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2" r:id="rId1"/>
  </p:sldMasterIdLst>
  <p:notesMasterIdLst>
    <p:notesMasterId r:id="rId11"/>
  </p:notesMasterIdLst>
  <p:sldIdLst>
    <p:sldId id="263" r:id="rId2"/>
    <p:sldId id="268" r:id="rId3"/>
    <p:sldId id="267" r:id="rId4"/>
    <p:sldId id="270" r:id="rId5"/>
    <p:sldId id="264" r:id="rId6"/>
    <p:sldId id="269" r:id="rId7"/>
    <p:sldId id="260" r:id="rId8"/>
    <p:sldId id="271" r:id="rId9"/>
    <p:sldId id="266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7" autoAdjust="0"/>
    <p:restoredTop sz="92236" autoAdjust="0"/>
  </p:normalViewPr>
  <p:slideViewPr>
    <p:cSldViewPr>
      <p:cViewPr varScale="1">
        <p:scale>
          <a:sx n="76" d="100"/>
          <a:sy n="76" d="100"/>
        </p:scale>
        <p:origin x="1646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ante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Substituent dată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4965E0-E647-48B6-A791-1BBF20839E5E}" type="datetimeFigureOut">
              <a:rPr lang="ro-RO" smtClean="0"/>
              <a:t>08.03.2026</a:t>
            </a:fld>
            <a:endParaRPr lang="ro-RO"/>
          </a:p>
        </p:txBody>
      </p:sp>
      <p:sp>
        <p:nvSpPr>
          <p:cNvPr id="4" name="Substituent imagine diapozitiv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o-RO"/>
          </a:p>
        </p:txBody>
      </p:sp>
      <p:sp>
        <p:nvSpPr>
          <p:cNvPr id="5" name="Substituent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2D1314-4407-4741-B620-664B965F5D9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078607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2D1314-4407-4741-B620-664B965F5D9B}" type="slidenum">
              <a:rPr lang="ro-RO" smtClean="0"/>
              <a:t>1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082036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o-RO"/>
            </a:p>
          </p:txBody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o-RO"/>
            </a:p>
          </p:txBody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o-RO"/>
            </a:p>
          </p:txBody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o-RO"/>
            </a:p>
          </p:txBody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o-RO"/>
            </a:p>
          </p:txBody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o-RO"/>
            </a:p>
          </p:txBody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o-RO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o-RO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o-RO"/>
              <a:t>Faceți clic pentru a edita stilul de subtitlu coordonator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449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u și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996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040896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de vizit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5409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carte de vizit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494725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devărat sau fa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872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835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455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978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959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519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727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48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617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923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o-RO"/>
              <a:t>Faceți clic pe pictogramă pentru a adăuga o imagine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20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o-RO"/>
            </a:p>
          </p:txBody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o-RO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o-RO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o-RO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o-RO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o-RO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o-RO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o-RO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751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3" r:id="rId1"/>
    <p:sldLayoutId id="2147484474" r:id="rId2"/>
    <p:sldLayoutId id="2147484475" r:id="rId3"/>
    <p:sldLayoutId id="2147484476" r:id="rId4"/>
    <p:sldLayoutId id="2147484477" r:id="rId5"/>
    <p:sldLayoutId id="2147484478" r:id="rId6"/>
    <p:sldLayoutId id="2147484479" r:id="rId7"/>
    <p:sldLayoutId id="2147484480" r:id="rId8"/>
    <p:sldLayoutId id="2147484481" r:id="rId9"/>
    <p:sldLayoutId id="2147484482" r:id="rId10"/>
    <p:sldLayoutId id="2147484483" r:id="rId11"/>
    <p:sldLayoutId id="2147484484" r:id="rId12"/>
    <p:sldLayoutId id="2147484485" r:id="rId13"/>
    <p:sldLayoutId id="2147484486" r:id="rId14"/>
    <p:sldLayoutId id="2147484487" r:id="rId15"/>
    <p:sldLayoutId id="21474844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geogebra.org/classic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2">
            <a:extLst>
              <a:ext uri="{FF2B5EF4-FFF2-40B4-BE49-F238E27FC236}">
                <a16:creationId xmlns:a16="http://schemas.microsoft.com/office/drawing/2014/main" id="{7B139023-C082-4B74-AE8A-15C2C1E2CB9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429000" y="381000"/>
            <a:ext cx="4038600" cy="2438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en-US" sz="3600" kern="10" spc="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000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/>
            </a:endParaRPr>
          </a:p>
        </p:txBody>
      </p:sp>
      <p:sp>
        <p:nvSpPr>
          <p:cNvPr id="5" name="Titlu 4">
            <a:extLst>
              <a:ext uri="{FF2B5EF4-FFF2-40B4-BE49-F238E27FC236}">
                <a16:creationId xmlns:a16="http://schemas.microsoft.com/office/drawing/2014/main" id="{FBA26B8C-B2F6-40D2-A19F-FA2DF89FBE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3550" y="1201068"/>
            <a:ext cx="6593681" cy="2602278"/>
          </a:xfrm>
        </p:spPr>
        <p:txBody>
          <a:bodyPr>
            <a:normAutofit fontScale="90000"/>
          </a:bodyPr>
          <a:lstStyle/>
          <a:p>
            <a:pPr algn="ctr"/>
            <a:br>
              <a:rPr lang="ro-RO" sz="4400" dirty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br>
              <a:rPr lang="ro-RO" sz="4400" dirty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br>
              <a:rPr lang="ro-RO" sz="4400" dirty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br>
              <a:rPr lang="ro-RO" sz="4400" dirty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o-RO" sz="4400" b="1" dirty="0">
                <a:solidFill>
                  <a:srgbClr val="0070C0"/>
                </a:solidFill>
                <a:latin typeface="Algerian" panose="04020705040A02060702" pitchFamily="82" charset="0"/>
                <a:cs typeface="Times New Roman" panose="02020603050405020304" pitchFamily="18" charset="0"/>
              </a:rPr>
              <a:t>graficul </a:t>
            </a:r>
            <a:r>
              <a:rPr lang="ro-RO" sz="4400" b="1" dirty="0" err="1">
                <a:solidFill>
                  <a:srgbClr val="0070C0"/>
                </a:solidFill>
                <a:latin typeface="Algerian" panose="04020705040A02060702" pitchFamily="82" charset="0"/>
                <a:cs typeface="Times New Roman" panose="02020603050405020304" pitchFamily="18" charset="0"/>
              </a:rPr>
              <a:t>funcȚiei</a:t>
            </a:r>
            <a:r>
              <a:rPr lang="ro-RO" sz="4400" b="1" dirty="0">
                <a:solidFill>
                  <a:srgbClr val="0070C0"/>
                </a:solidFill>
                <a:latin typeface="Algerian" panose="04020705040A02060702" pitchFamily="82" charset="0"/>
                <a:cs typeface="Times New Roman" panose="02020603050405020304" pitchFamily="18" charset="0"/>
              </a:rPr>
              <a:t> de gradul al ii-lea</a:t>
            </a:r>
            <a:br>
              <a:rPr lang="ro-RO" b="1" dirty="0">
                <a:solidFill>
                  <a:srgbClr val="0070C0"/>
                </a:solidFill>
                <a:latin typeface="Algerian" panose="04020705040A02060702" pitchFamily="82" charset="0"/>
              </a:rPr>
            </a:br>
            <a:endParaRPr lang="ro-RO" b="1" dirty="0">
              <a:solidFill>
                <a:srgbClr val="0070C0"/>
              </a:solidFill>
              <a:latin typeface="Algerian" panose="04020705040A02060702" pitchFamily="82" charset="0"/>
            </a:endParaRPr>
          </a:p>
        </p:txBody>
      </p:sp>
      <p:sp>
        <p:nvSpPr>
          <p:cNvPr id="8" name="CasetăText 7">
            <a:extLst>
              <a:ext uri="{FF2B5EF4-FFF2-40B4-BE49-F238E27FC236}">
                <a16:creationId xmlns:a16="http://schemas.microsoft.com/office/drawing/2014/main" id="{49AE1401-87D8-4185-A79A-C3389A6E4DAC}"/>
              </a:ext>
            </a:extLst>
          </p:cNvPr>
          <p:cNvSpPr txBox="1"/>
          <p:nvPr/>
        </p:nvSpPr>
        <p:spPr>
          <a:xfrm>
            <a:off x="5710009" y="6107668"/>
            <a:ext cx="282439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2000" dirty="0"/>
              <a:t>Prof. Grosu Veronica</a:t>
            </a:r>
          </a:p>
        </p:txBody>
      </p:sp>
      <p:sp>
        <p:nvSpPr>
          <p:cNvPr id="9" name="CasetăText 8">
            <a:extLst>
              <a:ext uri="{FF2B5EF4-FFF2-40B4-BE49-F238E27FC236}">
                <a16:creationId xmlns:a16="http://schemas.microsoft.com/office/drawing/2014/main" id="{3B422837-B285-4017-81D3-235146CAB82A}"/>
              </a:ext>
            </a:extLst>
          </p:cNvPr>
          <p:cNvSpPr txBox="1"/>
          <p:nvPr/>
        </p:nvSpPr>
        <p:spPr>
          <a:xfrm>
            <a:off x="1717084" y="381000"/>
            <a:ext cx="57098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dirty="0" err="1"/>
              <a:t>Liceul</a:t>
            </a:r>
            <a:r>
              <a:rPr lang="fr-FR" sz="2000" dirty="0"/>
              <a:t> </a:t>
            </a:r>
            <a:r>
              <a:rPr lang="fr-FR" sz="2000" dirty="0" err="1"/>
              <a:t>Tehnologic</a:t>
            </a:r>
            <a:r>
              <a:rPr lang="fr-FR" sz="2000" dirty="0"/>
              <a:t> </a:t>
            </a:r>
            <a:r>
              <a:rPr lang="ro-RO" sz="2000" dirty="0"/>
              <a:t>„</a:t>
            </a:r>
            <a:r>
              <a:rPr lang="fr-FR" sz="2000" dirty="0"/>
              <a:t>Ioan N. Roman” Constanţa </a:t>
            </a:r>
            <a:endParaRPr lang="ro-RO" sz="2000" dirty="0"/>
          </a:p>
        </p:txBody>
      </p:sp>
      <p:pic>
        <p:nvPicPr>
          <p:cNvPr id="4" name="Imagine 3">
            <a:extLst>
              <a:ext uri="{FF2B5EF4-FFF2-40B4-BE49-F238E27FC236}">
                <a16:creationId xmlns:a16="http://schemas.microsoft.com/office/drawing/2014/main" id="{E30F10B6-FE12-4BFF-90FF-51C5D304DC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3808426"/>
            <a:ext cx="5774900" cy="1805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685561"/>
      </p:ext>
    </p:extLst>
  </p:cSld>
  <p:clrMapOvr>
    <a:masterClrMapping/>
  </p:clrMapOvr>
  <p:transition spd="slow">
    <p:wheel spokes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itlu 3">
                <a:extLst>
                  <a:ext uri="{FF2B5EF4-FFF2-40B4-BE49-F238E27FC236}">
                    <a16:creationId xmlns:a16="http://schemas.microsoft.com/office/drawing/2014/main" id="{2FBBAF28-0972-4190-8856-A6850AE69553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304800" y="152400"/>
                <a:ext cx="8763000" cy="6629400"/>
              </a:xfrm>
            </p:spPr>
            <p:txBody>
              <a:bodyPr>
                <a:normAutofit fontScale="90000"/>
              </a:bodyPr>
              <a:lstStyle/>
              <a:p>
                <a:br>
                  <a:rPr lang="ro-RO" sz="31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br>
                  <a:rPr lang="ro-RO" sz="31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r>
                  <a:rPr lang="ro-RO" sz="31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	                             </a:t>
                </a:r>
                <a:r>
                  <a:rPr lang="ro-RO" sz="3100" b="1" dirty="0">
                    <a:solidFill>
                      <a:srgbClr val="C00000"/>
                    </a:solidFill>
                    <a:effectLst/>
                    <a:latin typeface="Monotype Corsiva" panose="03010101010201010101" pitchFamily="66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Ne amintim!</a:t>
                </a:r>
                <a:br>
                  <a:rPr lang="ro-RO" sz="3100" b="1" dirty="0">
                    <a:solidFill>
                      <a:srgbClr val="C00000"/>
                    </a:solidFill>
                    <a:effectLst/>
                    <a:latin typeface="Monotype Corsiva" panose="03010101010201010101" pitchFamily="66" charset="0"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br>
                  <a:rPr lang="ro-RO" sz="3100" b="1" dirty="0">
                    <a:solidFill>
                      <a:srgbClr val="C00000"/>
                    </a:solidFill>
                    <a:effectLst/>
                    <a:latin typeface="Monotype Corsiva" panose="03010101010201010101" pitchFamily="66" charset="0"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r>
                  <a:rPr lang="en-US" sz="280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Definiție:</a:t>
                </a:r>
                <a:br>
                  <a:rPr lang="ro-RO" sz="280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r>
                  <a:rPr lang="ro-RO" sz="280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	Funcția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8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𝑹</m:t>
                    </m:r>
                    <m:r>
                      <a:rPr lang="en-US" sz="28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sz="28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𝑹</m:t>
                    </m:r>
                    <m:r>
                      <a:rPr lang="en-US" sz="28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8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ro-RO" sz="2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en-US" sz="28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𝑎</m:t>
                    </m:r>
                    <m:sSup>
                      <m:sSupPr>
                        <m:ctrlPr>
                          <a:rPr lang="ro-RO" sz="2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8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𝑏𝑥</m:t>
                    </m:r>
                    <m:r>
                      <a:rPr lang="en-US" sz="28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8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sz="28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,  </m:t>
                    </m:r>
                    <m:r>
                      <a:rPr lang="en-US" sz="28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8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sz="28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sz="28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𝑅</m:t>
                    </m:r>
                    <m:r>
                      <a:rPr lang="en-US" sz="28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, </m:t>
                    </m:r>
                    <m:r>
                      <a:rPr lang="en-US" sz="28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8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≠0</m:t>
                    </m:r>
                  </m:oMath>
                </a14:m>
                <a:br>
                  <a:rPr lang="ro-RO" sz="280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r>
                  <a:rPr lang="en-US" sz="280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se </a:t>
                </a:r>
                <a:r>
                  <a:rPr lang="en-US" sz="28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numește</a:t>
                </a:r>
                <a:r>
                  <a:rPr lang="en-US" sz="280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funcție</a:t>
                </a:r>
                <a:r>
                  <a:rPr lang="en-US" sz="280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 de </a:t>
                </a:r>
                <a:r>
                  <a:rPr lang="en-US" sz="28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gradul</a:t>
                </a:r>
                <a:r>
                  <a:rPr lang="en-US" sz="280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 al II-lea.</a:t>
                </a:r>
                <a:br>
                  <a:rPr lang="ro-RO" sz="280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br>
                  <a:rPr lang="ro-RO" sz="2700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r>
                  <a:rPr lang="en-US" sz="31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Ecua</a:t>
                </a:r>
                <a:r>
                  <a:rPr lang="ro-RO" sz="31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ția</a:t>
                </a:r>
                <a:r>
                  <a:rPr lang="ro-RO" sz="31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atașată funcției este:</a:t>
                </a:r>
                <a:br>
                  <a:rPr lang="ro-RO" sz="31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ro-RO" sz="31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1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sSup>
                      <m:sSupPr>
                        <m:ctrlPr>
                          <a:rPr lang="ro-RO" sz="31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1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1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31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1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𝑏𝑥</m:t>
                    </m:r>
                    <m:r>
                      <a:rPr lang="en-US" sz="31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1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31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=0, </m:t>
                    </m:r>
                    <m:r>
                      <a:rPr lang="en-US" sz="31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1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1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31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1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31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31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sz="31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31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1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≠0</m:t>
                    </m:r>
                  </m:oMath>
                </a14:m>
                <a:br>
                  <a:rPr lang="ro-RO" sz="31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ro-RO" sz="31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br>
                  <a:rPr lang="ro-RO" sz="31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ro-RO" sz="31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1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∆&gt;0, </m:t>
                    </m:r>
                    <m:sSub>
                      <m:sSubPr>
                        <m:ctrlPr>
                          <a:rPr lang="ro-RO" sz="31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1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sz="31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31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31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ro-RO" sz="31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1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31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31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o-RO" sz="31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ro-RO" sz="31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31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31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31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</m:sub>
                          <m:sup>
                            <m:r>
                              <a:rPr lang="en-US" sz="31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bSup>
                        <m:rad>
                          <m:radPr>
                            <m:degHide m:val="on"/>
                            <m:ctrlPr>
                              <a:rPr lang="ro-RO" sz="31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1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∆</m:t>
                            </m:r>
                          </m:e>
                        </m:rad>
                      </m:num>
                      <m:den>
                        <m:r>
                          <a:rPr lang="en-US" sz="31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31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br>
                  <a:rPr lang="ro-RO" sz="31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1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10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∆=0,  </m:t>
                    </m:r>
                    <m:sSub>
                      <m:sSubPr>
                        <m:ctrlPr>
                          <a:rPr lang="ro-RO" sz="31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1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310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310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ro-RO" sz="31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1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310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310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o-RO" sz="31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1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1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en-US" sz="310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31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br>
                  <a:rPr lang="ro-RO" sz="31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1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1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∆&lt;0,  </m:t>
                    </m:r>
                    <m:sSub>
                      <m:sSubPr>
                        <m:ctrlPr>
                          <a:rPr lang="ro-RO" sz="31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1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31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31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ro-RO" sz="31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1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31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31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∉</m:t>
                    </m:r>
                    <m:r>
                      <a:rPr lang="en-US" sz="31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𝑹</m:t>
                    </m:r>
                  </m:oMath>
                </a14:m>
                <a:br>
                  <a:rPr lang="ro-RO" sz="31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br>
                  <a:rPr lang="ro-RO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br>
                  <a:rPr lang="ro-RO" sz="2700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br>
                  <a:rPr lang="ro-RO" sz="3100" dirty="0"/>
                </a:br>
                <a:r>
                  <a:rPr lang="ro-RO" sz="3100" dirty="0"/>
                  <a:t> </a:t>
                </a:r>
                <a:br>
                  <a:rPr lang="ro-RO" sz="3100" dirty="0"/>
                </a:br>
                <a:endParaRPr lang="ro-RO" sz="31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" name="Titlu 3">
                <a:extLst>
                  <a:ext uri="{FF2B5EF4-FFF2-40B4-BE49-F238E27FC236}">
                    <a16:creationId xmlns:a16="http://schemas.microsoft.com/office/drawing/2014/main" id="{2FBBAF28-0972-4190-8856-A6850AE6955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304800" y="152400"/>
                <a:ext cx="8763000" cy="6629400"/>
              </a:xfrm>
              <a:blipFill>
                <a:blip r:embed="rId2"/>
                <a:stretch>
                  <a:fillRect l="-1391"/>
                </a:stretch>
              </a:blipFill>
            </p:spPr>
            <p:txBody>
              <a:bodyPr/>
              <a:lstStyle/>
              <a:p>
                <a:r>
                  <a:rPr lang="ro-RO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ine 2">
            <a:extLst>
              <a:ext uri="{FF2B5EF4-FFF2-40B4-BE49-F238E27FC236}">
                <a16:creationId xmlns:a16="http://schemas.microsoft.com/office/drawing/2014/main" id="{9F2C721A-4AB6-48D3-92FD-275D306F66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4572000"/>
            <a:ext cx="3624862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89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9">
            <a:extLst>
              <a:ext uri="{FF2B5EF4-FFF2-40B4-BE49-F238E27FC236}">
                <a16:creationId xmlns:a16="http://schemas.microsoft.com/office/drawing/2014/main" id="{9DA97B93-3620-4C69-BA56-CBC3B6BB88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340296"/>
            <a:ext cx="502061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o-RO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endParaRPr kumimoji="0" lang="ro-RO" altLang="ro-RO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o-RO" altLang="ro-R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CasetăText 33">
                <a:extLst>
                  <a:ext uri="{FF2B5EF4-FFF2-40B4-BE49-F238E27FC236}">
                    <a16:creationId xmlns:a16="http://schemas.microsoft.com/office/drawing/2014/main" id="{262C2F4A-6247-4DEC-9E53-CA7E4A46C518}"/>
                  </a:ext>
                </a:extLst>
              </p:cNvPr>
              <p:cNvSpPr txBox="1"/>
              <p:nvPr/>
            </p:nvSpPr>
            <p:spPr>
              <a:xfrm>
                <a:off x="381000" y="228600"/>
                <a:ext cx="8534400" cy="40188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>
                  <a:lnSpc>
                    <a:spcPct val="106000"/>
                  </a:lnSpc>
                  <a:spcAft>
                    <a:spcPts val="800"/>
                  </a:spcAft>
                </a:pPr>
                <a:r>
                  <a:rPr lang="ro-RO" sz="20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	</a:t>
                </a:r>
                <a:r>
                  <a:rPr lang="ro-RO" sz="2000" b="1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Pentru a reprezenta grafic funcția de </a:t>
                </a:r>
                <a:r>
                  <a:rPr lang="ro-RO" sz="20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457200">
                  <a:lnSpc>
                    <a:spcPct val="106000"/>
                  </a:lnSpc>
                  <a:spcAft>
                    <a:spcPts val="800"/>
                  </a:spcAft>
                </a:pPr>
                <a:r>
                  <a:rPr lang="ro-RO" sz="20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gr</a:t>
                </a:r>
                <a:r>
                  <a:rPr lang="ro-RO" sz="2000" b="1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adul</a:t>
                </a:r>
                <a:r>
                  <a:rPr lang="ro-RO" sz="20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</a:t>
                </a:r>
                <a:r>
                  <a:rPr lang="ro-RO" sz="2000" b="1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al II-lea parcurgem următorii pași:</a:t>
                </a:r>
              </a:p>
              <a:p>
                <a:pPr marL="457200">
                  <a:lnSpc>
                    <a:spcPct val="106000"/>
                  </a:lnSpc>
                  <a:spcAft>
                    <a:spcPts val="800"/>
                  </a:spcAft>
                </a:pPr>
                <a:r>
                  <a:rPr lang="ro-RO" sz="2000" b="1" dirty="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Pas.1 Intersecția graficului funcției cu axa </a:t>
                </a:r>
                <a:r>
                  <a:rPr lang="ro-RO" sz="2000" b="1" dirty="0" err="1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Ox</a:t>
                </a:r>
                <a:endParaRPr lang="ro-RO" sz="2000" b="1" dirty="0">
                  <a:solidFill>
                    <a:srgbClr val="C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o-RO" sz="2000" b="1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o-RO" sz="2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𝑮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𝒇</m:t>
                        </m:r>
                      </m:sub>
                    </m:sSub>
                    <m:r>
                      <a:rPr lang="en-US" sz="2000" b="1" i="1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∩</m:t>
                    </m:r>
                    <m:sSub>
                      <m:sSubPr>
                        <m:ctrlPr>
                          <a:rPr lang="ro-RO" sz="20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𝑶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𝒙</m:t>
                        </m:r>
                      </m:sub>
                    </m:sSub>
                    <m:r>
                      <a:rPr lang="en-US" sz="2000" b="1" i="1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: </m:t>
                    </m:r>
                    <m:d>
                      <m:dPr>
                        <m:begChr m:val=""/>
                        <m:endChr m:val="}"/>
                        <m:ctrlPr>
                          <a:rPr lang="ro-RO" sz="20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o-RO" sz="2000" b="1" i="1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en-US" sz="2000" b="1" i="1" smtClean="0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𝒚</m:t>
                            </m:r>
                            <m:r>
                              <a:rPr lang="en-US" sz="2000" b="1" i="1" smtClean="0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sz="2000" b="1" i="1" smtClean="0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  <m:r>
                              <a:rPr lang="en-US" sz="2000" b="1" i="1" smtClean="0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,</m:t>
                            </m:r>
                          </m:e>
                          <m:e>
                            <m:r>
                              <a:rPr lang="en-US" sz="2000" b="1" i="1" smtClean="0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en-US" sz="2000" b="1" i="1" smtClean="0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𝒇</m:t>
                            </m:r>
                            <m:d>
                              <m:dPr>
                                <m:ctrlPr>
                                  <a:rPr lang="ro-RO" sz="2000" b="1" i="1">
                                    <a:solidFill>
                                      <a:srgbClr val="00206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1" i="1" smtClean="0">
                                    <a:solidFill>
                                      <a:srgbClr val="00206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𝒙</m:t>
                                </m:r>
                              </m:e>
                            </m:d>
                            <m:r>
                              <a:rPr lang="en-US" sz="2000" b="1" i="1" smtClean="0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sz="2000" b="1" i="1" smtClean="0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𝒚</m:t>
                            </m:r>
                          </m:e>
                        </m:eqArr>
                      </m:e>
                    </m:d>
                    <m:r>
                      <a:rPr lang="en-US" sz="2000" b="1" i="1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=&gt;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𝒇</m:t>
                    </m:r>
                    <m:d>
                      <m:dPr>
                        <m:ctrlPr>
                          <a:rPr lang="ro-RO" sz="20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𝒙</m:t>
                        </m:r>
                      </m:e>
                    </m:d>
                    <m:r>
                      <a:rPr lang="en-US" sz="2000" b="1" i="1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𝟎</m:t>
                    </m:r>
                  </m:oMath>
                </a14:m>
                <a:endParaRPr lang="ro-RO" sz="2000" b="1" i="1" dirty="0">
                  <a:solidFill>
                    <a:srgbClr val="002060"/>
                  </a:solidFill>
                  <a:effectLst/>
                  <a:latin typeface="Cambria Math" panose="020405030504060302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m:t>=&gt;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m:t>𝒂</m:t>
                      </m:r>
                      <m:sSup>
                        <m:sSupPr>
                          <m:ctrlPr>
                            <a:rPr lang="ro-RO" sz="20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000" b="1" i="1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m:t>𝒃𝒙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m:t>𝒄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m:t>𝟎</m:t>
                      </m:r>
                    </m:oMath>
                  </m:oMathPara>
                </a14:m>
                <a:endParaRPr lang="ro-RO" sz="20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m:t>∆=</m:t>
                      </m:r>
                      <m:sSup>
                        <m:sSupPr>
                          <m:ctrlPr>
                            <a:rPr lang="ro-RO" sz="20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000" b="1" i="1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m:t>𝟒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m:t>𝒂𝒄</m:t>
                      </m:r>
                    </m:oMath>
                  </m:oMathPara>
                </a14:m>
                <a:endParaRPr lang="ro-RO" sz="20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 algn="just">
                  <a:lnSpc>
                    <a:spcPct val="115000"/>
                  </a:lnSpc>
                  <a:spcAft>
                    <a:spcPts val="1000"/>
                  </a:spcAft>
                  <a:buFont typeface="Wingdings" panose="05000000000000000000" pitchFamily="2" charset="2"/>
                  <a:buChar char="Ø"/>
                </a:pPr>
                <a:r>
                  <a:rPr lang="ro-RO" sz="2000" b="1" dirty="0"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  </a:t>
                </a:r>
                <a:r>
                  <a:rPr lang="en-US" sz="2000" b="1" dirty="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Dacă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∆&gt;</m:t>
                    </m:r>
                    <m:r>
                      <a:rPr lang="en-US" sz="2000" b="1" i="1" smtClean="0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𝟎</m:t>
                    </m:r>
                    <m:r>
                      <a:rPr lang="ro-RO" sz="2000" b="1" i="1" smtClean="0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⇒</m:t>
                    </m:r>
                    <m:sSub>
                      <m:sSubPr>
                        <m:ctrlPr>
                          <a:rPr lang="ro-RO" sz="2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𝑮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𝒇</m:t>
                        </m:r>
                      </m:sub>
                    </m:sSub>
                    <m:r>
                      <a:rPr lang="en-US" sz="2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∩</m:t>
                    </m:r>
                    <m:sSub>
                      <m:sSubPr>
                        <m:ctrlPr>
                          <a:rPr lang="ro-RO" sz="2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𝑶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𝒙</m:t>
                        </m:r>
                      </m:sub>
                    </m:sSub>
                    <m:r>
                      <a:rPr lang="en-US" sz="2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ro-RO" sz="2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𝑨</m:t>
                        </m:r>
                        <m:d>
                          <m:dPr>
                            <m:ctrlPr>
                              <a:rPr lang="ro-RO" sz="20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ro-RO" sz="2000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en-US" sz="20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</m:sub>
                            </m:sSub>
                            <m:r>
                              <a:rPr lang="en-US" sz="20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, </m:t>
                            </m:r>
                            <m:r>
                              <a:rPr lang="en-US" sz="20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e>
                        </m:d>
                        <m:r>
                          <a:rPr lang="en-US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;</m:t>
                        </m:r>
                        <m:r>
                          <a:rPr lang="en-US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𝑩</m:t>
                        </m:r>
                        <m:d>
                          <m:dPr>
                            <m:ctrlPr>
                              <a:rPr lang="ro-RO" sz="20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ro-RO" sz="2000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en-US" sz="20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b>
                            </m:sSub>
                            <m:r>
                              <a:rPr lang="en-US" sz="20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, </m:t>
                            </m:r>
                            <m:r>
                              <a:rPr lang="en-US" sz="20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e>
                        </m:d>
                      </m:e>
                    </m:d>
                  </m:oMath>
                </a14:m>
                <a:r>
                  <a:rPr lang="en-US" sz="2000" b="1" dirty="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endParaRPr lang="ro-RO" sz="2000" b="1" dirty="0">
                  <a:solidFill>
                    <a:srgbClr val="C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sz="2000" b="1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Parabola </a:t>
                </a:r>
                <a:r>
                  <a:rPr lang="en-US" sz="2000" b="1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intersectează</a:t>
                </a:r>
                <a:r>
                  <a:rPr lang="en-US" sz="2000" b="1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sz="2000" b="1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axa</a:t>
                </a:r>
                <a:r>
                  <a:rPr lang="en-US" sz="2000" b="1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 Ox </a:t>
                </a:r>
                <a:r>
                  <a:rPr lang="en-US" sz="2000" b="1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în</a:t>
                </a:r>
                <a:r>
                  <a:rPr lang="en-US" sz="2000" b="1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sz="2000" b="1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punctele</a:t>
                </a:r>
                <a:r>
                  <a:rPr lang="en-US" sz="2000" b="1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 A </a:t>
                </a:r>
                <a:r>
                  <a:rPr lang="en-US" sz="2000" b="1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și</a:t>
                </a:r>
                <a:r>
                  <a:rPr lang="en-US" sz="2000" b="1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 B.</a:t>
                </a:r>
                <a:endParaRPr lang="ro-RO" sz="20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4" name="CasetăText 33">
                <a:extLst>
                  <a:ext uri="{FF2B5EF4-FFF2-40B4-BE49-F238E27FC236}">
                    <a16:creationId xmlns:a16="http://schemas.microsoft.com/office/drawing/2014/main" id="{262C2F4A-6247-4DEC-9E53-CA7E4A46C5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228600"/>
                <a:ext cx="8534400" cy="4018857"/>
              </a:xfrm>
              <a:prstGeom prst="rect">
                <a:avLst/>
              </a:prstGeom>
              <a:blipFill>
                <a:blip r:embed="rId2"/>
                <a:stretch>
                  <a:fillRect l="-786" t="-910" b="-1517"/>
                </a:stretch>
              </a:blipFill>
            </p:spPr>
            <p:txBody>
              <a:bodyPr/>
              <a:lstStyle/>
              <a:p>
                <a:r>
                  <a:rPr lang="ro-RO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2" name="Imagine 51">
            <a:extLst>
              <a:ext uri="{FF2B5EF4-FFF2-40B4-BE49-F238E27FC236}">
                <a16:creationId xmlns:a16="http://schemas.microsoft.com/office/drawing/2014/main" id="{93DEF8FA-12E2-4A0A-A933-75C1763BCF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000" y="2133600"/>
            <a:ext cx="2497581" cy="23622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CasetăText 1">
                <a:extLst>
                  <a:ext uri="{FF2B5EF4-FFF2-40B4-BE49-F238E27FC236}">
                    <a16:creationId xmlns:a16="http://schemas.microsoft.com/office/drawing/2014/main" id="{43CFBCF3-88E7-3579-8580-DAB8D5FF5766}"/>
                  </a:ext>
                </a:extLst>
              </p:cNvPr>
              <p:cNvSpPr txBox="1"/>
              <p:nvPr/>
            </p:nvSpPr>
            <p:spPr>
              <a:xfrm>
                <a:off x="381000" y="4365146"/>
                <a:ext cx="6477000" cy="20713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 algn="just">
                  <a:lnSpc>
                    <a:spcPct val="115000"/>
                  </a:lnSpc>
                  <a:spcAft>
                    <a:spcPts val="1000"/>
                  </a:spcAft>
                  <a:buFont typeface="Wingdings" panose="05000000000000000000" pitchFamily="2" charset="2"/>
                  <a:buChar char="Ø"/>
                </a:pPr>
                <a:r>
                  <a:rPr lang="en-US" sz="2000" b="1" dirty="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SimSun" panose="02010600030101010101" pitchFamily="2" charset="-122"/>
                  </a:rPr>
                  <a:t>Dacă </a:t>
                </a:r>
                <a14:m>
                  <m:oMath xmlns:m="http://schemas.openxmlformats.org/officeDocument/2006/math">
                    <m:r>
                      <a:rPr lang="en-US" sz="2000" b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</a:rPr>
                      <m:t>∆=</m:t>
                    </m:r>
                    <m:r>
                      <a:rPr lang="ro-RO" sz="2000" b="1" i="1" smtClean="0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</a:rPr>
                      <m:t>𝟎</m:t>
                    </m:r>
                    <m:r>
                      <a:rPr lang="ro-RO" sz="2000" b="1" i="1" smtClean="0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</a:rPr>
                      <m:t>⇒</m:t>
                    </m:r>
                    <m:sSub>
                      <m:sSubPr>
                        <m:ctrlPr>
                          <a:rPr lang="ro-RO" sz="20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𝑮</m:t>
                        </m:r>
                      </m:e>
                      <m:sub>
                        <m:r>
                          <a:rPr lang="en-US" sz="20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𝒇</m:t>
                        </m:r>
                      </m:sub>
                    </m:sSub>
                    <m:r>
                      <a:rPr lang="en-US" sz="2000" b="1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∩</m:t>
                    </m:r>
                    <m:sSub>
                      <m:sSubPr>
                        <m:ctrlPr>
                          <a:rPr lang="ro-RO" sz="20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𝑶</m:t>
                        </m:r>
                      </m:e>
                      <m:sub>
                        <m:r>
                          <a:rPr lang="en-US" sz="20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𝒙</m:t>
                        </m:r>
                      </m:sub>
                    </m:sSub>
                    <m:r>
                      <a:rPr lang="en-US" sz="2000" b="1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ro-RO" sz="20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0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𝑨</m:t>
                        </m:r>
                        <m:r>
                          <a:rPr lang="en-US" sz="20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( − </m:t>
                        </m:r>
                        <m:f>
                          <m:fPr>
                            <m:ctrlPr>
                              <a:rPr lang="ro-RO" sz="2000" b="1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𝒃</m:t>
                            </m:r>
                          </m:num>
                          <m:den>
                            <m:r>
                              <a:rPr lang="en-US" sz="2000" b="1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sz="2000" b="1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𝒂</m:t>
                            </m:r>
                          </m:den>
                        </m:f>
                        <m:r>
                          <a:rPr lang="en-US" sz="20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, </m:t>
                        </m:r>
                        <m:r>
                          <a:rPr lang="en-US" sz="20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sz="20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d>
                  </m:oMath>
                </a14:m>
                <a:endParaRPr lang="ro-RO" sz="2000" b="1" dirty="0">
                  <a:solidFill>
                    <a:srgbClr val="C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sz="2000" b="1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Parabola </a:t>
                </a:r>
                <a:r>
                  <a:rPr lang="en-US" sz="2000" b="1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este</a:t>
                </a:r>
                <a:r>
                  <a:rPr lang="en-US" sz="2000" b="1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sz="2000" b="1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tangentă</a:t>
                </a:r>
                <a:r>
                  <a:rPr lang="en-US" sz="2000" b="1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sz="2000" b="1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axei</a:t>
                </a:r>
                <a:r>
                  <a:rPr lang="en-US" sz="2000" b="1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 Ox.</a:t>
                </a:r>
                <a:endParaRPr lang="ro-RO" sz="20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85750" lvl="0" indent="-285750" algn="just">
                  <a:lnSpc>
                    <a:spcPct val="115000"/>
                  </a:lnSpc>
                  <a:spcAft>
                    <a:spcPts val="1000"/>
                  </a:spcAft>
                  <a:buFont typeface="Wingdings" panose="05000000000000000000" pitchFamily="2" charset="2"/>
                  <a:buChar char="Ø"/>
                </a:pPr>
                <a:r>
                  <a:rPr lang="en-US" sz="2000" b="1" dirty="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Dacă </a:t>
                </a:r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∆&lt;</m:t>
                    </m:r>
                    <m:r>
                      <a:rPr lang="en-US" sz="2000" b="1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𝟎</m:t>
                    </m:r>
                    <m:r>
                      <a:rPr lang="ro-RO" sz="2000" b="1" i="1" smtClean="0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⇒</m:t>
                    </m:r>
                    <m:sSub>
                      <m:sSubPr>
                        <m:ctrlPr>
                          <a:rPr lang="ro-RO" sz="20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𝑮</m:t>
                        </m:r>
                      </m:e>
                      <m:sub>
                        <m:r>
                          <a:rPr lang="en-US" sz="20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𝒇</m:t>
                        </m:r>
                      </m:sub>
                    </m:sSub>
                    <m:r>
                      <a:rPr lang="en-US" sz="2000" b="1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∩</m:t>
                    </m:r>
                    <m:sSub>
                      <m:sSubPr>
                        <m:ctrlPr>
                          <a:rPr lang="ro-RO" sz="20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𝑶</m:t>
                        </m:r>
                      </m:e>
                      <m:sub>
                        <m:r>
                          <a:rPr lang="en-US" sz="20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𝒙</m:t>
                        </m:r>
                      </m:sub>
                    </m:sSub>
                    <m:r>
                      <a:rPr lang="en-US" sz="2000" b="1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=∅</m:t>
                    </m:r>
                  </m:oMath>
                </a14:m>
                <a:endParaRPr lang="ro-RO" sz="2000" b="1" dirty="0">
                  <a:solidFill>
                    <a:srgbClr val="C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sz="2000" b="1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Parabola nu </a:t>
                </a:r>
                <a:r>
                  <a:rPr lang="en-US" sz="2000" b="1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intersectează</a:t>
                </a:r>
                <a:r>
                  <a:rPr lang="en-US" sz="2000" b="1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sz="2000" b="1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axa</a:t>
                </a:r>
                <a:r>
                  <a:rPr lang="en-US" sz="2000" b="1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 Ox.</a:t>
                </a:r>
                <a:endParaRPr lang="ro-RO" sz="20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CasetăText 1">
                <a:extLst>
                  <a:ext uri="{FF2B5EF4-FFF2-40B4-BE49-F238E27FC236}">
                    <a16:creationId xmlns:a16="http://schemas.microsoft.com/office/drawing/2014/main" id="{43CFBCF3-88E7-3579-8580-DAB8D5FF57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4365146"/>
                <a:ext cx="6477000" cy="2071336"/>
              </a:xfrm>
              <a:prstGeom prst="rect">
                <a:avLst/>
              </a:prstGeom>
              <a:blipFill>
                <a:blip r:embed="rId4"/>
                <a:stretch>
                  <a:fillRect l="-847" b="-4412"/>
                </a:stretch>
              </a:blipFill>
            </p:spPr>
            <p:txBody>
              <a:bodyPr/>
              <a:lstStyle/>
              <a:p>
                <a:r>
                  <a:rPr lang="ro-RO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75638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CasetăText 6">
                <a:extLst>
                  <a:ext uri="{FF2B5EF4-FFF2-40B4-BE49-F238E27FC236}">
                    <a16:creationId xmlns:a16="http://schemas.microsoft.com/office/drawing/2014/main" id="{8139FAE5-98DB-44A8-B8B0-7C6FD1AF9F8A}"/>
                  </a:ext>
                </a:extLst>
              </p:cNvPr>
              <p:cNvSpPr txBox="1"/>
              <p:nvPr/>
            </p:nvSpPr>
            <p:spPr>
              <a:xfrm>
                <a:off x="152400" y="-152400"/>
                <a:ext cx="9067800" cy="7855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15000"/>
                  </a:lnSpc>
                  <a:spcAft>
                    <a:spcPts val="1000"/>
                  </a:spcAft>
                </a:pPr>
                <a:endParaRPr lang="ro-RO" sz="2800" b="1" dirty="0">
                  <a:solidFill>
                    <a:srgbClr val="002060"/>
                  </a:solidFill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o-RO" sz="2400" b="1" dirty="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Pas.2. Intersecția graficului funcției cu axa </a:t>
                </a:r>
                <a:r>
                  <a:rPr lang="ro-RO" sz="2400" b="1" dirty="0" err="1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Oy</a:t>
                </a:r>
                <a:endParaRPr lang="ro-RO" sz="2400" b="1" dirty="0">
                  <a:solidFill>
                    <a:srgbClr val="002060"/>
                  </a:solidFill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o-RO" sz="2800" b="1" dirty="0">
                    <a:solidFill>
                      <a:srgbClr val="00206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o-RO" sz="28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𝑮</m:t>
                        </m:r>
                      </m:e>
                      <m:sub>
                        <m:r>
                          <a:rPr lang="en-US" sz="28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𝒇</m:t>
                        </m:r>
                      </m:sub>
                    </m:sSub>
                    <m:r>
                      <a:rPr lang="en-US" sz="2800" b="1" i="1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∩</m:t>
                    </m:r>
                    <m:sSub>
                      <m:sSubPr>
                        <m:ctrlPr>
                          <a:rPr lang="ro-RO" sz="28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𝑶</m:t>
                        </m:r>
                      </m:e>
                      <m:sub>
                        <m:r>
                          <a:rPr lang="en-US" sz="28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𝒚</m:t>
                        </m:r>
                      </m:sub>
                    </m:sSub>
                    <m:r>
                      <a:rPr lang="en-US" sz="2800" b="1" i="1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: </m:t>
                    </m:r>
                    <m:d>
                      <m:dPr>
                        <m:begChr m:val=""/>
                        <m:endChr m:val="}"/>
                        <m:ctrlPr>
                          <a:rPr lang="ro-RO" sz="28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o-RO" sz="2800" b="1" i="1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en-US" sz="2800" b="1" i="1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𝒙</m:t>
                            </m:r>
                            <m:r>
                              <a:rPr lang="en-US" sz="2800" b="1" i="1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sz="2800" b="1" i="1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  <m:r>
                              <a:rPr lang="en-US" sz="2800" b="1" i="1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,</m:t>
                            </m:r>
                          </m:e>
                          <m:e>
                            <m:r>
                              <a:rPr lang="en-US" sz="2800" b="1" i="1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en-US" sz="2800" b="1" i="1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𝒇</m:t>
                            </m:r>
                            <m:d>
                              <m:dPr>
                                <m:ctrlPr>
                                  <a:rPr lang="ro-RO" sz="2800" b="1" i="1">
                                    <a:solidFill>
                                      <a:srgbClr val="00206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1" i="1">
                                    <a:solidFill>
                                      <a:srgbClr val="00206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𝒙</m:t>
                                </m:r>
                              </m:e>
                            </m:d>
                            <m:r>
                              <a:rPr lang="en-US" sz="2800" b="1" i="1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sz="2800" b="1" i="1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𝒚</m:t>
                            </m:r>
                          </m:e>
                        </m:eqArr>
                      </m:e>
                    </m:d>
                    <m:r>
                      <a:rPr lang="en-US" sz="2800" b="1" i="1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=&gt;</m:t>
                    </m:r>
                    <m:r>
                      <a:rPr lang="en-US" sz="2800" b="1" i="1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𝒇</m:t>
                    </m:r>
                    <m:d>
                      <m:dPr>
                        <m:ctrlPr>
                          <a:rPr lang="ro-RO" sz="28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o-RO" sz="28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𝟎</m:t>
                        </m:r>
                      </m:e>
                    </m:d>
                    <m:r>
                      <a:rPr lang="ro-RO" sz="2800" b="1" i="1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lang="ro-RO" sz="2800" b="1" i="1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𝒚</m:t>
                    </m:r>
                  </m:oMath>
                </a14:m>
                <a:endParaRPr lang="ro-RO" sz="28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o-RO" sz="2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m:t>𝑮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m:t>𝒇</m:t>
                          </m:r>
                        </m:sub>
                      </m:sSub>
                      <m:r>
                        <a:rPr lang="en-US" sz="28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m:t>∩</m:t>
                      </m:r>
                      <m:sSub>
                        <m:sSubPr>
                          <m:ctrlPr>
                            <a:rPr lang="ro-RO" sz="2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m:t>𝒚</m:t>
                          </m:r>
                        </m:sub>
                      </m:sSub>
                      <m:r>
                        <a:rPr lang="en-US" sz="28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ro-RO" sz="2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m:t>𝑪</m:t>
                          </m:r>
                          <m:r>
                            <a:rPr lang="en-US" sz="2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sz="2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m:t>𝟎</m:t>
                          </m:r>
                          <m:r>
                            <a:rPr lang="en-US" sz="2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m:t>, </m:t>
                          </m:r>
                          <m:r>
                            <a:rPr lang="ro-RO" sz="2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m:t>𝒇</m:t>
                          </m:r>
                          <m:r>
                            <a:rPr lang="ro-RO" sz="2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ro-RO" sz="2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m:t>𝟎</m:t>
                          </m:r>
                          <m:r>
                            <a:rPr lang="en-US" sz="2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ro-RO" sz="2800" b="1" dirty="0">
                  <a:solidFill>
                    <a:srgbClr val="00B05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o-RO" sz="2400" b="1" dirty="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Pas.3. Vârful parabolei</a:t>
                </a:r>
                <a:r>
                  <a:rPr lang="ro-RO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o-RO" sz="2800" b="1" i="1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𝑽</m:t>
                    </m:r>
                    <m:d>
                      <m:dPr>
                        <m:ctrlPr>
                          <a:rPr lang="ro-RO" sz="28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o-RO" sz="2800" b="1" i="1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o-RO" sz="2800" b="1" i="1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ro-RO" sz="2800" b="1" i="1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𝑽</m:t>
                            </m:r>
                          </m:sub>
                        </m:sSub>
                        <m:r>
                          <a:rPr lang="ro-RO" sz="28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ro-RO" sz="2800" b="1" i="1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o-RO" sz="2800" b="1" i="1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ro-RO" sz="2800" b="1" i="1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𝑽</m:t>
                            </m:r>
                          </m:sub>
                        </m:sSub>
                      </m:e>
                    </m:d>
                  </m:oMath>
                </a14:m>
                <a:r>
                  <a:rPr lang="ro-RO" sz="2800" b="1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o-RO" sz="2800" b="1" dirty="0">
                    <a:solidFill>
                      <a:srgbClr val="00206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</a:t>
                </a:r>
              </a:p>
              <a:p>
                <a:pPr marL="457200">
                  <a:lnSpc>
                    <a:spcPct val="106000"/>
                  </a:lnSpc>
                  <a:spcAft>
                    <a:spcPts val="800"/>
                  </a:spcAft>
                  <a:tabLst>
                    <a:tab pos="141605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o-RO" sz="2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ro-RO" sz="2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ro-RO" sz="2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𝑽</m:t>
                          </m:r>
                        </m:sub>
                      </m:sSub>
                      <m:r>
                        <a:rPr lang="ro-RO" sz="2800" b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r>
                        <a:rPr lang="ro-RO" sz="28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−</m:t>
                      </m:r>
                      <m:f>
                        <m:fPr>
                          <m:ctrlPr>
                            <a:rPr lang="ro-RO" sz="2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ro-RO" sz="2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𝒃</m:t>
                          </m:r>
                        </m:num>
                        <m:den>
                          <m:r>
                            <a:rPr lang="ro-RO" sz="2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𝟐</m:t>
                          </m:r>
                          <m:r>
                            <a:rPr lang="ro-RO" sz="2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𝒂</m:t>
                          </m:r>
                        </m:den>
                      </m:f>
                      <m:r>
                        <a:rPr lang="ro-RO" sz="2800" b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</m:t>
                      </m:r>
                      <m:r>
                        <a:rPr lang="ro-RO" sz="2800" b="1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ș</m:t>
                      </m:r>
                      <m:r>
                        <a:rPr lang="ro-RO" sz="2800" b="1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𝐢</m:t>
                      </m:r>
                      <m:r>
                        <a:rPr lang="ro-RO" sz="2800" b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</m:t>
                      </m:r>
                      <m:sSub>
                        <m:sSubPr>
                          <m:ctrlPr>
                            <a:rPr lang="ro-RO" sz="2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ro-RO" sz="2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ro-RO" sz="2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𝑽</m:t>
                          </m:r>
                        </m:sub>
                      </m:sSub>
                      <m:r>
                        <a:rPr lang="ro-RO" sz="2800" b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r>
                        <a:rPr lang="ro-RO" sz="28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−</m:t>
                      </m:r>
                      <m:f>
                        <m:fPr>
                          <m:ctrlPr>
                            <a:rPr lang="ro-RO" sz="2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ro-RO" sz="2800" b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∆</m:t>
                          </m:r>
                        </m:num>
                        <m:den>
                          <m:r>
                            <a:rPr lang="ro-RO" sz="2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𝟒</m:t>
                          </m:r>
                          <m:r>
                            <a:rPr lang="ro-RO" sz="2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𝒂</m:t>
                          </m:r>
                        </m:den>
                      </m:f>
                    </m:oMath>
                  </m:oMathPara>
                </a14:m>
                <a:endParaRPr lang="ro-RO" sz="2800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>
                  <a:lnSpc>
                    <a:spcPct val="106000"/>
                  </a:lnSpc>
                  <a:spcAft>
                    <a:spcPts val="800"/>
                  </a:spcAft>
                  <a:tabLst>
                    <a:tab pos="1416050" algn="l"/>
                  </a:tabLst>
                </a:pPr>
                <a:r>
                  <a:rPr lang="ro-RO" sz="2400" dirty="0">
                    <a:solidFill>
                      <a:srgbClr val="00206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Dacă a &gt; 0, atunci </a:t>
                </a:r>
                <a14:m>
                  <m:oMath xmlns:m="http://schemas.openxmlformats.org/officeDocument/2006/math">
                    <m:r>
                      <a:rPr lang="ro-RO" sz="2400" b="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𝑉</m:t>
                    </m:r>
                    <m:d>
                      <m:dPr>
                        <m:ctrlPr>
                          <a:rPr lang="ro-RO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o-RO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o-RO" sz="2400" b="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ro-RO" sz="2400" b="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sub>
                        </m:sSub>
                        <m:r>
                          <a:rPr lang="ro-RO" sz="2400" b="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ro-RO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o-RO" sz="2400" b="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ro-RO" sz="2400" b="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sub>
                        </m:sSub>
                      </m:e>
                    </m:d>
                  </m:oMath>
                </a14:m>
                <a:r>
                  <a:rPr lang="ro-RO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-punct de minim</a:t>
                </a:r>
              </a:p>
              <a:p>
                <a:pPr marL="457200">
                  <a:lnSpc>
                    <a:spcPct val="106000"/>
                  </a:lnSpc>
                  <a:spcAft>
                    <a:spcPts val="800"/>
                  </a:spcAft>
                  <a:tabLst>
                    <a:tab pos="1416050" algn="l"/>
                  </a:tabLst>
                </a:pPr>
                <a:r>
                  <a:rPr lang="ro-RO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Dacă a &lt; 0, atunci </a:t>
                </a:r>
                <a14:m>
                  <m:oMath xmlns:m="http://schemas.openxmlformats.org/officeDocument/2006/math">
                    <m:r>
                      <a:rPr lang="ro-RO" sz="2400" b="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𝑉</m:t>
                    </m:r>
                    <m:d>
                      <m:dPr>
                        <m:ctrlPr>
                          <a:rPr lang="ro-RO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o-RO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o-RO" sz="2400" b="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ro-RO" sz="2400" b="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sub>
                        </m:sSub>
                        <m:r>
                          <a:rPr lang="ro-RO" sz="2400" b="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ro-RO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o-RO" sz="2400" b="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ro-RO" sz="2400" b="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sub>
                        </m:sSub>
                      </m:e>
                    </m:d>
                  </m:oMath>
                </a14:m>
                <a:r>
                  <a:rPr lang="ro-RO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-punct de maxim</a:t>
                </a:r>
                <a:endParaRPr lang="ro-RO" sz="24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r>
                  <a:rPr lang="ro-RO" sz="2400" dirty="0">
                    <a:solidFill>
                      <a:srgbClr val="00B05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 </a:t>
                </a:r>
                <a:r>
                  <a:rPr lang="ro-RO" sz="24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Pas 4. Dreapta de ecuație </a:t>
                </a:r>
                <a14:m>
                  <m:oMath xmlns:m="http://schemas.openxmlformats.org/officeDocument/2006/math">
                    <m:r>
                      <a:rPr lang="ro-RO" sz="2800" b="1" i="0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ro-RO" sz="2800" b="1" i="1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𝒙</m:t>
                    </m:r>
                    <m:r>
                      <a:rPr lang="en-US" sz="2800" b="1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1" i="1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ro-RO" sz="28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𝒃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sz="28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ro-RO" sz="2800" b="1" dirty="0">
                    <a:solidFill>
                      <a:srgbClr val="00B05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ro-RO" sz="2800" b="1" dirty="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este axa de simetrie a parabolei.</a:t>
                </a:r>
                <a:endParaRPr lang="ro-RO" sz="2800" b="1" dirty="0">
                  <a:solidFill>
                    <a:srgbClr val="00B05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Aft>
                    <a:spcPts val="1000"/>
                  </a:spcAft>
                </a:pPr>
                <a:endParaRPr lang="ro-RO" sz="2800" b="1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Aft>
                    <a:spcPts val="1000"/>
                  </a:spcAft>
                </a:pPr>
                <a:endParaRPr lang="ro-RO" sz="2800" b="1" dirty="0">
                  <a:solidFill>
                    <a:srgbClr val="00B05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CasetăText 6">
                <a:extLst>
                  <a:ext uri="{FF2B5EF4-FFF2-40B4-BE49-F238E27FC236}">
                    <a16:creationId xmlns:a16="http://schemas.microsoft.com/office/drawing/2014/main" id="{8139FAE5-98DB-44A8-B8B0-7C6FD1AF9F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-152400"/>
                <a:ext cx="9067800" cy="7855997"/>
              </a:xfrm>
              <a:prstGeom prst="rect">
                <a:avLst/>
              </a:prstGeom>
              <a:blipFill>
                <a:blip r:embed="rId2"/>
                <a:stretch>
                  <a:fillRect l="-1344"/>
                </a:stretch>
              </a:blipFill>
            </p:spPr>
            <p:txBody>
              <a:bodyPr/>
              <a:lstStyle/>
              <a:p>
                <a:r>
                  <a:rPr lang="ro-RO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ine 7">
            <a:extLst>
              <a:ext uri="{FF2B5EF4-FFF2-40B4-BE49-F238E27FC236}">
                <a16:creationId xmlns:a16="http://schemas.microsoft.com/office/drawing/2014/main" id="{8B49AE88-A15C-4F61-9F32-B44F9224E7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2926" y="2362200"/>
            <a:ext cx="2448674" cy="2438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552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u 7">
            <a:extLst>
              <a:ext uri="{FF2B5EF4-FFF2-40B4-BE49-F238E27FC236}">
                <a16:creationId xmlns:a16="http://schemas.microsoft.com/office/drawing/2014/main" id="{D6AE8D75-7FC9-4A81-AA05-7BBC78F2D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3240" y="144599"/>
            <a:ext cx="4615101" cy="1667482"/>
          </a:xfrm>
        </p:spPr>
        <p:txBody>
          <a:bodyPr/>
          <a:lstStyle/>
          <a:p>
            <a:br>
              <a:rPr lang="ro-RO" b="1" dirty="0">
                <a:solidFill>
                  <a:srgbClr val="00B050"/>
                </a:solidFill>
                <a:latin typeface="Monotype Corsiva" panose="03010101010201010101" pitchFamily="66" charset="0"/>
              </a:rPr>
            </a:br>
            <a:endParaRPr lang="ro-RO" sz="4000" b="1" dirty="0">
              <a:solidFill>
                <a:srgbClr val="00B05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9" name="CasetăText 8">
            <a:extLst>
              <a:ext uri="{FF2B5EF4-FFF2-40B4-BE49-F238E27FC236}">
                <a16:creationId xmlns:a16="http://schemas.microsoft.com/office/drawing/2014/main" id="{A074197A-E4AD-40A9-A82D-899EBFE36967}"/>
              </a:ext>
            </a:extLst>
          </p:cNvPr>
          <p:cNvSpPr txBox="1"/>
          <p:nvPr/>
        </p:nvSpPr>
        <p:spPr>
          <a:xfrm>
            <a:off x="0" y="0"/>
            <a:ext cx="9067800" cy="30559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>
              <a:lnSpc>
                <a:spcPct val="106000"/>
              </a:lnSpc>
              <a:spcAft>
                <a:spcPts val="800"/>
              </a:spcAft>
              <a:tabLst>
                <a:tab pos="1416050" algn="l"/>
              </a:tabLst>
            </a:pPr>
            <a:r>
              <a:rPr lang="ro-RO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Pas.5.</a:t>
            </a:r>
            <a:r>
              <a:rPr lang="ro-RO" sz="20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ro-RO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6000"/>
              </a:lnSpc>
              <a:spcAft>
                <a:spcPts val="800"/>
              </a:spcAft>
              <a:tabLst>
                <a:tab pos="1416050" algn="l"/>
              </a:tabLst>
            </a:pPr>
            <a:r>
              <a:rPr lang="ro-RO" sz="28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o-RO" sz="28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Reprezentarea grafică a  funcției de gradul al II-lea în reperul cartezian </a:t>
            </a:r>
            <a:r>
              <a:rPr lang="ro-RO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xOy</a:t>
            </a:r>
            <a:r>
              <a:rPr lang="ro-RO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 numește </a:t>
            </a:r>
            <a:r>
              <a:rPr lang="ro-RO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parabolă, </a:t>
            </a:r>
            <a:r>
              <a:rPr lang="ro-RO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aceasta poate fi:</a:t>
            </a:r>
            <a:r>
              <a:rPr lang="ro-RO" sz="28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o-RO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-cu ramurile în sus,</a:t>
            </a:r>
            <a:r>
              <a:rPr lang="ro-RO" sz="28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dacă a &gt; 0</a:t>
            </a:r>
            <a:endParaRPr lang="ro-RO" sz="2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6000"/>
              </a:lnSpc>
              <a:spcAft>
                <a:spcPts val="800"/>
              </a:spcAft>
              <a:tabLst>
                <a:tab pos="1416050" algn="l"/>
              </a:tabLst>
            </a:pPr>
            <a:r>
              <a:rPr lang="ro-RO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-cu ramurile în jos,</a:t>
            </a:r>
            <a:r>
              <a:rPr lang="ro-RO" sz="28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o-RO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dacă a &lt; 0</a:t>
            </a:r>
            <a:endParaRPr lang="ro-RO" sz="2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6000"/>
              </a:lnSpc>
              <a:spcAft>
                <a:spcPts val="800"/>
              </a:spcAft>
              <a:tabLst>
                <a:tab pos="1416050" algn="l"/>
              </a:tabLst>
            </a:pPr>
            <a:endParaRPr lang="ro-RO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ine 3">
            <a:extLst>
              <a:ext uri="{FF2B5EF4-FFF2-40B4-BE49-F238E27FC236}">
                <a16:creationId xmlns:a16="http://schemas.microsoft.com/office/drawing/2014/main" id="{305745FB-0B17-E74F-5B47-0C6DD41486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100" y="2777694"/>
            <a:ext cx="5981700" cy="3639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492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ine 1">
            <a:extLst>
              <a:ext uri="{FF2B5EF4-FFF2-40B4-BE49-F238E27FC236}">
                <a16:creationId xmlns:a16="http://schemas.microsoft.com/office/drawing/2014/main" id="{E3127BDE-6DDB-1672-638E-37562CFD52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601482"/>
            <a:ext cx="6096000" cy="2714296"/>
          </a:xfrm>
          <a:prstGeom prst="rect">
            <a:avLst/>
          </a:prstGeom>
        </p:spPr>
      </p:pic>
      <p:pic>
        <p:nvPicPr>
          <p:cNvPr id="4" name="Imagine 3">
            <a:extLst>
              <a:ext uri="{FF2B5EF4-FFF2-40B4-BE49-F238E27FC236}">
                <a16:creationId xmlns:a16="http://schemas.microsoft.com/office/drawing/2014/main" id="{1AEAA9C9-931F-2D0B-9838-DA208F8C08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3552496"/>
            <a:ext cx="6326644" cy="2848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040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CasetăText 27">
            <a:extLst>
              <a:ext uri="{FF2B5EF4-FFF2-40B4-BE49-F238E27FC236}">
                <a16:creationId xmlns:a16="http://schemas.microsoft.com/office/drawing/2014/main" id="{E4260010-EE31-49A8-85A8-1F9FF8FC6A3C}"/>
              </a:ext>
            </a:extLst>
          </p:cNvPr>
          <p:cNvSpPr txBox="1"/>
          <p:nvPr/>
        </p:nvSpPr>
        <p:spPr>
          <a:xfrm>
            <a:off x="228600" y="285251"/>
            <a:ext cx="1905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2400" dirty="0"/>
              <a:t>Exemplu: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asetăText 2">
                <a:extLst>
                  <a:ext uri="{FF2B5EF4-FFF2-40B4-BE49-F238E27FC236}">
                    <a16:creationId xmlns:a16="http://schemas.microsoft.com/office/drawing/2014/main" id="{B59B44CF-A3FB-044C-987D-B52219A64040}"/>
                  </a:ext>
                </a:extLst>
              </p:cNvPr>
              <p:cNvSpPr txBox="1"/>
              <p:nvPr/>
            </p:nvSpPr>
            <p:spPr>
              <a:xfrm>
                <a:off x="381000" y="838200"/>
                <a:ext cx="4587410" cy="62497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lvl="0" indent="-342900">
                  <a:lnSpc>
                    <a:spcPct val="106000"/>
                  </a:lnSpc>
                  <a:spcAft>
                    <a:spcPts val="800"/>
                  </a:spcAft>
                  <a:buFont typeface="+mj-lt"/>
                  <a:buAutoNum type="arabicPeriod"/>
                  <a:tabLst>
                    <a:tab pos="1416050" algn="l"/>
                  </a:tabLst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Fie </a:t>
                </a:r>
                <a14:m>
                  <m:oMath xmlns:m="http://schemas.openxmlformats.org/officeDocument/2006/math"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𝑅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𝑅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 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ro-RO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ro-RO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ro-RO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28600">
                  <a:lnSpc>
                    <a:spcPct val="106000"/>
                  </a:lnSpc>
                  <a:spcAft>
                    <a:spcPts val="800"/>
                  </a:spcAft>
                  <a:tabLst>
                    <a:tab pos="1416050" algn="l"/>
                  </a:tabLst>
                </a:pPr>
                <a:r>
                  <a:rPr lang="en-US" sz="18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Reprezentați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grafic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funcția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f(x).</a:t>
                </a:r>
                <a:endParaRPr lang="ro-RO" sz="1600" dirty="0"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28600">
                  <a:lnSpc>
                    <a:spcPct val="106000"/>
                  </a:lnSpc>
                  <a:spcAft>
                    <a:spcPts val="800"/>
                  </a:spcAft>
                  <a:tabLst>
                    <a:tab pos="1416050" algn="l"/>
                  </a:tabLst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Pas.1</a:t>
                </a:r>
                <a:endParaRPr lang="ro-RO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>
                  <a:lnSpc>
                    <a:spcPct val="106000"/>
                  </a:lnSpc>
                  <a:spcAft>
                    <a:spcPts val="800"/>
                  </a:spcAft>
                  <a:tabLst>
                    <a:tab pos="141605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o-RO" sz="1800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m:t>        </m:t>
                          </m:r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m:t>𝑓</m:t>
                          </m:r>
                        </m:sub>
                      </m:sSub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m:t>∩</m:t>
                      </m:r>
                      <m:sSub>
                        <m:sSubPr>
                          <m:ctrlPr>
                            <a:rPr lang="ro-RO" sz="1800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m:t>: 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m:t>=0=&gt;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ro-RO" sz="1800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m:t>=0</m:t>
                      </m:r>
                    </m:oMath>
                  </m:oMathPara>
                </a14:m>
                <a:endParaRPr lang="ro-RO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algn="just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=&gt;</m:t>
                    </m:r>
                    <m:sSup>
                      <m:sSupPr>
                        <m:ctrlPr>
                          <a:rPr lang="ro-RO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=0=&gt;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, </a:t>
                </a:r>
                <a:br>
                  <a:rPr lang="en-US" sz="1800" b="1" i="1" dirty="0">
                    <a:effectLst/>
                    <a:latin typeface="Cambria Math" panose="020405030504060302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o-RO" sz="1800" b="1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b="1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m:t>  </m:t>
                          </m:r>
                          <m:r>
                            <a:rPr lang="en-US" sz="1800" b="1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m:t>𝑮</m:t>
                          </m:r>
                        </m:e>
                        <m:sub>
                          <m:r>
                            <a:rPr lang="en-US" sz="1800" b="1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m:t>𝒇</m:t>
                          </m:r>
                        </m:sub>
                      </m:sSub>
                      <m:r>
                        <a:rPr lang="en-US" sz="1800" b="1" i="1">
                          <a:effectLst/>
                          <a:latin typeface="Cambria Math" panose="020405030504060302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m:t>∩</m:t>
                      </m:r>
                      <m:sSub>
                        <m:sSubPr>
                          <m:ctrlPr>
                            <a:rPr lang="ro-RO" sz="1800" b="1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b="1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1800" b="1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m:t>𝒙</m:t>
                          </m:r>
                        </m:sub>
                      </m:sSub>
                      <m:r>
                        <a:rPr lang="en-US" sz="1800" b="1" i="1">
                          <a:effectLst/>
                          <a:latin typeface="Cambria Math" panose="020405030504060302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1800" b="1" i="1">
                          <a:effectLst/>
                          <a:latin typeface="Cambria Math" panose="020405030504060302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m:t>𝑶</m:t>
                      </m:r>
                      <m:d>
                        <m:dPr>
                          <m:ctrlPr>
                            <a:rPr lang="ro-RO" sz="1800" b="1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1800" b="1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m:t>𝟎</m:t>
                          </m:r>
                          <m:r>
                            <a:rPr lang="en-US" sz="1800" b="1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m:t>, </m:t>
                          </m:r>
                          <m:r>
                            <a:rPr lang="en-US" sz="1800" b="1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m:t>𝟎</m:t>
                          </m:r>
                        </m:e>
                      </m:d>
                    </m:oMath>
                  </m:oMathPara>
                </a14:m>
                <a:endParaRPr lang="ro-RO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o-RO" dirty="0">
                    <a:latin typeface="Cambria Math" panose="020405030504060302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      </a:t>
                </a:r>
                <a:r>
                  <a:rPr lang="en-US" sz="1800" dirty="0">
                    <a:effectLst/>
                    <a:latin typeface="Cambria Math" panose="020405030504060302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Pas.2.</a:t>
                </a:r>
                <a:endParaRPr lang="ro-RO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algn="just">
                  <a:lnSpc>
                    <a:spcPct val="11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o-RO" sz="1800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m:t>𝑓</m:t>
                          </m:r>
                        </m:sub>
                      </m:sSub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m:t>∩</m:t>
                      </m:r>
                      <m:sSub>
                        <m:sSubPr>
                          <m:ctrlPr>
                            <a:rPr lang="ro-RO" sz="1800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m:t>: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m:t>=0=&gt;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ro-RO" sz="1800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m:t>0</m:t>
                          </m:r>
                        </m:e>
                      </m:d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m:t>=0</m:t>
                      </m:r>
                    </m:oMath>
                  </m:oMathPara>
                </a14:m>
                <a:endParaRPr lang="ro-RO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algn="just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sz="1800" dirty="0">
                    <a:effectLst/>
                    <a:latin typeface="Cambria Math" panose="020405030504060302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ro-RO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algn="ctr">
                  <a:lnSpc>
                    <a:spcPct val="106000"/>
                  </a:lnSpc>
                  <a:spcAft>
                    <a:spcPts val="800"/>
                  </a:spcAft>
                  <a:tabLst>
                    <a:tab pos="141605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o-RO" sz="18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o-RO" sz="18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𝑮</m:t>
                          </m:r>
                        </m:e>
                        <m:sub>
                          <m:r>
                            <a:rPr lang="ro-RO" sz="18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𝒇</m:t>
                          </m:r>
                        </m:sub>
                      </m:sSub>
                      <m:r>
                        <a:rPr lang="ro-RO" sz="1800" b="1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∩</m:t>
                      </m:r>
                      <m:sSub>
                        <m:sSubPr>
                          <m:ctrlPr>
                            <a:rPr lang="ro-RO" sz="18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o-RO" sz="18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ro-RO" sz="18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𝒚</m:t>
                          </m:r>
                        </m:sub>
                      </m:sSub>
                      <m:r>
                        <a:rPr lang="ro-RO" sz="1800" b="1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ro-RO" sz="1800" b="1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𝑶</m:t>
                      </m:r>
                      <m:r>
                        <a:rPr lang="ro-RO" sz="1800" b="1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ro-RO" sz="1800" b="1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𝟎</m:t>
                      </m:r>
                      <m:r>
                        <a:rPr lang="ro-RO" sz="1800" b="1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, </m:t>
                      </m:r>
                      <m:r>
                        <a:rPr lang="ro-RO" sz="1800" b="1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𝟎</m:t>
                      </m:r>
                      <m:r>
                        <a:rPr lang="ro-RO" sz="1800" b="1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ro-RO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algn="ctr">
                  <a:lnSpc>
                    <a:spcPct val="106000"/>
                  </a:lnSpc>
                  <a:spcAft>
                    <a:spcPts val="800"/>
                  </a:spcAft>
                  <a:tabLst>
                    <a:tab pos="1416050" algn="l"/>
                  </a:tabLst>
                </a:pPr>
                <a:r>
                  <a:rPr lang="ro-RO" sz="1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ro-RO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algn="just">
                  <a:lnSpc>
                    <a:spcPct val="106000"/>
                  </a:lnSpc>
                  <a:spcAft>
                    <a:spcPts val="800"/>
                  </a:spcAft>
                  <a:tabLst>
                    <a:tab pos="1416050" algn="l"/>
                  </a:tabLst>
                </a:pPr>
                <a:r>
                  <a:rPr lang="ro-RO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Pas.3.   </a:t>
                </a:r>
                <a14:m>
                  <m:oMath xmlns:m="http://schemas.openxmlformats.org/officeDocument/2006/math">
                    <m:r>
                      <a:rPr lang="ro-RO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ro-RO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(</m:t>
                    </m:r>
                    <m:f>
                      <m:fPr>
                        <m:ctrlPr>
                          <a:rPr lang="ro-RO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o-RO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ro-RO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num>
                      <m:den>
                        <m:r>
                          <a:rPr lang="ro-RO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ro-RO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den>
                    </m:f>
                    <m:r>
                      <a:rPr lang="ro-RO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 −</m:t>
                    </m:r>
                    <m:f>
                      <m:fPr>
                        <m:ctrlPr>
                          <a:rPr lang="ro-RO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o-RO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∆</m:t>
                        </m:r>
                      </m:num>
                      <m:den>
                        <m:r>
                          <a:rPr lang="ro-RO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a:rPr lang="ro-RO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den>
                    </m:f>
                    <m:r>
                      <a:rPr lang="ro-RO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ro-RO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ro-RO" sz="1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V(0, 0)</a:t>
                </a:r>
                <a:endParaRPr lang="ro-RO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>
                  <a:lnSpc>
                    <a:spcPct val="106000"/>
                  </a:lnSpc>
                  <a:spcAft>
                    <a:spcPts val="800"/>
                  </a:spcAft>
                  <a:tabLst>
                    <a:tab pos="1416050" algn="l"/>
                  </a:tabLst>
                </a:pPr>
                <a:r>
                  <a:rPr lang="ro-RO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Pas.4.  </a:t>
                </a:r>
                <a14:m>
                  <m:oMath xmlns:m="http://schemas.openxmlformats.org/officeDocument/2006/math">
                    <m:r>
                      <a:rPr lang="ro-RO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ro-RO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=−</m:t>
                    </m:r>
                    <m:f>
                      <m:fPr>
                        <m:ctrlPr>
                          <a:rPr lang="ro-RO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o-RO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num>
                      <m:den>
                        <m:r>
                          <a:rPr lang="ro-RO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ro-RO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den>
                    </m:f>
                    <m:r>
                      <a:rPr lang="ro-RO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 0</m:t>
                    </m:r>
                  </m:oMath>
                </a14:m>
                <a:r>
                  <a:rPr lang="ro-RO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-&gt; axa de simetrie.</a:t>
                </a:r>
                <a:endParaRPr lang="ro-RO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>
                  <a:lnSpc>
                    <a:spcPct val="106000"/>
                  </a:lnSpc>
                  <a:spcAft>
                    <a:spcPts val="800"/>
                  </a:spcAft>
                  <a:tabLst>
                    <a:tab pos="1416050" algn="l"/>
                  </a:tabLst>
                </a:pPr>
                <a:endParaRPr lang="ro-RO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>
                  <a:lnSpc>
                    <a:spcPct val="106000"/>
                  </a:lnSpc>
                  <a:spcAft>
                    <a:spcPts val="800"/>
                  </a:spcAft>
                  <a:tabLst>
                    <a:tab pos="1416050" algn="l"/>
                  </a:tabLst>
                </a:pPr>
                <a:r>
                  <a:rPr lang="ro-RO" sz="1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ro-RO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CasetăText 2">
                <a:extLst>
                  <a:ext uri="{FF2B5EF4-FFF2-40B4-BE49-F238E27FC236}">
                    <a16:creationId xmlns:a16="http://schemas.microsoft.com/office/drawing/2014/main" id="{B59B44CF-A3FB-044C-987D-B52219A640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838200"/>
                <a:ext cx="4587410" cy="6249724"/>
              </a:xfrm>
              <a:prstGeom prst="rect">
                <a:avLst/>
              </a:prstGeom>
              <a:blipFill>
                <a:blip r:embed="rId2"/>
                <a:stretch>
                  <a:fillRect l="-931" t="-585" r="-1064"/>
                </a:stretch>
              </a:blipFill>
            </p:spPr>
            <p:txBody>
              <a:bodyPr/>
              <a:lstStyle/>
              <a:p>
                <a:r>
                  <a:rPr lang="ro-RO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ine 3">
            <a:extLst>
              <a:ext uri="{FF2B5EF4-FFF2-40B4-BE49-F238E27FC236}">
                <a16:creationId xmlns:a16="http://schemas.microsoft.com/office/drawing/2014/main" id="{CA0576B6-30B4-2C43-ADCC-A5A25E2B96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1139591"/>
            <a:ext cx="4545562" cy="4800600"/>
          </a:xfrm>
          <a:prstGeom prst="rect">
            <a:avLst/>
          </a:prstGeom>
        </p:spPr>
      </p:pic>
      <p:sp>
        <p:nvSpPr>
          <p:cNvPr id="6" name="CasetăText 5">
            <a:extLst>
              <a:ext uri="{FF2B5EF4-FFF2-40B4-BE49-F238E27FC236}">
                <a16:creationId xmlns:a16="http://schemas.microsoft.com/office/drawing/2014/main" id="{1100DD18-49F3-E372-9E6D-89F60F8F543D}"/>
              </a:ext>
            </a:extLst>
          </p:cNvPr>
          <p:cNvSpPr txBox="1"/>
          <p:nvPr/>
        </p:nvSpPr>
        <p:spPr>
          <a:xfrm>
            <a:off x="2436740" y="6345710"/>
            <a:ext cx="45874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dirty="0">
                <a:hlinkClick r:id="rId4"/>
              </a:rPr>
              <a:t>https://www.geogebra.org/classic</a:t>
            </a:r>
            <a:r>
              <a:rPr lang="ro-RO" dirty="0"/>
              <a:t> </a:t>
            </a:r>
          </a:p>
        </p:txBody>
      </p:sp>
      <p:sp>
        <p:nvSpPr>
          <p:cNvPr id="8" name="CasetăText 7">
            <a:extLst>
              <a:ext uri="{FF2B5EF4-FFF2-40B4-BE49-F238E27FC236}">
                <a16:creationId xmlns:a16="http://schemas.microsoft.com/office/drawing/2014/main" id="{5916F611-A11F-1404-DE78-556AFBAFD41A}"/>
              </a:ext>
            </a:extLst>
          </p:cNvPr>
          <p:cNvSpPr txBox="1"/>
          <p:nvPr/>
        </p:nvSpPr>
        <p:spPr>
          <a:xfrm>
            <a:off x="4038600" y="652187"/>
            <a:ext cx="4587410" cy="3720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>
              <a:lnSpc>
                <a:spcPct val="106000"/>
              </a:lnSpc>
              <a:spcAft>
                <a:spcPts val="800"/>
              </a:spcAft>
              <a:tabLst>
                <a:tab pos="1416050" algn="l"/>
              </a:tabLst>
            </a:pPr>
            <a:r>
              <a:rPr lang="ro-RO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Pas.5. </a:t>
            </a:r>
            <a:endParaRPr lang="ro-R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tăText 2">
            <a:extLst>
              <a:ext uri="{FF2B5EF4-FFF2-40B4-BE49-F238E27FC236}">
                <a16:creationId xmlns:a16="http://schemas.microsoft.com/office/drawing/2014/main" id="{D48D7C23-733C-7C9E-BF87-0CD9A89D3F37}"/>
              </a:ext>
            </a:extLst>
          </p:cNvPr>
          <p:cNvSpPr txBox="1"/>
          <p:nvPr/>
        </p:nvSpPr>
        <p:spPr>
          <a:xfrm>
            <a:off x="5040332" y="609600"/>
            <a:ext cx="3403315" cy="2971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o-RO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o-RO" sz="20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Aici este o ilustrare a unui pod arcuit cu o formă parabolică. </a:t>
            </a:r>
          </a:p>
          <a:p>
            <a:pPr algn="just"/>
            <a:r>
              <a:rPr lang="ro-RO" sz="20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Aceasta este o aplicație reală a funcțiilor de gradul al doilea,</a:t>
            </a:r>
            <a:r>
              <a:rPr lang="ro-RO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z="20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utilizată pentru distribuirea uniformă a greutății și stabilitatea construcției. </a:t>
            </a:r>
          </a:p>
        </p:txBody>
      </p:sp>
      <p:pic>
        <p:nvPicPr>
          <p:cNvPr id="5" name="Imagine 4">
            <a:extLst>
              <a:ext uri="{FF2B5EF4-FFF2-40B4-BE49-F238E27FC236}">
                <a16:creationId xmlns:a16="http://schemas.microsoft.com/office/drawing/2014/main" id="{F6A7280B-B80A-E1DE-FA27-C56A3D6A8C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04800"/>
            <a:ext cx="3581400" cy="3581400"/>
          </a:xfrm>
          <a:prstGeom prst="rect">
            <a:avLst/>
          </a:prstGeom>
          <a:noFill/>
        </p:spPr>
      </p:pic>
      <p:pic>
        <p:nvPicPr>
          <p:cNvPr id="7" name="Imagine 6">
            <a:extLst>
              <a:ext uri="{FF2B5EF4-FFF2-40B4-BE49-F238E27FC236}">
                <a16:creationId xmlns:a16="http://schemas.microsoft.com/office/drawing/2014/main" id="{99A3E6BF-F2D5-1A95-4336-D3901588BA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200" y="3710683"/>
            <a:ext cx="3017768" cy="3017768"/>
          </a:xfrm>
          <a:prstGeom prst="rect">
            <a:avLst/>
          </a:prstGeom>
        </p:spPr>
      </p:pic>
      <p:sp>
        <p:nvSpPr>
          <p:cNvPr id="10" name="CasetăText 9">
            <a:extLst>
              <a:ext uri="{FF2B5EF4-FFF2-40B4-BE49-F238E27FC236}">
                <a16:creationId xmlns:a16="http://schemas.microsoft.com/office/drawing/2014/main" id="{647866E4-DB2E-67DD-205F-A69EACACADF8}"/>
              </a:ext>
            </a:extLst>
          </p:cNvPr>
          <p:cNvSpPr txBox="1"/>
          <p:nvPr/>
        </p:nvSpPr>
        <p:spPr>
          <a:xfrm>
            <a:off x="838200" y="4449744"/>
            <a:ext cx="4587410" cy="19295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1079500" algn="l"/>
              </a:tabLst>
            </a:pPr>
            <a:r>
              <a:rPr lang="ro-RO" sz="2000" b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Antenă parabolică</a:t>
            </a:r>
            <a:r>
              <a:rPr lang="ro-RO" sz="2000" b="1" kern="1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2000" b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o-RO" sz="2000" b="1" kern="1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satellite</a:t>
            </a:r>
            <a:r>
              <a:rPr lang="ro-RO" sz="2000" b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2000" b="1" kern="1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dish</a:t>
            </a:r>
            <a:r>
              <a:rPr lang="ro-RO" sz="2000" b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1079500" algn="l"/>
              </a:tabLst>
            </a:pPr>
            <a:r>
              <a:rPr lang="ro-RO" sz="2000" b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Folosită pentru captarea undelor radio și de telecomunicații. </a:t>
            </a:r>
            <a:endParaRPr lang="ro-RO" sz="2000" b="1" kern="1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1079500" algn="l"/>
              </a:tabLst>
            </a:pPr>
            <a:r>
              <a:rPr lang="ro-RO" sz="2000" b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 parabolică ajută la concentrarea semnalelor într-un punct focal.</a:t>
            </a:r>
          </a:p>
        </p:txBody>
      </p:sp>
    </p:spTree>
    <p:extLst>
      <p:ext uri="{BB962C8B-B14F-4D97-AF65-F5344CB8AC3E}">
        <p14:creationId xmlns:p14="http://schemas.microsoft.com/office/powerpoint/2010/main" val="1276594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 descr="O imagine care conține text, Font, diagramă, hartă&#10;&#10;Conținutul generat de inteligența artificială poate fi incorect.">
            <a:extLst>
              <a:ext uri="{FF2B5EF4-FFF2-40B4-BE49-F238E27FC236}">
                <a16:creationId xmlns:a16="http://schemas.microsoft.com/office/drawing/2014/main" id="{9E21D142-8F70-55CC-3C4B-FCA2D20AAD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196657"/>
            <a:ext cx="6781800" cy="4464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062041"/>
      </p:ext>
    </p:extLst>
  </p:cSld>
  <p:clrMapOvr>
    <a:masterClrMapping/>
  </p:clrMapOvr>
  <p:transition spd="slow">
    <p:comb/>
  </p:transition>
</p:sld>
</file>

<file path=ppt/theme/theme1.xml><?xml version="1.0" encoding="utf-8"?>
<a:theme xmlns:a="http://schemas.openxmlformats.org/drawingml/2006/main" name="Fațetă">
  <a:themeElements>
    <a:clrScheme name="Fațetă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țetă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țetă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1262</TotalTime>
  <Words>573</Words>
  <Application>Microsoft Office PowerPoint</Application>
  <PresentationFormat>Expunere pe ecran (4:3)</PresentationFormat>
  <Paragraphs>53</Paragraphs>
  <Slides>9</Slides>
  <Notes>1</Notes>
  <HiddenSlides>0</HiddenSlides>
  <MMClips>0</MMClips>
  <ScaleCrop>false</ScaleCrop>
  <HeadingPairs>
    <vt:vector size="6" baseType="variant">
      <vt:variant>
        <vt:lpstr>Fonturi utilizate</vt:lpstr>
      </vt:variant>
      <vt:variant>
        <vt:i4>11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9</vt:i4>
      </vt:variant>
    </vt:vector>
  </HeadingPairs>
  <TitlesOfParts>
    <vt:vector size="21" baseType="lpstr">
      <vt:lpstr>SimSun</vt:lpstr>
      <vt:lpstr>Algerian</vt:lpstr>
      <vt:lpstr>Arial</vt:lpstr>
      <vt:lpstr>Arial Black</vt:lpstr>
      <vt:lpstr>Calibri</vt:lpstr>
      <vt:lpstr>Cambria Math</vt:lpstr>
      <vt:lpstr>Monotype Corsiva</vt:lpstr>
      <vt:lpstr>Times New Roman</vt:lpstr>
      <vt:lpstr>Trebuchet MS</vt:lpstr>
      <vt:lpstr>Wingdings</vt:lpstr>
      <vt:lpstr>Wingdings 3</vt:lpstr>
      <vt:lpstr>Fațetă</vt:lpstr>
      <vt:lpstr>    graficul funcȚiei de gradul al ii-lea </vt:lpstr>
      <vt:lpstr>                                Ne amintim!  Definiție:  Funcția f:R→R, f(x)=ax^2+bx+c,  a,b,c∈R, a≠0 se numește funcție de gradul al II-lea.  Ecuația atașată funcției este:  ax^2+bx+c=0, a,b,c∈R, a≠0    ∆&gt;0, 〖  x〗_1, x_2=(〖-b〗_-^+ √∆)/2a  ∆=0,  x_1=x_2=(-b)/2a  ∆&lt;0,  x_1, x_2∉R       </vt:lpstr>
      <vt:lpstr>Prezentare PowerPoint</vt:lpstr>
      <vt:lpstr>Prezentare PowerPoint</vt:lpstr>
      <vt:lpstr> </vt:lpstr>
      <vt:lpstr>Prezentare PowerPoint</vt:lpstr>
      <vt:lpstr>Prezentare PowerPoint</vt:lpstr>
      <vt:lpstr>Prezentare PowerPoint</vt:lpstr>
      <vt:lpstr>Prezentare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Teodora</dc:creator>
  <cp:lastModifiedBy>ctin rosu</cp:lastModifiedBy>
  <cp:revision>77</cp:revision>
  <dcterms:created xsi:type="dcterms:W3CDTF">2006-08-16T00:00:00Z</dcterms:created>
  <dcterms:modified xsi:type="dcterms:W3CDTF">2026-03-08T15:20:15Z</dcterms:modified>
</cp:coreProperties>
</file>