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Abril Fatface" panose="02000503000000020003" pitchFamily="2" charset="-18"/>
      <p:regular r:id="rId19"/>
    </p:embeddedFont>
    <p:embeddedFont>
      <p:font typeface="DejaVu Serif" panose="020B0604020202020204" charset="0"/>
      <p:regular r:id="rId20"/>
    </p:embeddedFont>
    <p:embeddedFont>
      <p:font typeface="DejaVu Serif Bold" panose="020B0604020202020204" charset="0"/>
      <p:regular r:id="rId21"/>
    </p:embeddedFont>
    <p:embeddedFont>
      <p:font typeface="Marykate" panose="020B0604020202020204" charset="0"/>
      <p:regular r:id="rId22"/>
    </p:embeddedFont>
    <p:embeddedFont>
      <p:font typeface="Public Sans Bold" panose="020B0604020202020204" charset="-18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4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svg"/><Relationship Id="rId18" Type="http://schemas.openxmlformats.org/officeDocument/2006/relationships/image" Target="../media/image1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9.svg"/><Relationship Id="rId17" Type="http://schemas.openxmlformats.org/officeDocument/2006/relationships/image" Target="../media/image14.svg"/><Relationship Id="rId2" Type="http://schemas.openxmlformats.org/officeDocument/2006/relationships/video" Target="../media/media1.mp4"/><Relationship Id="rId16" Type="http://schemas.openxmlformats.org/officeDocument/2006/relationships/image" Target="../media/image13.svg"/><Relationship Id="rId20" Type="http://schemas.openxmlformats.org/officeDocument/2006/relationships/image" Target="../media/image17.jpeg"/><Relationship Id="rId1" Type="http://schemas.microsoft.com/office/2007/relationships/media" Target="../media/media1.mp4"/><Relationship Id="rId6" Type="http://schemas.openxmlformats.org/officeDocument/2006/relationships/image" Target="../media/image3.sv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7.svg"/><Relationship Id="rId19" Type="http://schemas.openxmlformats.org/officeDocument/2006/relationships/image" Target="../media/image16.svg"/><Relationship Id="rId4" Type="http://schemas.openxmlformats.org/officeDocument/2006/relationships/image" Target="../media/image1.jpeg"/><Relationship Id="rId9" Type="http://schemas.openxmlformats.org/officeDocument/2006/relationships/image" Target="../media/image6.svg"/><Relationship Id="rId1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4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19.svg"/><Relationship Id="rId4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1.svg"/><Relationship Id="rId7" Type="http://schemas.openxmlformats.org/officeDocument/2006/relationships/image" Target="../media/image1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sv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3" name="Group 3"/>
          <p:cNvGrpSpPr/>
          <p:nvPr/>
        </p:nvGrpSpPr>
        <p:grpSpPr>
          <a:xfrm>
            <a:off x="-869488" y="-836544"/>
            <a:ext cx="20086371" cy="12006726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 rot="-4590959">
            <a:off x="15997142" y="3573304"/>
            <a:ext cx="2538932" cy="2538932"/>
          </a:xfrm>
          <a:custGeom>
            <a:avLst/>
            <a:gdLst/>
            <a:ahLst/>
            <a:cxnLst/>
            <a:rect l="l" t="t" r="r" b="b"/>
            <a:pathLst>
              <a:path w="2538932" h="2538932">
                <a:moveTo>
                  <a:pt x="0" y="0"/>
                </a:moveTo>
                <a:lnTo>
                  <a:pt x="2538932" y="0"/>
                </a:lnTo>
                <a:lnTo>
                  <a:pt x="2538932" y="2538932"/>
                </a:lnTo>
                <a:lnTo>
                  <a:pt x="0" y="25389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7" name="Freeform 17"/>
          <p:cNvSpPr/>
          <p:nvPr/>
        </p:nvSpPr>
        <p:spPr>
          <a:xfrm rot="-10325232" flipV="1">
            <a:off x="-735485" y="106452"/>
            <a:ext cx="2815623" cy="2815623"/>
          </a:xfrm>
          <a:custGeom>
            <a:avLst/>
            <a:gdLst/>
            <a:ahLst/>
            <a:cxnLst/>
            <a:rect l="l" t="t" r="r" b="b"/>
            <a:pathLst>
              <a:path w="2815623" h="2815623">
                <a:moveTo>
                  <a:pt x="0" y="2815623"/>
                </a:moveTo>
                <a:lnTo>
                  <a:pt x="2815623" y="2815623"/>
                </a:lnTo>
                <a:lnTo>
                  <a:pt x="2815623" y="0"/>
                </a:lnTo>
                <a:lnTo>
                  <a:pt x="0" y="0"/>
                </a:lnTo>
                <a:lnTo>
                  <a:pt x="0" y="281562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8" name="Freeform 18"/>
          <p:cNvSpPr/>
          <p:nvPr/>
        </p:nvSpPr>
        <p:spPr>
          <a:xfrm rot="-2049497">
            <a:off x="125050" y="6657359"/>
            <a:ext cx="2053555" cy="2933651"/>
          </a:xfrm>
          <a:custGeom>
            <a:avLst/>
            <a:gdLst/>
            <a:ahLst/>
            <a:cxnLst/>
            <a:rect l="l" t="t" r="r" b="b"/>
            <a:pathLst>
              <a:path w="2053555" h="2933651">
                <a:moveTo>
                  <a:pt x="0" y="0"/>
                </a:moveTo>
                <a:lnTo>
                  <a:pt x="2053556" y="0"/>
                </a:lnTo>
                <a:lnTo>
                  <a:pt x="2053556" y="2933650"/>
                </a:lnTo>
                <a:lnTo>
                  <a:pt x="0" y="29336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9" name="Freeform 19"/>
          <p:cNvSpPr/>
          <p:nvPr/>
        </p:nvSpPr>
        <p:spPr>
          <a:xfrm rot="-2245013">
            <a:off x="1141207" y="2386216"/>
            <a:ext cx="880607" cy="1841573"/>
          </a:xfrm>
          <a:custGeom>
            <a:avLst/>
            <a:gdLst/>
            <a:ahLst/>
            <a:cxnLst/>
            <a:rect l="l" t="t" r="r" b="b"/>
            <a:pathLst>
              <a:path w="880607" h="1841573">
                <a:moveTo>
                  <a:pt x="0" y="0"/>
                </a:moveTo>
                <a:lnTo>
                  <a:pt x="880606" y="0"/>
                </a:lnTo>
                <a:lnTo>
                  <a:pt x="880606" y="1841573"/>
                </a:lnTo>
                <a:lnTo>
                  <a:pt x="0" y="18415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0" name="Freeform 20"/>
          <p:cNvSpPr/>
          <p:nvPr/>
        </p:nvSpPr>
        <p:spPr>
          <a:xfrm rot="1254325">
            <a:off x="-2461" y="4984554"/>
            <a:ext cx="2288606" cy="678260"/>
          </a:xfrm>
          <a:custGeom>
            <a:avLst/>
            <a:gdLst/>
            <a:ahLst/>
            <a:cxnLst/>
            <a:rect l="l" t="t" r="r" b="b"/>
            <a:pathLst>
              <a:path w="2288606" h="678260">
                <a:moveTo>
                  <a:pt x="0" y="0"/>
                </a:moveTo>
                <a:lnTo>
                  <a:pt x="2288606" y="0"/>
                </a:lnTo>
                <a:lnTo>
                  <a:pt x="2288606" y="678260"/>
                </a:lnTo>
                <a:lnTo>
                  <a:pt x="0" y="6782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1" name="Freeform 21"/>
          <p:cNvSpPr/>
          <p:nvPr/>
        </p:nvSpPr>
        <p:spPr>
          <a:xfrm>
            <a:off x="16156784" y="6407053"/>
            <a:ext cx="2131216" cy="2080842"/>
          </a:xfrm>
          <a:custGeom>
            <a:avLst/>
            <a:gdLst/>
            <a:ahLst/>
            <a:cxnLst/>
            <a:rect l="l" t="t" r="r" b="b"/>
            <a:pathLst>
              <a:path w="2131216" h="2080842">
                <a:moveTo>
                  <a:pt x="0" y="0"/>
                </a:moveTo>
                <a:lnTo>
                  <a:pt x="2131216" y="0"/>
                </a:lnTo>
                <a:lnTo>
                  <a:pt x="2131216" y="2080842"/>
                </a:lnTo>
                <a:lnTo>
                  <a:pt x="0" y="20808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2" name="Freeform 22"/>
          <p:cNvSpPr/>
          <p:nvPr/>
        </p:nvSpPr>
        <p:spPr>
          <a:xfrm rot="1052783">
            <a:off x="15429461" y="420538"/>
            <a:ext cx="1171974" cy="2052821"/>
          </a:xfrm>
          <a:custGeom>
            <a:avLst/>
            <a:gdLst/>
            <a:ahLst/>
            <a:cxnLst/>
            <a:rect l="l" t="t" r="r" b="b"/>
            <a:pathLst>
              <a:path w="1171974" h="2052821">
                <a:moveTo>
                  <a:pt x="0" y="0"/>
                </a:moveTo>
                <a:lnTo>
                  <a:pt x="1171974" y="0"/>
                </a:lnTo>
                <a:lnTo>
                  <a:pt x="1171974" y="2052821"/>
                </a:lnTo>
                <a:lnTo>
                  <a:pt x="0" y="20528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Freeform 23"/>
          <p:cNvSpPr/>
          <p:nvPr/>
        </p:nvSpPr>
        <p:spPr>
          <a:xfrm rot="1612873">
            <a:off x="16578786" y="2115729"/>
            <a:ext cx="1078345" cy="1913193"/>
          </a:xfrm>
          <a:custGeom>
            <a:avLst/>
            <a:gdLst/>
            <a:ahLst/>
            <a:cxnLst/>
            <a:rect l="l" t="t" r="r" b="b"/>
            <a:pathLst>
              <a:path w="1078345" h="1913193">
                <a:moveTo>
                  <a:pt x="0" y="0"/>
                </a:moveTo>
                <a:lnTo>
                  <a:pt x="1078345" y="0"/>
                </a:lnTo>
                <a:lnTo>
                  <a:pt x="1078345" y="1913193"/>
                </a:lnTo>
                <a:lnTo>
                  <a:pt x="0" y="19131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4" name="Freeform 24"/>
          <p:cNvSpPr/>
          <p:nvPr/>
        </p:nvSpPr>
        <p:spPr>
          <a:xfrm>
            <a:off x="1984971" y="6344082"/>
            <a:ext cx="464062" cy="471782"/>
          </a:xfrm>
          <a:custGeom>
            <a:avLst/>
            <a:gdLst/>
            <a:ahLst/>
            <a:cxnLst/>
            <a:rect l="l" t="t" r="r" b="b"/>
            <a:pathLst>
              <a:path w="464062" h="471782">
                <a:moveTo>
                  <a:pt x="0" y="0"/>
                </a:moveTo>
                <a:lnTo>
                  <a:pt x="464061" y="0"/>
                </a:lnTo>
                <a:lnTo>
                  <a:pt x="464061" y="471782"/>
                </a:lnTo>
                <a:lnTo>
                  <a:pt x="0" y="4717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5" name="Freeform 25"/>
          <p:cNvSpPr/>
          <p:nvPr/>
        </p:nvSpPr>
        <p:spPr>
          <a:xfrm>
            <a:off x="17402703" y="8895672"/>
            <a:ext cx="433498" cy="411429"/>
          </a:xfrm>
          <a:custGeom>
            <a:avLst/>
            <a:gdLst/>
            <a:ahLst/>
            <a:cxnLst/>
            <a:rect l="l" t="t" r="r" b="b"/>
            <a:pathLst>
              <a:path w="433498" h="411429">
                <a:moveTo>
                  <a:pt x="0" y="0"/>
                </a:moveTo>
                <a:lnTo>
                  <a:pt x="433498" y="0"/>
                </a:lnTo>
                <a:lnTo>
                  <a:pt x="433498" y="411429"/>
                </a:lnTo>
                <a:lnTo>
                  <a:pt x="0" y="411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26" name="Group 26"/>
          <p:cNvGrpSpPr>
            <a:grpSpLocks noChangeAspect="1"/>
          </p:cNvGrpSpPr>
          <p:nvPr/>
        </p:nvGrpSpPr>
        <p:grpSpPr>
          <a:xfrm rot="1977585">
            <a:off x="17291502" y="858834"/>
            <a:ext cx="512498" cy="269991"/>
            <a:chOff x="0" y="0"/>
            <a:chExt cx="1610360" cy="848360"/>
          </a:xfrm>
        </p:grpSpPr>
        <p:sp>
          <p:nvSpPr>
            <p:cNvPr id="27" name="Freeform 27"/>
            <p:cNvSpPr/>
            <p:nvPr/>
          </p:nvSpPr>
          <p:spPr>
            <a:xfrm>
              <a:off x="278" y="0"/>
              <a:ext cx="1611075" cy="848360"/>
            </a:xfrm>
            <a:custGeom>
              <a:avLst/>
              <a:gdLst/>
              <a:ahLst/>
              <a:cxnLst/>
              <a:rect l="l" t="t" r="r" b="b"/>
              <a:pathLst>
                <a:path w="1611075" h="848360">
                  <a:moveTo>
                    <a:pt x="234672" y="848360"/>
                  </a:moveTo>
                  <a:cubicBezTo>
                    <a:pt x="204192" y="848360"/>
                    <a:pt x="173712" y="842010"/>
                    <a:pt x="143232" y="829310"/>
                  </a:cubicBezTo>
                  <a:cubicBezTo>
                    <a:pt x="23852" y="778510"/>
                    <a:pt x="-32028" y="641350"/>
                    <a:pt x="18772" y="521970"/>
                  </a:cubicBezTo>
                  <a:cubicBezTo>
                    <a:pt x="152122" y="204470"/>
                    <a:pt x="460732" y="0"/>
                    <a:pt x="804902" y="0"/>
                  </a:cubicBezTo>
                  <a:cubicBezTo>
                    <a:pt x="1149072" y="0"/>
                    <a:pt x="1457682" y="204470"/>
                    <a:pt x="1592302" y="521970"/>
                  </a:cubicBezTo>
                  <a:cubicBezTo>
                    <a:pt x="1643102" y="641350"/>
                    <a:pt x="1587222" y="779780"/>
                    <a:pt x="1467842" y="829310"/>
                  </a:cubicBezTo>
                  <a:cubicBezTo>
                    <a:pt x="1348462" y="880110"/>
                    <a:pt x="1210032" y="824230"/>
                    <a:pt x="1160502" y="704850"/>
                  </a:cubicBezTo>
                  <a:cubicBezTo>
                    <a:pt x="1099542" y="562610"/>
                    <a:pt x="959842" y="469900"/>
                    <a:pt x="804902" y="469900"/>
                  </a:cubicBezTo>
                  <a:cubicBezTo>
                    <a:pt x="649962" y="469900"/>
                    <a:pt x="511532" y="562610"/>
                    <a:pt x="450572" y="704850"/>
                  </a:cubicBezTo>
                  <a:cubicBezTo>
                    <a:pt x="413742" y="793750"/>
                    <a:pt x="326112" y="848360"/>
                    <a:pt x="234672" y="848360"/>
                  </a:cubicBezTo>
                  <a:close/>
                </a:path>
              </a:pathLst>
            </a:custGeom>
            <a:solidFill>
              <a:srgbClr val="F2BC2A"/>
            </a:solidFill>
          </p:spPr>
          <p:txBody>
            <a:bodyPr/>
            <a:lstStyle/>
            <a:p>
              <a:endParaRPr lang="ro-RO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030890" y="4603934"/>
            <a:ext cx="229651" cy="229651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30" name="Freeform 30"/>
          <p:cNvSpPr/>
          <p:nvPr/>
        </p:nvSpPr>
        <p:spPr>
          <a:xfrm>
            <a:off x="399457" y="3512761"/>
            <a:ext cx="238202" cy="236037"/>
          </a:xfrm>
          <a:custGeom>
            <a:avLst/>
            <a:gdLst/>
            <a:ahLst/>
            <a:cxnLst/>
            <a:rect l="l" t="t" r="r" b="b"/>
            <a:pathLst>
              <a:path w="238202" h="236037">
                <a:moveTo>
                  <a:pt x="0" y="0"/>
                </a:moveTo>
                <a:lnTo>
                  <a:pt x="238203" y="0"/>
                </a:lnTo>
                <a:lnTo>
                  <a:pt x="238203" y="236037"/>
                </a:lnTo>
                <a:lnTo>
                  <a:pt x="0" y="2360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1" name="Freeform 31"/>
          <p:cNvSpPr/>
          <p:nvPr/>
        </p:nvSpPr>
        <p:spPr>
          <a:xfrm>
            <a:off x="16814686" y="1469307"/>
            <a:ext cx="451922" cy="405086"/>
          </a:xfrm>
          <a:custGeom>
            <a:avLst/>
            <a:gdLst/>
            <a:ahLst/>
            <a:cxnLst/>
            <a:rect l="l" t="t" r="r" b="b"/>
            <a:pathLst>
              <a:path w="451922" h="405086">
                <a:moveTo>
                  <a:pt x="0" y="0"/>
                </a:moveTo>
                <a:lnTo>
                  <a:pt x="451922" y="0"/>
                </a:lnTo>
                <a:lnTo>
                  <a:pt x="451922" y="405086"/>
                </a:lnTo>
                <a:lnTo>
                  <a:pt x="0" y="4050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2" name="Freeform 32"/>
          <p:cNvSpPr/>
          <p:nvPr/>
        </p:nvSpPr>
        <p:spPr>
          <a:xfrm>
            <a:off x="15694641" y="3085316"/>
            <a:ext cx="420451" cy="427445"/>
          </a:xfrm>
          <a:custGeom>
            <a:avLst/>
            <a:gdLst/>
            <a:ahLst/>
            <a:cxnLst/>
            <a:rect l="l" t="t" r="r" b="b"/>
            <a:pathLst>
              <a:path w="420451" h="427445">
                <a:moveTo>
                  <a:pt x="0" y="0"/>
                </a:moveTo>
                <a:lnTo>
                  <a:pt x="420451" y="0"/>
                </a:lnTo>
                <a:lnTo>
                  <a:pt x="420451" y="427445"/>
                </a:lnTo>
                <a:lnTo>
                  <a:pt x="0" y="4274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33" name="Group 33"/>
          <p:cNvGrpSpPr/>
          <p:nvPr/>
        </p:nvGrpSpPr>
        <p:grpSpPr>
          <a:xfrm>
            <a:off x="2490694" y="9376318"/>
            <a:ext cx="229651" cy="229651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35" name="Freeform 35"/>
          <p:cNvSpPr/>
          <p:nvPr/>
        </p:nvSpPr>
        <p:spPr>
          <a:xfrm rot="-771795">
            <a:off x="2865448" y="1647521"/>
            <a:ext cx="433712" cy="411632"/>
          </a:xfrm>
          <a:custGeom>
            <a:avLst/>
            <a:gdLst/>
            <a:ahLst/>
            <a:cxnLst/>
            <a:rect l="l" t="t" r="r" b="b"/>
            <a:pathLst>
              <a:path w="433712" h="411632">
                <a:moveTo>
                  <a:pt x="0" y="0"/>
                </a:moveTo>
                <a:lnTo>
                  <a:pt x="433712" y="0"/>
                </a:lnTo>
                <a:lnTo>
                  <a:pt x="433712" y="411632"/>
                </a:lnTo>
                <a:lnTo>
                  <a:pt x="0" y="4116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6" name="Freeform 36"/>
          <p:cNvSpPr/>
          <p:nvPr/>
        </p:nvSpPr>
        <p:spPr>
          <a:xfrm rot="4678159">
            <a:off x="15159154" y="375441"/>
            <a:ext cx="433498" cy="411429"/>
          </a:xfrm>
          <a:custGeom>
            <a:avLst/>
            <a:gdLst/>
            <a:ahLst/>
            <a:cxnLst/>
            <a:rect l="l" t="t" r="r" b="b"/>
            <a:pathLst>
              <a:path w="433498" h="411429">
                <a:moveTo>
                  <a:pt x="0" y="0"/>
                </a:moveTo>
                <a:lnTo>
                  <a:pt x="433498" y="0"/>
                </a:lnTo>
                <a:lnTo>
                  <a:pt x="433498" y="411429"/>
                </a:lnTo>
                <a:lnTo>
                  <a:pt x="0" y="411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37" name="Group 37"/>
          <p:cNvGrpSpPr>
            <a:grpSpLocks noChangeAspect="1"/>
          </p:cNvGrpSpPr>
          <p:nvPr/>
        </p:nvGrpSpPr>
        <p:grpSpPr>
          <a:xfrm rot="1977585">
            <a:off x="3370855" y="9474682"/>
            <a:ext cx="498419" cy="262574"/>
            <a:chOff x="0" y="0"/>
            <a:chExt cx="1610360" cy="848360"/>
          </a:xfrm>
        </p:grpSpPr>
        <p:sp>
          <p:nvSpPr>
            <p:cNvPr id="38" name="Freeform 38"/>
            <p:cNvSpPr/>
            <p:nvPr/>
          </p:nvSpPr>
          <p:spPr>
            <a:xfrm>
              <a:off x="278" y="0"/>
              <a:ext cx="1611075" cy="848360"/>
            </a:xfrm>
            <a:custGeom>
              <a:avLst/>
              <a:gdLst/>
              <a:ahLst/>
              <a:cxnLst/>
              <a:rect l="l" t="t" r="r" b="b"/>
              <a:pathLst>
                <a:path w="1611075" h="848360">
                  <a:moveTo>
                    <a:pt x="234672" y="848360"/>
                  </a:moveTo>
                  <a:cubicBezTo>
                    <a:pt x="204192" y="848360"/>
                    <a:pt x="173712" y="842010"/>
                    <a:pt x="143232" y="829310"/>
                  </a:cubicBezTo>
                  <a:cubicBezTo>
                    <a:pt x="23852" y="778510"/>
                    <a:pt x="-32028" y="641350"/>
                    <a:pt x="18772" y="521970"/>
                  </a:cubicBezTo>
                  <a:cubicBezTo>
                    <a:pt x="152122" y="204470"/>
                    <a:pt x="460732" y="0"/>
                    <a:pt x="804902" y="0"/>
                  </a:cubicBezTo>
                  <a:cubicBezTo>
                    <a:pt x="1149072" y="0"/>
                    <a:pt x="1457682" y="204470"/>
                    <a:pt x="1592302" y="521970"/>
                  </a:cubicBezTo>
                  <a:cubicBezTo>
                    <a:pt x="1643102" y="641350"/>
                    <a:pt x="1587222" y="779780"/>
                    <a:pt x="1467842" y="829310"/>
                  </a:cubicBezTo>
                  <a:cubicBezTo>
                    <a:pt x="1348462" y="880110"/>
                    <a:pt x="1210032" y="824230"/>
                    <a:pt x="1160502" y="704850"/>
                  </a:cubicBezTo>
                  <a:cubicBezTo>
                    <a:pt x="1099542" y="562610"/>
                    <a:pt x="959842" y="469900"/>
                    <a:pt x="804902" y="469900"/>
                  </a:cubicBezTo>
                  <a:cubicBezTo>
                    <a:pt x="649962" y="469900"/>
                    <a:pt x="511532" y="562610"/>
                    <a:pt x="450572" y="704850"/>
                  </a:cubicBezTo>
                  <a:cubicBezTo>
                    <a:pt x="413742" y="793750"/>
                    <a:pt x="326112" y="848360"/>
                    <a:pt x="234672" y="848360"/>
                  </a:cubicBezTo>
                  <a:close/>
                </a:path>
              </a:pathLst>
            </a:custGeom>
            <a:solidFill>
              <a:srgbClr val="F2BC2A"/>
            </a:solid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39" name="Freeform 39"/>
          <p:cNvSpPr/>
          <p:nvPr/>
        </p:nvSpPr>
        <p:spPr>
          <a:xfrm>
            <a:off x="2748353" y="7888147"/>
            <a:ext cx="238202" cy="236037"/>
          </a:xfrm>
          <a:custGeom>
            <a:avLst/>
            <a:gdLst/>
            <a:ahLst/>
            <a:cxnLst/>
            <a:rect l="l" t="t" r="r" b="b"/>
            <a:pathLst>
              <a:path w="238202" h="236037">
                <a:moveTo>
                  <a:pt x="0" y="0"/>
                </a:moveTo>
                <a:lnTo>
                  <a:pt x="238203" y="0"/>
                </a:lnTo>
                <a:lnTo>
                  <a:pt x="238203" y="236037"/>
                </a:lnTo>
                <a:lnTo>
                  <a:pt x="0" y="2360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40" name="Group 40"/>
          <p:cNvGrpSpPr/>
          <p:nvPr/>
        </p:nvGrpSpPr>
        <p:grpSpPr>
          <a:xfrm>
            <a:off x="14170004" y="614952"/>
            <a:ext cx="252393" cy="252393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  <p:txBody>
            <a:bodyPr/>
            <a:lstStyle/>
            <a:p>
              <a:endParaRPr lang="ro-RO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2102176" y="1987440"/>
            <a:ext cx="229651" cy="229651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  <p:txBody>
            <a:bodyPr/>
            <a:lstStyle/>
            <a:p>
              <a:endParaRPr lang="ro-RO"/>
            </a:p>
          </p:txBody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 rot="-921396">
            <a:off x="16540798" y="9558525"/>
            <a:ext cx="547777" cy="288577"/>
            <a:chOff x="0" y="0"/>
            <a:chExt cx="1610360" cy="848360"/>
          </a:xfrm>
        </p:grpSpPr>
        <p:sp>
          <p:nvSpPr>
            <p:cNvPr id="45" name="Freeform 45"/>
            <p:cNvSpPr/>
            <p:nvPr/>
          </p:nvSpPr>
          <p:spPr>
            <a:xfrm>
              <a:off x="278" y="0"/>
              <a:ext cx="1611075" cy="848360"/>
            </a:xfrm>
            <a:custGeom>
              <a:avLst/>
              <a:gdLst/>
              <a:ahLst/>
              <a:cxnLst/>
              <a:rect l="l" t="t" r="r" b="b"/>
              <a:pathLst>
                <a:path w="1611075" h="848360">
                  <a:moveTo>
                    <a:pt x="234672" y="848360"/>
                  </a:moveTo>
                  <a:cubicBezTo>
                    <a:pt x="204192" y="848360"/>
                    <a:pt x="173712" y="842010"/>
                    <a:pt x="143232" y="829310"/>
                  </a:cubicBezTo>
                  <a:cubicBezTo>
                    <a:pt x="23852" y="778510"/>
                    <a:pt x="-32028" y="641350"/>
                    <a:pt x="18772" y="521970"/>
                  </a:cubicBezTo>
                  <a:cubicBezTo>
                    <a:pt x="152122" y="204470"/>
                    <a:pt x="460732" y="0"/>
                    <a:pt x="804902" y="0"/>
                  </a:cubicBezTo>
                  <a:cubicBezTo>
                    <a:pt x="1149072" y="0"/>
                    <a:pt x="1457682" y="204470"/>
                    <a:pt x="1592302" y="521970"/>
                  </a:cubicBezTo>
                  <a:cubicBezTo>
                    <a:pt x="1643102" y="641350"/>
                    <a:pt x="1587222" y="779780"/>
                    <a:pt x="1467842" y="829310"/>
                  </a:cubicBezTo>
                  <a:cubicBezTo>
                    <a:pt x="1348462" y="880110"/>
                    <a:pt x="1210032" y="824230"/>
                    <a:pt x="1160502" y="704850"/>
                  </a:cubicBezTo>
                  <a:cubicBezTo>
                    <a:pt x="1099542" y="562610"/>
                    <a:pt x="959842" y="469900"/>
                    <a:pt x="804902" y="469900"/>
                  </a:cubicBezTo>
                  <a:cubicBezTo>
                    <a:pt x="649962" y="469900"/>
                    <a:pt x="511532" y="562610"/>
                    <a:pt x="450572" y="704850"/>
                  </a:cubicBezTo>
                  <a:cubicBezTo>
                    <a:pt x="413742" y="793750"/>
                    <a:pt x="326112" y="848360"/>
                    <a:pt x="234672" y="848360"/>
                  </a:cubicBezTo>
                  <a:close/>
                </a:path>
              </a:pathLst>
            </a:custGeom>
            <a:solidFill>
              <a:srgbClr val="F2BC2A"/>
            </a:solid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46" name="Freeform 46"/>
          <p:cNvSpPr/>
          <p:nvPr/>
        </p:nvSpPr>
        <p:spPr>
          <a:xfrm rot="432686">
            <a:off x="2912608" y="-670724"/>
            <a:ext cx="2225071" cy="2156296"/>
          </a:xfrm>
          <a:custGeom>
            <a:avLst/>
            <a:gdLst/>
            <a:ahLst/>
            <a:cxnLst/>
            <a:rect l="l" t="t" r="r" b="b"/>
            <a:pathLst>
              <a:path w="2225071" h="2156296">
                <a:moveTo>
                  <a:pt x="0" y="0"/>
                </a:moveTo>
                <a:lnTo>
                  <a:pt x="2225071" y="0"/>
                </a:lnTo>
                <a:lnTo>
                  <a:pt x="2225071" y="2156296"/>
                </a:lnTo>
                <a:lnTo>
                  <a:pt x="0" y="21562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7" name="Freeform 47"/>
          <p:cNvSpPr/>
          <p:nvPr/>
        </p:nvSpPr>
        <p:spPr>
          <a:xfrm rot="1153974">
            <a:off x="15418170" y="8432300"/>
            <a:ext cx="635916" cy="2347340"/>
          </a:xfrm>
          <a:custGeom>
            <a:avLst/>
            <a:gdLst/>
            <a:ahLst/>
            <a:cxnLst/>
            <a:rect l="l" t="t" r="r" b="b"/>
            <a:pathLst>
              <a:path w="635916" h="2347340">
                <a:moveTo>
                  <a:pt x="0" y="0"/>
                </a:moveTo>
                <a:lnTo>
                  <a:pt x="635916" y="0"/>
                </a:lnTo>
                <a:lnTo>
                  <a:pt x="635916" y="2347339"/>
                </a:lnTo>
                <a:lnTo>
                  <a:pt x="0" y="23473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8" name="Freeform 48"/>
          <p:cNvSpPr/>
          <p:nvPr/>
        </p:nvSpPr>
        <p:spPr>
          <a:xfrm rot="-842482">
            <a:off x="3931404" y="8366112"/>
            <a:ext cx="1054904" cy="2072133"/>
          </a:xfrm>
          <a:custGeom>
            <a:avLst/>
            <a:gdLst/>
            <a:ahLst/>
            <a:cxnLst/>
            <a:rect l="l" t="t" r="r" b="b"/>
            <a:pathLst>
              <a:path w="1054904" h="2072133">
                <a:moveTo>
                  <a:pt x="0" y="0"/>
                </a:moveTo>
                <a:lnTo>
                  <a:pt x="1054904" y="0"/>
                </a:lnTo>
                <a:lnTo>
                  <a:pt x="1054904" y="2072132"/>
                </a:lnTo>
                <a:lnTo>
                  <a:pt x="0" y="20721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9" name="Freeform 49"/>
          <p:cNvSpPr/>
          <p:nvPr/>
        </p:nvSpPr>
        <p:spPr>
          <a:xfrm>
            <a:off x="5649993" y="9347076"/>
            <a:ext cx="464062" cy="471782"/>
          </a:xfrm>
          <a:custGeom>
            <a:avLst/>
            <a:gdLst/>
            <a:ahLst/>
            <a:cxnLst/>
            <a:rect l="l" t="t" r="r" b="b"/>
            <a:pathLst>
              <a:path w="464062" h="471782">
                <a:moveTo>
                  <a:pt x="0" y="0"/>
                </a:moveTo>
                <a:lnTo>
                  <a:pt x="464062" y="0"/>
                </a:lnTo>
                <a:lnTo>
                  <a:pt x="464062" y="471782"/>
                </a:lnTo>
                <a:lnTo>
                  <a:pt x="0" y="4717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0" name="Freeform 50"/>
          <p:cNvSpPr/>
          <p:nvPr/>
        </p:nvSpPr>
        <p:spPr>
          <a:xfrm rot="-684765">
            <a:off x="13333465" y="8957720"/>
            <a:ext cx="850155" cy="1508339"/>
          </a:xfrm>
          <a:custGeom>
            <a:avLst/>
            <a:gdLst/>
            <a:ahLst/>
            <a:cxnLst/>
            <a:rect l="l" t="t" r="r" b="b"/>
            <a:pathLst>
              <a:path w="850155" h="1508339">
                <a:moveTo>
                  <a:pt x="0" y="0"/>
                </a:moveTo>
                <a:lnTo>
                  <a:pt x="850155" y="0"/>
                </a:lnTo>
                <a:lnTo>
                  <a:pt x="850155" y="1508339"/>
                </a:lnTo>
                <a:lnTo>
                  <a:pt x="0" y="15083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1" name="Freeform 51"/>
          <p:cNvSpPr/>
          <p:nvPr/>
        </p:nvSpPr>
        <p:spPr>
          <a:xfrm>
            <a:off x="280356" y="9140282"/>
            <a:ext cx="238202" cy="236037"/>
          </a:xfrm>
          <a:custGeom>
            <a:avLst/>
            <a:gdLst/>
            <a:ahLst/>
            <a:cxnLst/>
            <a:rect l="l" t="t" r="r" b="b"/>
            <a:pathLst>
              <a:path w="238202" h="236037">
                <a:moveTo>
                  <a:pt x="0" y="0"/>
                </a:moveTo>
                <a:lnTo>
                  <a:pt x="238202" y="0"/>
                </a:lnTo>
                <a:lnTo>
                  <a:pt x="238202" y="236036"/>
                </a:lnTo>
                <a:lnTo>
                  <a:pt x="0" y="2360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2" name="Freeform 52"/>
          <p:cNvSpPr/>
          <p:nvPr/>
        </p:nvSpPr>
        <p:spPr>
          <a:xfrm>
            <a:off x="14550558" y="1200069"/>
            <a:ext cx="464062" cy="471782"/>
          </a:xfrm>
          <a:custGeom>
            <a:avLst/>
            <a:gdLst/>
            <a:ahLst/>
            <a:cxnLst/>
            <a:rect l="l" t="t" r="r" b="b"/>
            <a:pathLst>
              <a:path w="464062" h="471782">
                <a:moveTo>
                  <a:pt x="0" y="0"/>
                </a:moveTo>
                <a:lnTo>
                  <a:pt x="464061" y="0"/>
                </a:lnTo>
                <a:lnTo>
                  <a:pt x="464061" y="471781"/>
                </a:lnTo>
                <a:lnTo>
                  <a:pt x="0" y="4717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53" name="Group 53"/>
          <p:cNvGrpSpPr/>
          <p:nvPr/>
        </p:nvGrpSpPr>
        <p:grpSpPr>
          <a:xfrm>
            <a:off x="17374128" y="5789409"/>
            <a:ext cx="208069" cy="208069"/>
            <a:chOff x="0" y="0"/>
            <a:chExt cx="6350000" cy="63500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55" name="Freeform 55"/>
          <p:cNvSpPr/>
          <p:nvPr/>
        </p:nvSpPr>
        <p:spPr>
          <a:xfrm>
            <a:off x="14599093" y="8855697"/>
            <a:ext cx="548192" cy="491379"/>
          </a:xfrm>
          <a:custGeom>
            <a:avLst/>
            <a:gdLst/>
            <a:ahLst/>
            <a:cxnLst/>
            <a:rect l="l" t="t" r="r" b="b"/>
            <a:pathLst>
              <a:path w="548192" h="491379">
                <a:moveTo>
                  <a:pt x="0" y="0"/>
                </a:moveTo>
                <a:lnTo>
                  <a:pt x="548192" y="0"/>
                </a:lnTo>
                <a:lnTo>
                  <a:pt x="548192" y="491379"/>
                </a:lnTo>
                <a:lnTo>
                  <a:pt x="0" y="4913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6" name="Freeform 56"/>
          <p:cNvSpPr/>
          <p:nvPr/>
        </p:nvSpPr>
        <p:spPr>
          <a:xfrm rot="-9414156">
            <a:off x="12901159" y="-655176"/>
            <a:ext cx="938638" cy="1962931"/>
          </a:xfrm>
          <a:custGeom>
            <a:avLst/>
            <a:gdLst/>
            <a:ahLst/>
            <a:cxnLst/>
            <a:rect l="l" t="t" r="r" b="b"/>
            <a:pathLst>
              <a:path w="938638" h="1962931">
                <a:moveTo>
                  <a:pt x="0" y="0"/>
                </a:moveTo>
                <a:lnTo>
                  <a:pt x="938638" y="0"/>
                </a:lnTo>
                <a:lnTo>
                  <a:pt x="938638" y="1962931"/>
                </a:lnTo>
                <a:lnTo>
                  <a:pt x="0" y="19629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7" name="Freeform 57"/>
          <p:cNvSpPr/>
          <p:nvPr/>
        </p:nvSpPr>
        <p:spPr>
          <a:xfrm>
            <a:off x="5565863" y="375966"/>
            <a:ext cx="548192" cy="491379"/>
          </a:xfrm>
          <a:custGeom>
            <a:avLst/>
            <a:gdLst/>
            <a:ahLst/>
            <a:cxnLst/>
            <a:rect l="l" t="t" r="r" b="b"/>
            <a:pathLst>
              <a:path w="548192" h="491379">
                <a:moveTo>
                  <a:pt x="0" y="0"/>
                </a:moveTo>
                <a:lnTo>
                  <a:pt x="548192" y="0"/>
                </a:lnTo>
                <a:lnTo>
                  <a:pt x="548192" y="491379"/>
                </a:lnTo>
                <a:lnTo>
                  <a:pt x="0" y="4913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8" name="Freeform 58"/>
          <p:cNvSpPr/>
          <p:nvPr/>
        </p:nvSpPr>
        <p:spPr>
          <a:xfrm rot="4678159">
            <a:off x="12300890" y="9540296"/>
            <a:ext cx="433498" cy="411429"/>
          </a:xfrm>
          <a:custGeom>
            <a:avLst/>
            <a:gdLst/>
            <a:ahLst/>
            <a:cxnLst/>
            <a:rect l="l" t="t" r="r" b="b"/>
            <a:pathLst>
              <a:path w="433498" h="411429">
                <a:moveTo>
                  <a:pt x="0" y="0"/>
                </a:moveTo>
                <a:lnTo>
                  <a:pt x="433498" y="0"/>
                </a:lnTo>
                <a:lnTo>
                  <a:pt x="433498" y="411429"/>
                </a:lnTo>
                <a:lnTo>
                  <a:pt x="0" y="4114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59" name="Group 59"/>
          <p:cNvGrpSpPr/>
          <p:nvPr/>
        </p:nvGrpSpPr>
        <p:grpSpPr>
          <a:xfrm>
            <a:off x="12018872" y="362559"/>
            <a:ext cx="252393" cy="252393"/>
            <a:chOff x="0" y="0"/>
            <a:chExt cx="6350000" cy="63500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65C7E"/>
            </a:solidFill>
          </p:spPr>
          <p:txBody>
            <a:bodyPr/>
            <a:lstStyle/>
            <a:p>
              <a:endParaRPr lang="ro-RO"/>
            </a:p>
          </p:txBody>
        </p:sp>
      </p:grpSp>
      <p:pic>
        <p:nvPicPr>
          <p:cNvPr id="61" name="Picture 6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rcRect t="18300"/>
          <a:stretch>
            <a:fillRect/>
          </a:stretch>
        </p:blipFill>
        <p:spPr>
          <a:xfrm>
            <a:off x="7239000" y="1701723"/>
            <a:ext cx="7613822" cy="6220441"/>
          </a:xfrm>
          <a:prstGeom prst="rect">
            <a:avLst/>
          </a:prstGeom>
        </p:spPr>
      </p:pic>
      <p:sp>
        <p:nvSpPr>
          <p:cNvPr id="62" name="TextBox 62"/>
          <p:cNvSpPr txBox="1"/>
          <p:nvPr/>
        </p:nvSpPr>
        <p:spPr>
          <a:xfrm>
            <a:off x="2145716" y="2465743"/>
            <a:ext cx="5503906" cy="1939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5"/>
              </a:lnSpc>
            </a:pPr>
            <a:r>
              <a:rPr lang="en-US" sz="8374" spc="343">
                <a:solidFill>
                  <a:srgbClr val="00AD9C"/>
                </a:solidFill>
                <a:latin typeface="Marykate"/>
                <a:ea typeface="Marykate"/>
                <a:cs typeface="Marykate"/>
                <a:sym typeface="Marykate"/>
              </a:rPr>
              <a:t>ORA DE </a:t>
            </a:r>
          </a:p>
          <a:p>
            <a:pPr algn="ctr">
              <a:lnSpc>
                <a:spcPts val="7285"/>
              </a:lnSpc>
            </a:pPr>
            <a:r>
              <a:rPr lang="en-US" sz="8374" spc="343">
                <a:solidFill>
                  <a:srgbClr val="00AD9C"/>
                </a:solidFill>
                <a:latin typeface="Marykate"/>
                <a:ea typeface="Marykate"/>
                <a:cs typeface="Marykate"/>
                <a:sym typeface="Marykate"/>
              </a:rPr>
              <a:t>ȘTIINȚE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61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3" name="Group 3"/>
          <p:cNvGrpSpPr/>
          <p:nvPr/>
        </p:nvGrpSpPr>
        <p:grpSpPr>
          <a:xfrm>
            <a:off x="-686600" y="-837475"/>
            <a:ext cx="20011465" cy="11961951"/>
            <a:chOff x="0" y="0"/>
            <a:chExt cx="26681954" cy="15949268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3447"/>
              <a:ext cx="1893157" cy="15148426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788797" y="393447"/>
              <a:ext cx="1893157" cy="15148426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753369" y="-11806790"/>
              <a:ext cx="1893157" cy="25506737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09088" y="2249321"/>
              <a:ext cx="1893157" cy="25506737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10193345" y="1179242"/>
            <a:ext cx="7065955" cy="4716525"/>
          </a:xfrm>
          <a:custGeom>
            <a:avLst/>
            <a:gdLst/>
            <a:ahLst/>
            <a:cxnLst/>
            <a:rect l="l" t="t" r="r" b="b"/>
            <a:pathLst>
              <a:path w="7065955" h="4716525">
                <a:moveTo>
                  <a:pt x="0" y="0"/>
                </a:moveTo>
                <a:lnTo>
                  <a:pt x="7065955" y="0"/>
                </a:lnTo>
                <a:lnTo>
                  <a:pt x="7065955" y="4716524"/>
                </a:lnTo>
                <a:lnTo>
                  <a:pt x="0" y="471652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7" name="Freeform 17"/>
          <p:cNvSpPr/>
          <p:nvPr/>
        </p:nvSpPr>
        <p:spPr>
          <a:xfrm>
            <a:off x="1406508" y="1179242"/>
            <a:ext cx="7336048" cy="4716525"/>
          </a:xfrm>
          <a:custGeom>
            <a:avLst/>
            <a:gdLst/>
            <a:ahLst/>
            <a:cxnLst/>
            <a:rect l="l" t="t" r="r" b="b"/>
            <a:pathLst>
              <a:path w="7336048" h="4716525">
                <a:moveTo>
                  <a:pt x="0" y="0"/>
                </a:moveTo>
                <a:lnTo>
                  <a:pt x="7336047" y="0"/>
                </a:lnTo>
                <a:lnTo>
                  <a:pt x="7336047" y="4716524"/>
                </a:lnTo>
                <a:lnTo>
                  <a:pt x="0" y="471652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8" name="TextBox 18"/>
          <p:cNvSpPr txBox="1"/>
          <p:nvPr/>
        </p:nvSpPr>
        <p:spPr>
          <a:xfrm>
            <a:off x="1580686" y="6229867"/>
            <a:ext cx="7161869" cy="177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4"/>
              </a:lnSpc>
            </a:pPr>
            <a:r>
              <a:rPr lang="en-US" sz="503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Polii opuși se atrag. </a:t>
            </a:r>
          </a:p>
          <a:p>
            <a:pPr algn="l">
              <a:lnSpc>
                <a:spcPts val="7135"/>
              </a:lnSpc>
            </a:pPr>
            <a:endParaRPr lang="en-US" sz="5031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021325" y="6059888"/>
            <a:ext cx="6488878" cy="175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Polii identici se resping.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3" name="Group 3"/>
          <p:cNvGrpSpPr/>
          <p:nvPr/>
        </p:nvGrpSpPr>
        <p:grpSpPr>
          <a:xfrm>
            <a:off x="-1124998" y="-859863"/>
            <a:ext cx="20086371" cy="12006726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417882" y="2859878"/>
            <a:ext cx="4135477" cy="4114800"/>
          </a:xfrm>
          <a:custGeom>
            <a:avLst/>
            <a:gdLst/>
            <a:ahLst/>
            <a:cxnLst/>
            <a:rect l="l" t="t" r="r" b="b"/>
            <a:pathLst>
              <a:path w="4135477" h="4114800">
                <a:moveTo>
                  <a:pt x="0" y="0"/>
                </a:moveTo>
                <a:lnTo>
                  <a:pt x="4135477" y="0"/>
                </a:lnTo>
                <a:lnTo>
                  <a:pt x="41354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7" name="Freeform 17"/>
          <p:cNvSpPr/>
          <p:nvPr/>
        </p:nvSpPr>
        <p:spPr>
          <a:xfrm>
            <a:off x="10248855" y="100949"/>
            <a:ext cx="5907475" cy="3322955"/>
          </a:xfrm>
          <a:custGeom>
            <a:avLst/>
            <a:gdLst/>
            <a:ahLst/>
            <a:cxnLst/>
            <a:rect l="l" t="t" r="r" b="b"/>
            <a:pathLst>
              <a:path w="5907475" h="3322955">
                <a:moveTo>
                  <a:pt x="0" y="0"/>
                </a:moveTo>
                <a:lnTo>
                  <a:pt x="5907476" y="0"/>
                </a:lnTo>
                <a:lnTo>
                  <a:pt x="5907476" y="3322955"/>
                </a:lnTo>
                <a:lnTo>
                  <a:pt x="0" y="332295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8" name="TextBox 18"/>
          <p:cNvSpPr txBox="1"/>
          <p:nvPr/>
        </p:nvSpPr>
        <p:spPr>
          <a:xfrm>
            <a:off x="1287822" y="1264904"/>
            <a:ext cx="3599930" cy="88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BUSOLA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55526" y="4332020"/>
            <a:ext cx="12305500" cy="518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83"/>
              </a:lnSpc>
            </a:pPr>
            <a:r>
              <a:rPr lang="en-US" sz="4916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Este un instrument folosit de marinari pentru orientare.</a:t>
            </a:r>
          </a:p>
          <a:p>
            <a:pPr algn="l">
              <a:lnSpc>
                <a:spcPts val="6883"/>
              </a:lnSpc>
            </a:pPr>
            <a:r>
              <a:rPr lang="en-US" sz="4916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Are un ac magnetic colorat care se orientează pe direcția Nord-Sud, indiferent de locul în care ne aflăm.</a:t>
            </a:r>
          </a:p>
          <a:p>
            <a:pPr algn="l">
              <a:lnSpc>
                <a:spcPts val="6883"/>
              </a:lnSpc>
            </a:pPr>
            <a:endParaRPr lang="en-US" sz="4916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3" name="Group 3"/>
          <p:cNvGrpSpPr/>
          <p:nvPr/>
        </p:nvGrpSpPr>
        <p:grpSpPr>
          <a:xfrm>
            <a:off x="-1305757" y="-1010405"/>
            <a:ext cx="20086371" cy="12006726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1028700" y="2262139"/>
            <a:ext cx="5441208" cy="3625205"/>
          </a:xfrm>
          <a:custGeom>
            <a:avLst/>
            <a:gdLst/>
            <a:ahLst/>
            <a:cxnLst/>
            <a:rect l="l" t="t" r="r" b="b"/>
            <a:pathLst>
              <a:path w="5441208" h="3625205">
                <a:moveTo>
                  <a:pt x="0" y="0"/>
                </a:moveTo>
                <a:lnTo>
                  <a:pt x="5441208" y="0"/>
                </a:lnTo>
                <a:lnTo>
                  <a:pt x="5441208" y="3625205"/>
                </a:lnTo>
                <a:lnTo>
                  <a:pt x="0" y="362520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7" name="Freeform 17"/>
          <p:cNvSpPr/>
          <p:nvPr/>
        </p:nvSpPr>
        <p:spPr>
          <a:xfrm>
            <a:off x="6469908" y="4074742"/>
            <a:ext cx="3941013" cy="4649633"/>
          </a:xfrm>
          <a:custGeom>
            <a:avLst/>
            <a:gdLst/>
            <a:ahLst/>
            <a:cxnLst/>
            <a:rect l="l" t="t" r="r" b="b"/>
            <a:pathLst>
              <a:path w="3941013" h="4649633">
                <a:moveTo>
                  <a:pt x="0" y="0"/>
                </a:moveTo>
                <a:lnTo>
                  <a:pt x="3941013" y="0"/>
                </a:lnTo>
                <a:lnTo>
                  <a:pt x="3941013" y="4649633"/>
                </a:lnTo>
                <a:lnTo>
                  <a:pt x="0" y="464963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8" name="Freeform 18"/>
          <p:cNvSpPr/>
          <p:nvPr/>
        </p:nvSpPr>
        <p:spPr>
          <a:xfrm>
            <a:off x="11054803" y="2793212"/>
            <a:ext cx="5876756" cy="3917838"/>
          </a:xfrm>
          <a:custGeom>
            <a:avLst/>
            <a:gdLst/>
            <a:ahLst/>
            <a:cxnLst/>
            <a:rect l="l" t="t" r="r" b="b"/>
            <a:pathLst>
              <a:path w="5876756" h="3917838">
                <a:moveTo>
                  <a:pt x="0" y="0"/>
                </a:moveTo>
                <a:lnTo>
                  <a:pt x="5876756" y="0"/>
                </a:lnTo>
                <a:lnTo>
                  <a:pt x="5876756" y="3917838"/>
                </a:lnTo>
                <a:lnTo>
                  <a:pt x="0" y="391783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9" name="TextBox 19"/>
          <p:cNvSpPr txBox="1"/>
          <p:nvPr/>
        </p:nvSpPr>
        <p:spPr>
          <a:xfrm>
            <a:off x="2584298" y="1235344"/>
            <a:ext cx="12306261" cy="102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Magneții se utilizează în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53241" y="7950911"/>
            <a:ext cx="4003931" cy="84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industrie,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812884" y="7522603"/>
            <a:ext cx="6118675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transporturi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3" name="Group 3"/>
          <p:cNvGrpSpPr/>
          <p:nvPr/>
        </p:nvGrpSpPr>
        <p:grpSpPr>
          <a:xfrm>
            <a:off x="-899186" y="-859863"/>
            <a:ext cx="20086371" cy="12006726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11083240" y="869504"/>
            <a:ext cx="6176060" cy="4114800"/>
          </a:xfrm>
          <a:custGeom>
            <a:avLst/>
            <a:gdLst/>
            <a:ahLst/>
            <a:cxnLst/>
            <a:rect l="l" t="t" r="r" b="b"/>
            <a:pathLst>
              <a:path w="6176060" h="411480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7" name="Freeform 17"/>
          <p:cNvSpPr/>
          <p:nvPr/>
        </p:nvSpPr>
        <p:spPr>
          <a:xfrm>
            <a:off x="7789124" y="5143500"/>
            <a:ext cx="6176060" cy="4114800"/>
          </a:xfrm>
          <a:custGeom>
            <a:avLst/>
            <a:gdLst/>
            <a:ahLst/>
            <a:cxnLst/>
            <a:rect l="l" t="t" r="r" b="b"/>
            <a:pathLst>
              <a:path w="6176060" h="411480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8" name="Freeform 18"/>
          <p:cNvSpPr/>
          <p:nvPr/>
        </p:nvSpPr>
        <p:spPr>
          <a:xfrm>
            <a:off x="1028700" y="2042326"/>
            <a:ext cx="6386810" cy="4255212"/>
          </a:xfrm>
          <a:custGeom>
            <a:avLst/>
            <a:gdLst/>
            <a:ahLst/>
            <a:cxnLst/>
            <a:rect l="l" t="t" r="r" b="b"/>
            <a:pathLst>
              <a:path w="6386810" h="4255212">
                <a:moveTo>
                  <a:pt x="0" y="0"/>
                </a:moveTo>
                <a:lnTo>
                  <a:pt x="6386810" y="0"/>
                </a:lnTo>
                <a:lnTo>
                  <a:pt x="6386810" y="4255212"/>
                </a:lnTo>
                <a:lnTo>
                  <a:pt x="0" y="425521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9" name="TextBox 19"/>
          <p:cNvSpPr txBox="1"/>
          <p:nvPr/>
        </p:nvSpPr>
        <p:spPr>
          <a:xfrm>
            <a:off x="1360001" y="923925"/>
            <a:ext cx="6811487" cy="84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medicină,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3" name="Group 3"/>
          <p:cNvGrpSpPr/>
          <p:nvPr/>
        </p:nvGrpSpPr>
        <p:grpSpPr>
          <a:xfrm>
            <a:off x="-903948" y="-709062"/>
            <a:ext cx="20086371" cy="12006726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3535840" y="6635240"/>
            <a:ext cx="4412493" cy="3099776"/>
          </a:xfrm>
          <a:custGeom>
            <a:avLst/>
            <a:gdLst/>
            <a:ahLst/>
            <a:cxnLst/>
            <a:rect l="l" t="t" r="r" b="b"/>
            <a:pathLst>
              <a:path w="4412493" h="3099776">
                <a:moveTo>
                  <a:pt x="0" y="0"/>
                </a:moveTo>
                <a:lnTo>
                  <a:pt x="4412492" y="0"/>
                </a:lnTo>
                <a:lnTo>
                  <a:pt x="4412492" y="3099776"/>
                </a:lnTo>
                <a:lnTo>
                  <a:pt x="0" y="309977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7" name="Freeform 17"/>
          <p:cNvSpPr/>
          <p:nvPr/>
        </p:nvSpPr>
        <p:spPr>
          <a:xfrm>
            <a:off x="6421223" y="2758841"/>
            <a:ext cx="4208714" cy="2735664"/>
          </a:xfrm>
          <a:custGeom>
            <a:avLst/>
            <a:gdLst/>
            <a:ahLst/>
            <a:cxnLst/>
            <a:rect l="l" t="t" r="r" b="b"/>
            <a:pathLst>
              <a:path w="4208714" h="2735664">
                <a:moveTo>
                  <a:pt x="0" y="0"/>
                </a:moveTo>
                <a:lnTo>
                  <a:pt x="4208714" y="0"/>
                </a:lnTo>
                <a:lnTo>
                  <a:pt x="4208714" y="2735664"/>
                </a:lnTo>
                <a:lnTo>
                  <a:pt x="0" y="273566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8" name="Freeform 18"/>
          <p:cNvSpPr/>
          <p:nvPr/>
        </p:nvSpPr>
        <p:spPr>
          <a:xfrm>
            <a:off x="8861945" y="5902031"/>
            <a:ext cx="4084561" cy="3063421"/>
          </a:xfrm>
          <a:custGeom>
            <a:avLst/>
            <a:gdLst/>
            <a:ahLst/>
            <a:cxnLst/>
            <a:rect l="l" t="t" r="r" b="b"/>
            <a:pathLst>
              <a:path w="4084561" h="3063421">
                <a:moveTo>
                  <a:pt x="0" y="0"/>
                </a:moveTo>
                <a:lnTo>
                  <a:pt x="4084562" y="0"/>
                </a:lnTo>
                <a:lnTo>
                  <a:pt x="4084562" y="3063421"/>
                </a:lnTo>
                <a:lnTo>
                  <a:pt x="0" y="306342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9" name="Freeform 19"/>
          <p:cNvSpPr/>
          <p:nvPr/>
        </p:nvSpPr>
        <p:spPr>
          <a:xfrm>
            <a:off x="1752806" y="2464536"/>
            <a:ext cx="2736837" cy="3649116"/>
          </a:xfrm>
          <a:custGeom>
            <a:avLst/>
            <a:gdLst/>
            <a:ahLst/>
            <a:cxnLst/>
            <a:rect l="l" t="t" r="r" b="b"/>
            <a:pathLst>
              <a:path w="2736837" h="3649116">
                <a:moveTo>
                  <a:pt x="0" y="0"/>
                </a:moveTo>
                <a:lnTo>
                  <a:pt x="2736837" y="0"/>
                </a:lnTo>
                <a:lnTo>
                  <a:pt x="2736837" y="3649116"/>
                </a:lnTo>
                <a:lnTo>
                  <a:pt x="0" y="364911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0" name="Freeform 20"/>
          <p:cNvSpPr/>
          <p:nvPr/>
        </p:nvSpPr>
        <p:spPr>
          <a:xfrm>
            <a:off x="12372022" y="1028700"/>
            <a:ext cx="4310201" cy="2871671"/>
          </a:xfrm>
          <a:custGeom>
            <a:avLst/>
            <a:gdLst/>
            <a:ahLst/>
            <a:cxnLst/>
            <a:rect l="l" t="t" r="r" b="b"/>
            <a:pathLst>
              <a:path w="4310201" h="2871671">
                <a:moveTo>
                  <a:pt x="0" y="0"/>
                </a:moveTo>
                <a:lnTo>
                  <a:pt x="4310201" y="0"/>
                </a:lnTo>
                <a:lnTo>
                  <a:pt x="4310201" y="2871671"/>
                </a:lnTo>
                <a:lnTo>
                  <a:pt x="0" y="287167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1" name="Freeform 21"/>
          <p:cNvSpPr/>
          <p:nvPr/>
        </p:nvSpPr>
        <p:spPr>
          <a:xfrm>
            <a:off x="13501085" y="4126673"/>
            <a:ext cx="4250083" cy="2831618"/>
          </a:xfrm>
          <a:custGeom>
            <a:avLst/>
            <a:gdLst/>
            <a:ahLst/>
            <a:cxnLst/>
            <a:rect l="l" t="t" r="r" b="b"/>
            <a:pathLst>
              <a:path w="4250083" h="2831618">
                <a:moveTo>
                  <a:pt x="0" y="0"/>
                </a:moveTo>
                <a:lnTo>
                  <a:pt x="4250084" y="0"/>
                </a:lnTo>
                <a:lnTo>
                  <a:pt x="4250084" y="2831618"/>
                </a:lnTo>
                <a:lnTo>
                  <a:pt x="0" y="283161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2" name="TextBox 22"/>
          <p:cNvSpPr txBox="1"/>
          <p:nvPr/>
        </p:nvSpPr>
        <p:spPr>
          <a:xfrm>
            <a:off x="9139238" y="4935549"/>
            <a:ext cx="9525" cy="358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2662304" y="1189085"/>
            <a:ext cx="7517838" cy="854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68"/>
              </a:lnSpc>
            </a:pPr>
            <a:r>
              <a:rPr lang="en-US" sz="4977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în învățământ.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3" name="Group 3"/>
          <p:cNvGrpSpPr/>
          <p:nvPr/>
        </p:nvGrpSpPr>
        <p:grpSpPr>
          <a:xfrm>
            <a:off x="-1196579" y="-1010664"/>
            <a:ext cx="20086371" cy="12006726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215160" y="388250"/>
            <a:ext cx="2785821" cy="2468934"/>
          </a:xfrm>
          <a:custGeom>
            <a:avLst/>
            <a:gdLst/>
            <a:ahLst/>
            <a:cxnLst/>
            <a:rect l="l" t="t" r="r" b="b"/>
            <a:pathLst>
              <a:path w="2785821" h="2468934">
                <a:moveTo>
                  <a:pt x="0" y="0"/>
                </a:moveTo>
                <a:lnTo>
                  <a:pt x="2785821" y="0"/>
                </a:lnTo>
                <a:lnTo>
                  <a:pt x="2785821" y="2468934"/>
                </a:lnTo>
                <a:lnTo>
                  <a:pt x="0" y="24689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7" name="Freeform 17"/>
          <p:cNvSpPr/>
          <p:nvPr/>
        </p:nvSpPr>
        <p:spPr>
          <a:xfrm>
            <a:off x="9850746" y="6990795"/>
            <a:ext cx="6830684" cy="2267505"/>
          </a:xfrm>
          <a:custGeom>
            <a:avLst/>
            <a:gdLst/>
            <a:ahLst/>
            <a:cxnLst/>
            <a:rect l="l" t="t" r="r" b="b"/>
            <a:pathLst>
              <a:path w="6830684" h="2267505">
                <a:moveTo>
                  <a:pt x="0" y="0"/>
                </a:moveTo>
                <a:lnTo>
                  <a:pt x="6830684" y="0"/>
                </a:lnTo>
                <a:lnTo>
                  <a:pt x="6830684" y="2267505"/>
                </a:lnTo>
                <a:lnTo>
                  <a:pt x="0" y="22675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8" name="Freeform 18"/>
          <p:cNvSpPr/>
          <p:nvPr/>
        </p:nvSpPr>
        <p:spPr>
          <a:xfrm>
            <a:off x="6879270" y="2057400"/>
            <a:ext cx="10380030" cy="3427913"/>
          </a:xfrm>
          <a:custGeom>
            <a:avLst/>
            <a:gdLst/>
            <a:ahLst/>
            <a:cxnLst/>
            <a:rect l="l" t="t" r="r" b="b"/>
            <a:pathLst>
              <a:path w="10380030" h="3427913">
                <a:moveTo>
                  <a:pt x="0" y="0"/>
                </a:moveTo>
                <a:lnTo>
                  <a:pt x="10380030" y="0"/>
                </a:lnTo>
                <a:lnTo>
                  <a:pt x="10380030" y="3427913"/>
                </a:lnTo>
                <a:lnTo>
                  <a:pt x="0" y="34279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9" name="Freeform 19"/>
          <p:cNvSpPr/>
          <p:nvPr/>
        </p:nvSpPr>
        <p:spPr>
          <a:xfrm>
            <a:off x="727318" y="3743054"/>
            <a:ext cx="1105853" cy="2057400"/>
          </a:xfrm>
          <a:custGeom>
            <a:avLst/>
            <a:gdLst/>
            <a:ahLst/>
            <a:cxnLst/>
            <a:rect l="l" t="t" r="r" b="b"/>
            <a:pathLst>
              <a:path w="1105853" h="2057400">
                <a:moveTo>
                  <a:pt x="0" y="0"/>
                </a:moveTo>
                <a:lnTo>
                  <a:pt x="1105853" y="0"/>
                </a:lnTo>
                <a:lnTo>
                  <a:pt x="110585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0" name="Freeform 20"/>
          <p:cNvSpPr/>
          <p:nvPr/>
        </p:nvSpPr>
        <p:spPr>
          <a:xfrm>
            <a:off x="8138284" y="6990795"/>
            <a:ext cx="1532382" cy="2063814"/>
          </a:xfrm>
          <a:custGeom>
            <a:avLst/>
            <a:gdLst/>
            <a:ahLst/>
            <a:cxnLst/>
            <a:rect l="l" t="t" r="r" b="b"/>
            <a:pathLst>
              <a:path w="1532382" h="2063814">
                <a:moveTo>
                  <a:pt x="0" y="0"/>
                </a:moveTo>
                <a:lnTo>
                  <a:pt x="1532382" y="0"/>
                </a:lnTo>
                <a:lnTo>
                  <a:pt x="1532382" y="2063814"/>
                </a:lnTo>
                <a:lnTo>
                  <a:pt x="0" y="20638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1" name="TextBox 21"/>
          <p:cNvSpPr txBox="1"/>
          <p:nvPr/>
        </p:nvSpPr>
        <p:spPr>
          <a:xfrm>
            <a:off x="9139238" y="4935549"/>
            <a:ext cx="9525" cy="358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6879270" y="818213"/>
            <a:ext cx="10380030" cy="112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8"/>
              </a:lnSpc>
            </a:pPr>
            <a:r>
              <a:rPr lang="en-US" sz="3262" b="1">
                <a:solidFill>
                  <a:srgbClr val="1D63E9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Transformă un ac de cusut într-o busolă!</a:t>
            </a:r>
          </a:p>
          <a:p>
            <a:pPr algn="ctr">
              <a:lnSpc>
                <a:spcPts val="4568"/>
              </a:lnSpc>
            </a:pPr>
            <a:endParaRPr lang="en-US" sz="3262" b="1">
              <a:solidFill>
                <a:srgbClr val="1D63E9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445440" y="1835938"/>
            <a:ext cx="2856715" cy="262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74"/>
              </a:lnSpc>
            </a:pPr>
            <a:r>
              <a:rPr lang="en-US" sz="2481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Obiecte necesare:</a:t>
            </a:r>
          </a:p>
          <a:p>
            <a:pPr algn="just">
              <a:lnSpc>
                <a:spcPts val="3474"/>
              </a:lnSpc>
            </a:pPr>
            <a:r>
              <a:rPr lang="en-US" sz="2481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-un magnet</a:t>
            </a:r>
          </a:p>
          <a:p>
            <a:pPr algn="just">
              <a:lnSpc>
                <a:spcPts val="3474"/>
              </a:lnSpc>
            </a:pPr>
            <a:r>
              <a:rPr lang="en-US" sz="2481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-un vas cu apă</a:t>
            </a:r>
          </a:p>
          <a:p>
            <a:pPr algn="just">
              <a:lnSpc>
                <a:spcPts val="3474"/>
              </a:lnSpc>
            </a:pPr>
            <a:r>
              <a:rPr lang="en-US" sz="2481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-un ac de cusut</a:t>
            </a:r>
          </a:p>
          <a:p>
            <a:pPr algn="just">
              <a:lnSpc>
                <a:spcPts val="3474"/>
              </a:lnSpc>
            </a:pPr>
            <a:r>
              <a:rPr lang="en-US" sz="2481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-o frunză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47703" y="5418638"/>
            <a:ext cx="9003043" cy="2471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4"/>
              </a:lnSpc>
            </a:pPr>
            <a:endParaRPr/>
          </a:p>
          <a:p>
            <a:pPr algn="l">
              <a:lnSpc>
                <a:spcPts val="3924"/>
              </a:lnSpc>
            </a:pPr>
            <a:r>
              <a:rPr lang="en-US" sz="2803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Frecați acul de cusut de polii magnetului timp de un minut.</a:t>
            </a:r>
          </a:p>
          <a:p>
            <a:pPr algn="l">
              <a:lnSpc>
                <a:spcPts val="3924"/>
              </a:lnSpc>
            </a:pPr>
            <a:r>
              <a:rPr lang="en-US" sz="2803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Puneți acul de cusut pe frunza din vas.</a:t>
            </a:r>
          </a:p>
          <a:p>
            <a:pPr algn="l">
              <a:lnSpc>
                <a:spcPts val="3924"/>
              </a:lnSpc>
            </a:pPr>
            <a:endParaRPr lang="en-US" sz="2803" b="1">
              <a:solidFill>
                <a:srgbClr val="00000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877194" y="643288"/>
            <a:ext cx="4426332" cy="737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1"/>
              </a:lnSpc>
            </a:pPr>
            <a:r>
              <a:rPr lang="en-US" sz="4329" b="1">
                <a:solidFill>
                  <a:srgbClr val="F41B3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Provocare: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3" name="Group 3"/>
          <p:cNvGrpSpPr/>
          <p:nvPr/>
        </p:nvGrpSpPr>
        <p:grpSpPr>
          <a:xfrm>
            <a:off x="215160" y="234945"/>
            <a:ext cx="18072840" cy="9881017"/>
            <a:chOff x="0" y="0"/>
            <a:chExt cx="24097120" cy="1317468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25002"/>
              <a:ext cx="1709756" cy="12513163"/>
              <a:chOff x="0" y="0"/>
              <a:chExt cx="389691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89691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89691" h="2852028">
                    <a:moveTo>
                      <a:pt x="0" y="0"/>
                    </a:moveTo>
                    <a:lnTo>
                      <a:pt x="389691" y="0"/>
                    </a:lnTo>
                    <a:lnTo>
                      <a:pt x="389691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389691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2387364" y="325002"/>
              <a:ext cx="1709756" cy="12513163"/>
              <a:chOff x="0" y="0"/>
              <a:chExt cx="389691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89691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89691" h="2852028">
                    <a:moveTo>
                      <a:pt x="0" y="0"/>
                    </a:moveTo>
                    <a:lnTo>
                      <a:pt x="389691" y="0"/>
                    </a:lnTo>
                    <a:lnTo>
                      <a:pt x="389691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389691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1590846" y="-10735968"/>
              <a:ext cx="1563818" cy="23035754"/>
              <a:chOff x="0" y="0"/>
              <a:chExt cx="356429" cy="52503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525036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525036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5250360"/>
                    </a:lnTo>
                    <a:lnTo>
                      <a:pt x="0" y="525036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356429" cy="530751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1460542" y="874903"/>
              <a:ext cx="1563818" cy="23035754"/>
              <a:chOff x="0" y="0"/>
              <a:chExt cx="356429" cy="525036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525036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525036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5250360"/>
                    </a:lnTo>
                    <a:lnTo>
                      <a:pt x="0" y="525036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56429" cy="530751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215160" y="388250"/>
            <a:ext cx="2785821" cy="2468934"/>
          </a:xfrm>
          <a:custGeom>
            <a:avLst/>
            <a:gdLst/>
            <a:ahLst/>
            <a:cxnLst/>
            <a:rect l="l" t="t" r="r" b="b"/>
            <a:pathLst>
              <a:path w="2785821" h="2468934">
                <a:moveTo>
                  <a:pt x="0" y="0"/>
                </a:moveTo>
                <a:lnTo>
                  <a:pt x="2785821" y="0"/>
                </a:lnTo>
                <a:lnTo>
                  <a:pt x="2785821" y="2468934"/>
                </a:lnTo>
                <a:lnTo>
                  <a:pt x="0" y="24689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7" name="TextBox 17"/>
          <p:cNvSpPr txBox="1"/>
          <p:nvPr/>
        </p:nvSpPr>
        <p:spPr>
          <a:xfrm>
            <a:off x="9139238" y="4935549"/>
            <a:ext cx="9525" cy="358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3467837" y="5706218"/>
            <a:ext cx="10230094" cy="183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https://wayground.com/join?gc=29130057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187279" y="2200145"/>
            <a:ext cx="12918775" cy="183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2422F8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Ce știu despre magneți?  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Evaluare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3" name="Group 3"/>
          <p:cNvGrpSpPr/>
          <p:nvPr/>
        </p:nvGrpSpPr>
        <p:grpSpPr>
          <a:xfrm>
            <a:off x="-903948" y="-709062"/>
            <a:ext cx="20086371" cy="12006726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7446645" y="3086100"/>
            <a:ext cx="3394710" cy="4114800"/>
          </a:xfrm>
          <a:custGeom>
            <a:avLst/>
            <a:gdLst/>
            <a:ahLst/>
            <a:cxnLst/>
            <a:rect l="l" t="t" r="r" b="b"/>
            <a:pathLst>
              <a:path w="3394710" h="4114800">
                <a:moveTo>
                  <a:pt x="0" y="0"/>
                </a:moveTo>
                <a:lnTo>
                  <a:pt x="3394710" y="0"/>
                </a:lnTo>
                <a:lnTo>
                  <a:pt x="33947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7" name="Freeform 17"/>
          <p:cNvSpPr/>
          <p:nvPr/>
        </p:nvSpPr>
        <p:spPr>
          <a:xfrm>
            <a:off x="3500551" y="1809096"/>
            <a:ext cx="9961762" cy="5391804"/>
          </a:xfrm>
          <a:custGeom>
            <a:avLst/>
            <a:gdLst/>
            <a:ahLst/>
            <a:cxnLst/>
            <a:rect l="l" t="t" r="r" b="b"/>
            <a:pathLst>
              <a:path w="9961762" h="5391804">
                <a:moveTo>
                  <a:pt x="0" y="0"/>
                </a:moveTo>
                <a:lnTo>
                  <a:pt x="9961762" y="0"/>
                </a:lnTo>
                <a:lnTo>
                  <a:pt x="9961762" y="5391804"/>
                </a:lnTo>
                <a:lnTo>
                  <a:pt x="0" y="53918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8" name="Freeform 18"/>
          <p:cNvSpPr/>
          <p:nvPr/>
        </p:nvSpPr>
        <p:spPr>
          <a:xfrm>
            <a:off x="3500551" y="3703674"/>
            <a:ext cx="3946094" cy="3497226"/>
          </a:xfrm>
          <a:custGeom>
            <a:avLst/>
            <a:gdLst/>
            <a:ahLst/>
            <a:cxnLst/>
            <a:rect l="l" t="t" r="r" b="b"/>
            <a:pathLst>
              <a:path w="3946094" h="3497226">
                <a:moveTo>
                  <a:pt x="0" y="0"/>
                </a:moveTo>
                <a:lnTo>
                  <a:pt x="3946094" y="0"/>
                </a:lnTo>
                <a:lnTo>
                  <a:pt x="3946094" y="3497226"/>
                </a:lnTo>
                <a:lnTo>
                  <a:pt x="0" y="3497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9" name="TextBox 19"/>
          <p:cNvSpPr txBox="1"/>
          <p:nvPr/>
        </p:nvSpPr>
        <p:spPr>
          <a:xfrm>
            <a:off x="9139238" y="4935549"/>
            <a:ext cx="9525" cy="358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1281733" y="7134225"/>
            <a:ext cx="4298902" cy="86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8"/>
              </a:lnSpc>
            </a:pPr>
            <a:r>
              <a:rPr lang="en-US" sz="2448" u="sng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  <a:hlinkClick r:id="rId6" tooltip="https://creativecommons.org/licenses/by-nc-sa/4.0/"/>
              </a:rPr>
              <a:t>Prof. înv. primar</a:t>
            </a:r>
          </a:p>
          <a:p>
            <a:pPr algn="ctr">
              <a:lnSpc>
                <a:spcPts val="3428"/>
              </a:lnSpc>
            </a:pPr>
            <a:r>
              <a:rPr lang="en-US" sz="2448" u="sng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  <a:hlinkClick r:id="rId6" tooltip="https://creativecommons.org/licenses/by-nc-sa/4.0/"/>
              </a:rPr>
              <a:t>SCHMIDT LUCIA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645044" y="5366562"/>
            <a:ext cx="4443922" cy="727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9"/>
              </a:lnSpc>
            </a:pPr>
            <a:r>
              <a:rPr lang="en-US" sz="4214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Mulțumesc!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45950" y="8344519"/>
            <a:ext cx="11784936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https://creativecommons.org/licenses/by-nc-nd/4.0/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3" name="Group 3"/>
          <p:cNvGrpSpPr/>
          <p:nvPr/>
        </p:nvGrpSpPr>
        <p:grpSpPr>
          <a:xfrm>
            <a:off x="-899186" y="-1017654"/>
            <a:ext cx="20086371" cy="12006726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5189670" y="1539073"/>
            <a:ext cx="238202" cy="236037"/>
          </a:xfrm>
          <a:custGeom>
            <a:avLst/>
            <a:gdLst/>
            <a:ahLst/>
            <a:cxnLst/>
            <a:rect l="l" t="t" r="r" b="b"/>
            <a:pathLst>
              <a:path w="238202" h="236037">
                <a:moveTo>
                  <a:pt x="0" y="0"/>
                </a:moveTo>
                <a:lnTo>
                  <a:pt x="238202" y="0"/>
                </a:lnTo>
                <a:lnTo>
                  <a:pt x="238202" y="236037"/>
                </a:lnTo>
                <a:lnTo>
                  <a:pt x="0" y="2360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7" name="Freeform 17"/>
          <p:cNvSpPr/>
          <p:nvPr/>
        </p:nvSpPr>
        <p:spPr>
          <a:xfrm rot="-771795">
            <a:off x="1069078" y="3518646"/>
            <a:ext cx="433712" cy="411632"/>
          </a:xfrm>
          <a:custGeom>
            <a:avLst/>
            <a:gdLst/>
            <a:ahLst/>
            <a:cxnLst/>
            <a:rect l="l" t="t" r="r" b="b"/>
            <a:pathLst>
              <a:path w="433712" h="411632">
                <a:moveTo>
                  <a:pt x="0" y="0"/>
                </a:moveTo>
                <a:lnTo>
                  <a:pt x="433711" y="0"/>
                </a:lnTo>
                <a:lnTo>
                  <a:pt x="433711" y="411632"/>
                </a:lnTo>
                <a:lnTo>
                  <a:pt x="0" y="4116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8" name="Freeform 18"/>
          <p:cNvSpPr/>
          <p:nvPr/>
        </p:nvSpPr>
        <p:spPr>
          <a:xfrm>
            <a:off x="5189670" y="3003752"/>
            <a:ext cx="464062" cy="471782"/>
          </a:xfrm>
          <a:custGeom>
            <a:avLst/>
            <a:gdLst/>
            <a:ahLst/>
            <a:cxnLst/>
            <a:rect l="l" t="t" r="r" b="b"/>
            <a:pathLst>
              <a:path w="464062" h="471782">
                <a:moveTo>
                  <a:pt x="0" y="0"/>
                </a:moveTo>
                <a:lnTo>
                  <a:pt x="464061" y="0"/>
                </a:lnTo>
                <a:lnTo>
                  <a:pt x="464061" y="471782"/>
                </a:lnTo>
                <a:lnTo>
                  <a:pt x="0" y="4717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 rot="-874149">
            <a:off x="1367069" y="862763"/>
            <a:ext cx="498419" cy="262574"/>
            <a:chOff x="0" y="0"/>
            <a:chExt cx="1610360" cy="848360"/>
          </a:xfrm>
        </p:grpSpPr>
        <p:sp>
          <p:nvSpPr>
            <p:cNvPr id="20" name="Freeform 20"/>
            <p:cNvSpPr/>
            <p:nvPr/>
          </p:nvSpPr>
          <p:spPr>
            <a:xfrm>
              <a:off x="278" y="0"/>
              <a:ext cx="1611075" cy="848360"/>
            </a:xfrm>
            <a:custGeom>
              <a:avLst/>
              <a:gdLst/>
              <a:ahLst/>
              <a:cxnLst/>
              <a:rect l="l" t="t" r="r" b="b"/>
              <a:pathLst>
                <a:path w="1611075" h="848360">
                  <a:moveTo>
                    <a:pt x="234672" y="848360"/>
                  </a:moveTo>
                  <a:cubicBezTo>
                    <a:pt x="204192" y="848360"/>
                    <a:pt x="173712" y="842010"/>
                    <a:pt x="143232" y="829310"/>
                  </a:cubicBezTo>
                  <a:cubicBezTo>
                    <a:pt x="23852" y="778510"/>
                    <a:pt x="-32028" y="641350"/>
                    <a:pt x="18772" y="521970"/>
                  </a:cubicBezTo>
                  <a:cubicBezTo>
                    <a:pt x="152122" y="204470"/>
                    <a:pt x="460732" y="0"/>
                    <a:pt x="804902" y="0"/>
                  </a:cubicBezTo>
                  <a:cubicBezTo>
                    <a:pt x="1149072" y="0"/>
                    <a:pt x="1457682" y="204470"/>
                    <a:pt x="1592302" y="521970"/>
                  </a:cubicBezTo>
                  <a:cubicBezTo>
                    <a:pt x="1643102" y="641350"/>
                    <a:pt x="1587222" y="779780"/>
                    <a:pt x="1467842" y="829310"/>
                  </a:cubicBezTo>
                  <a:cubicBezTo>
                    <a:pt x="1348462" y="880110"/>
                    <a:pt x="1210032" y="824230"/>
                    <a:pt x="1160502" y="704850"/>
                  </a:cubicBezTo>
                  <a:cubicBezTo>
                    <a:pt x="1099542" y="562610"/>
                    <a:pt x="959842" y="469900"/>
                    <a:pt x="804902" y="469900"/>
                  </a:cubicBezTo>
                  <a:cubicBezTo>
                    <a:pt x="649962" y="469900"/>
                    <a:pt x="511532" y="562610"/>
                    <a:pt x="450572" y="704850"/>
                  </a:cubicBezTo>
                  <a:cubicBezTo>
                    <a:pt x="413742" y="793750"/>
                    <a:pt x="326112" y="848360"/>
                    <a:pt x="234672" y="848360"/>
                  </a:cubicBezTo>
                  <a:close/>
                </a:path>
              </a:pathLst>
            </a:custGeom>
            <a:solidFill>
              <a:srgbClr val="F2BC2A"/>
            </a:solidFill>
          </p:spPr>
          <p:txBody>
            <a:bodyPr/>
            <a:lstStyle/>
            <a:p>
              <a:endParaRPr lang="ro-RO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748594" y="689471"/>
            <a:ext cx="229651" cy="229651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23" name="Freeform 23"/>
          <p:cNvSpPr/>
          <p:nvPr/>
        </p:nvSpPr>
        <p:spPr>
          <a:xfrm>
            <a:off x="1616279" y="4046687"/>
            <a:ext cx="568596" cy="509669"/>
          </a:xfrm>
          <a:custGeom>
            <a:avLst/>
            <a:gdLst/>
            <a:ahLst/>
            <a:cxnLst/>
            <a:rect l="l" t="t" r="r" b="b"/>
            <a:pathLst>
              <a:path w="568596" h="509669">
                <a:moveTo>
                  <a:pt x="0" y="0"/>
                </a:moveTo>
                <a:lnTo>
                  <a:pt x="568596" y="0"/>
                </a:lnTo>
                <a:lnTo>
                  <a:pt x="568596" y="509670"/>
                </a:lnTo>
                <a:lnTo>
                  <a:pt x="0" y="5096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4" name="Freeform 24"/>
          <p:cNvSpPr/>
          <p:nvPr/>
        </p:nvSpPr>
        <p:spPr>
          <a:xfrm>
            <a:off x="13631693" y="804296"/>
            <a:ext cx="3627607" cy="2671238"/>
          </a:xfrm>
          <a:custGeom>
            <a:avLst/>
            <a:gdLst/>
            <a:ahLst/>
            <a:cxnLst/>
            <a:rect l="l" t="t" r="r" b="b"/>
            <a:pathLst>
              <a:path w="3627607" h="2671238">
                <a:moveTo>
                  <a:pt x="0" y="0"/>
                </a:moveTo>
                <a:lnTo>
                  <a:pt x="3627607" y="0"/>
                </a:lnTo>
                <a:lnTo>
                  <a:pt x="3627607" y="2671238"/>
                </a:lnTo>
                <a:lnTo>
                  <a:pt x="0" y="26712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5" name="Freeform 25"/>
          <p:cNvSpPr/>
          <p:nvPr/>
        </p:nvSpPr>
        <p:spPr>
          <a:xfrm>
            <a:off x="1028700" y="804296"/>
            <a:ext cx="3946094" cy="3497226"/>
          </a:xfrm>
          <a:custGeom>
            <a:avLst/>
            <a:gdLst/>
            <a:ahLst/>
            <a:cxnLst/>
            <a:rect l="l" t="t" r="r" b="b"/>
            <a:pathLst>
              <a:path w="3946094" h="3497226">
                <a:moveTo>
                  <a:pt x="0" y="0"/>
                </a:moveTo>
                <a:lnTo>
                  <a:pt x="3946094" y="0"/>
                </a:lnTo>
                <a:lnTo>
                  <a:pt x="3946094" y="3497226"/>
                </a:lnTo>
                <a:lnTo>
                  <a:pt x="0" y="34972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6" name="TextBox 26"/>
          <p:cNvSpPr txBox="1"/>
          <p:nvPr/>
        </p:nvSpPr>
        <p:spPr>
          <a:xfrm>
            <a:off x="1900577" y="4562792"/>
            <a:ext cx="15161595" cy="4341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79"/>
              </a:lnSpc>
            </a:pPr>
            <a:r>
              <a:rPr lang="en-US" sz="8699">
                <a:solidFill>
                  <a:srgbClr val="00AD9C"/>
                </a:solidFill>
                <a:latin typeface="Marykate"/>
                <a:ea typeface="Marykate"/>
                <a:cs typeface="Marykate"/>
                <a:sym typeface="Marykate"/>
              </a:rPr>
              <a:t>MAGNEȚI. UTILIZĂRI ALE MAGNEȚILOR.</a:t>
            </a:r>
          </a:p>
          <a:p>
            <a:pPr algn="ctr">
              <a:lnSpc>
                <a:spcPts val="12179"/>
              </a:lnSpc>
            </a:pPr>
            <a:r>
              <a:rPr lang="en-US" sz="8699">
                <a:solidFill>
                  <a:srgbClr val="00AD9C"/>
                </a:solidFill>
                <a:latin typeface="Marykate"/>
                <a:ea typeface="Marykate"/>
                <a:cs typeface="Marykate"/>
                <a:sym typeface="Marykate"/>
              </a:rPr>
              <a:t>BUSOLA</a:t>
            </a:r>
          </a:p>
          <a:p>
            <a:pPr algn="ctr">
              <a:lnSpc>
                <a:spcPts val="10079"/>
              </a:lnSpc>
            </a:pPr>
            <a:endParaRPr lang="en-US" sz="8699">
              <a:solidFill>
                <a:srgbClr val="00AD9C"/>
              </a:solidFill>
              <a:latin typeface="Marykate"/>
              <a:ea typeface="Marykate"/>
              <a:cs typeface="Marykate"/>
              <a:sym typeface="Marykat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3" name="Group 3"/>
          <p:cNvGrpSpPr/>
          <p:nvPr/>
        </p:nvGrpSpPr>
        <p:grpSpPr>
          <a:xfrm>
            <a:off x="-899186" y="-859863"/>
            <a:ext cx="20086371" cy="12006726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1466379" y="752707"/>
            <a:ext cx="3713355" cy="3713355"/>
          </a:xfrm>
          <a:custGeom>
            <a:avLst/>
            <a:gdLst/>
            <a:ahLst/>
            <a:cxnLst/>
            <a:rect l="l" t="t" r="r" b="b"/>
            <a:pathLst>
              <a:path w="3713355" h="3713355">
                <a:moveTo>
                  <a:pt x="0" y="0"/>
                </a:moveTo>
                <a:lnTo>
                  <a:pt x="3713355" y="0"/>
                </a:lnTo>
                <a:lnTo>
                  <a:pt x="3713355" y="3713355"/>
                </a:lnTo>
                <a:lnTo>
                  <a:pt x="0" y="371335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7" name="TextBox 17"/>
          <p:cNvSpPr txBox="1"/>
          <p:nvPr/>
        </p:nvSpPr>
        <p:spPr>
          <a:xfrm>
            <a:off x="1397153" y="4361287"/>
            <a:ext cx="15862147" cy="4359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64"/>
              </a:lnSpc>
            </a:pPr>
            <a:r>
              <a:rPr lang="en-US" sz="4974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Magneții provin dintr-o rocă numită </a:t>
            </a:r>
            <a:r>
              <a:rPr lang="en-US" sz="4974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magnetită</a:t>
            </a:r>
            <a:r>
              <a:rPr lang="en-US" sz="4974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.</a:t>
            </a:r>
          </a:p>
          <a:p>
            <a:pPr algn="just">
              <a:lnSpc>
                <a:spcPts val="6964"/>
              </a:lnSpc>
            </a:pPr>
            <a:r>
              <a:rPr lang="en-US" sz="4974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    Magneții pot fi:</a:t>
            </a:r>
          </a:p>
          <a:p>
            <a:pPr algn="just">
              <a:lnSpc>
                <a:spcPts val="6964"/>
              </a:lnSpc>
            </a:pPr>
            <a:r>
              <a:rPr lang="en-US" sz="4974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     - </a:t>
            </a:r>
            <a:r>
              <a:rPr lang="en-US" sz="4974">
                <a:solidFill>
                  <a:srgbClr val="F41B3E"/>
                </a:solidFill>
                <a:latin typeface="DejaVu Serif"/>
                <a:ea typeface="DejaVu Serif"/>
                <a:cs typeface="DejaVu Serif"/>
                <a:sym typeface="DejaVu Serif"/>
              </a:rPr>
              <a:t>naturali</a:t>
            </a:r>
            <a:r>
              <a:rPr lang="en-US" sz="4974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- magnetita</a:t>
            </a:r>
          </a:p>
          <a:p>
            <a:pPr algn="just">
              <a:lnSpc>
                <a:spcPts val="6964"/>
              </a:lnSpc>
            </a:pPr>
            <a:r>
              <a:rPr lang="en-US" sz="4974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     - </a:t>
            </a:r>
            <a:r>
              <a:rPr lang="en-US" sz="4974">
                <a:solidFill>
                  <a:srgbClr val="F41B3E"/>
                </a:solidFill>
                <a:latin typeface="DejaVu Serif"/>
                <a:ea typeface="DejaVu Serif"/>
                <a:cs typeface="DejaVu Serif"/>
                <a:sym typeface="DejaVu Serif"/>
              </a:rPr>
              <a:t>artificiali</a:t>
            </a:r>
            <a:r>
              <a:rPr lang="en-US" sz="4974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- creați de om</a:t>
            </a:r>
          </a:p>
          <a:p>
            <a:pPr algn="ctr">
              <a:lnSpc>
                <a:spcPts val="6964"/>
              </a:lnSpc>
            </a:pPr>
            <a:endParaRPr lang="en-US" sz="4974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9551027" y="1732833"/>
            <a:ext cx="5053590" cy="1326567"/>
          </a:xfrm>
          <a:custGeom>
            <a:avLst/>
            <a:gdLst/>
            <a:ahLst/>
            <a:cxnLst/>
            <a:rect l="l" t="t" r="r" b="b"/>
            <a:pathLst>
              <a:path w="5053590" h="1326567">
                <a:moveTo>
                  <a:pt x="0" y="0"/>
                </a:moveTo>
                <a:lnTo>
                  <a:pt x="5053590" y="0"/>
                </a:lnTo>
                <a:lnTo>
                  <a:pt x="5053590" y="1326568"/>
                </a:lnTo>
                <a:lnTo>
                  <a:pt x="0" y="13265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3" name="Group 3"/>
          <p:cNvGrpSpPr/>
          <p:nvPr/>
        </p:nvGrpSpPr>
        <p:grpSpPr>
          <a:xfrm>
            <a:off x="-899186" y="-859863"/>
            <a:ext cx="20086371" cy="12006726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1630179" y="1028700"/>
            <a:ext cx="1933155" cy="2568201"/>
          </a:xfrm>
          <a:custGeom>
            <a:avLst/>
            <a:gdLst/>
            <a:ahLst/>
            <a:cxnLst/>
            <a:rect l="l" t="t" r="r" b="b"/>
            <a:pathLst>
              <a:path w="1933155" h="2568201">
                <a:moveTo>
                  <a:pt x="0" y="0"/>
                </a:moveTo>
                <a:lnTo>
                  <a:pt x="1933155" y="0"/>
                </a:lnTo>
                <a:lnTo>
                  <a:pt x="1933155" y="2568201"/>
                </a:lnTo>
                <a:lnTo>
                  <a:pt x="0" y="25682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7" name="Freeform 17"/>
          <p:cNvSpPr/>
          <p:nvPr/>
        </p:nvSpPr>
        <p:spPr>
          <a:xfrm>
            <a:off x="1630179" y="5341558"/>
            <a:ext cx="3052433" cy="4114800"/>
          </a:xfrm>
          <a:custGeom>
            <a:avLst/>
            <a:gdLst/>
            <a:ahLst/>
            <a:cxnLst/>
            <a:rect l="l" t="t" r="r" b="b"/>
            <a:pathLst>
              <a:path w="3052433" h="4114800">
                <a:moveTo>
                  <a:pt x="0" y="0"/>
                </a:moveTo>
                <a:lnTo>
                  <a:pt x="3052433" y="0"/>
                </a:lnTo>
                <a:lnTo>
                  <a:pt x="30524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8" name="Freeform 18"/>
          <p:cNvSpPr/>
          <p:nvPr/>
        </p:nvSpPr>
        <p:spPr>
          <a:xfrm>
            <a:off x="8136068" y="568585"/>
            <a:ext cx="9123232" cy="9149830"/>
          </a:xfrm>
          <a:custGeom>
            <a:avLst/>
            <a:gdLst/>
            <a:ahLst/>
            <a:cxnLst/>
            <a:rect l="l" t="t" r="r" b="b"/>
            <a:pathLst>
              <a:path w="9123232" h="9149830">
                <a:moveTo>
                  <a:pt x="0" y="0"/>
                </a:moveTo>
                <a:lnTo>
                  <a:pt x="9123232" y="0"/>
                </a:lnTo>
                <a:lnTo>
                  <a:pt x="9123232" y="9149830"/>
                </a:lnTo>
                <a:lnTo>
                  <a:pt x="0" y="9149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9" name="TextBox 19"/>
          <p:cNvSpPr txBox="1"/>
          <p:nvPr/>
        </p:nvSpPr>
        <p:spPr>
          <a:xfrm>
            <a:off x="841661" y="3492126"/>
            <a:ext cx="6517304" cy="1651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4"/>
              </a:lnSpc>
            </a:pPr>
            <a:r>
              <a:rPr lang="en-US" sz="4646" b="1">
                <a:solidFill>
                  <a:srgbClr val="1D63E9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Detectivii de magneți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3" name="Group 3"/>
          <p:cNvGrpSpPr/>
          <p:nvPr/>
        </p:nvGrpSpPr>
        <p:grpSpPr>
          <a:xfrm>
            <a:off x="-899186" y="-859863"/>
            <a:ext cx="20086371" cy="12006726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1630179" y="1028700"/>
            <a:ext cx="1933155" cy="2568201"/>
          </a:xfrm>
          <a:custGeom>
            <a:avLst/>
            <a:gdLst/>
            <a:ahLst/>
            <a:cxnLst/>
            <a:rect l="l" t="t" r="r" b="b"/>
            <a:pathLst>
              <a:path w="1933155" h="2568201">
                <a:moveTo>
                  <a:pt x="0" y="0"/>
                </a:moveTo>
                <a:lnTo>
                  <a:pt x="1933155" y="0"/>
                </a:lnTo>
                <a:lnTo>
                  <a:pt x="1933155" y="2568201"/>
                </a:lnTo>
                <a:lnTo>
                  <a:pt x="0" y="25682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7" name="Freeform 17"/>
          <p:cNvSpPr/>
          <p:nvPr/>
        </p:nvSpPr>
        <p:spPr>
          <a:xfrm>
            <a:off x="1090944" y="4616783"/>
            <a:ext cx="3052433" cy="4114800"/>
          </a:xfrm>
          <a:custGeom>
            <a:avLst/>
            <a:gdLst/>
            <a:ahLst/>
            <a:cxnLst/>
            <a:rect l="l" t="t" r="r" b="b"/>
            <a:pathLst>
              <a:path w="3052433" h="4114800">
                <a:moveTo>
                  <a:pt x="0" y="0"/>
                </a:moveTo>
                <a:lnTo>
                  <a:pt x="3052434" y="0"/>
                </a:lnTo>
                <a:lnTo>
                  <a:pt x="30524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8" name="TextBox 18"/>
          <p:cNvSpPr txBox="1"/>
          <p:nvPr/>
        </p:nvSpPr>
        <p:spPr>
          <a:xfrm>
            <a:off x="4419189" y="2227076"/>
            <a:ext cx="12653310" cy="2082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5"/>
              </a:lnSpc>
            </a:pPr>
            <a:r>
              <a:rPr lang="en-US" sz="3968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Apropiați</a:t>
            </a:r>
            <a:r>
              <a:rPr lang="en-US" sz="3968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968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magnetul</a:t>
            </a:r>
            <a:r>
              <a:rPr lang="en-US" sz="3968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de </a:t>
            </a:r>
            <a:r>
              <a:rPr lang="en-US" sz="3968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creion</a:t>
            </a:r>
            <a:r>
              <a:rPr lang="en-US" sz="3968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3968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riglă</a:t>
            </a:r>
            <a:r>
              <a:rPr lang="en-US" sz="3968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3968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bucățele</a:t>
            </a:r>
            <a:r>
              <a:rPr lang="en-US" sz="3968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de </a:t>
            </a:r>
            <a:r>
              <a:rPr lang="en-US" sz="3968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hârtie</a:t>
            </a:r>
            <a:r>
              <a:rPr lang="en-US" sz="3968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3968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agrafe</a:t>
            </a:r>
            <a:r>
              <a:rPr lang="en-US" sz="3968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de </a:t>
            </a:r>
            <a:r>
              <a:rPr lang="en-US" sz="3968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birou</a:t>
            </a:r>
            <a:r>
              <a:rPr lang="en-US" sz="3968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3968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cuie</a:t>
            </a:r>
            <a:r>
              <a:rPr lang="en-US" sz="3968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  <a:p>
            <a:pPr algn="ctr">
              <a:lnSpc>
                <a:spcPts val="5555"/>
              </a:lnSpc>
            </a:pPr>
            <a:r>
              <a:rPr lang="en-US" sz="3968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Ce </a:t>
            </a:r>
            <a:r>
              <a:rPr lang="en-US" sz="3968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observați</a:t>
            </a:r>
            <a:r>
              <a:rPr lang="en-US" sz="3968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? 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873257" y="7025641"/>
            <a:ext cx="12203110" cy="2232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Așezați o coală de hârtie între magnet și obiectul de metal. Ce se întâmplă?</a:t>
            </a:r>
          </a:p>
          <a:p>
            <a:pPr algn="ctr">
              <a:lnSpc>
                <a:spcPts val="5880"/>
              </a:lnSpc>
            </a:pPr>
            <a:endParaRPr lang="en-US" sz="4200" b="1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563334" y="611511"/>
            <a:ext cx="13695966" cy="830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4"/>
              </a:lnSpc>
            </a:pPr>
            <a:r>
              <a:rPr lang="en-US" sz="4795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EXPERIMENT: </a:t>
            </a:r>
            <a:r>
              <a:rPr lang="en-US" sz="4795" b="1" dirty="0" err="1">
                <a:solidFill>
                  <a:srgbClr val="1D63E9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Pescuitul</a:t>
            </a:r>
            <a:r>
              <a:rPr lang="en-US" sz="4795" b="1" dirty="0">
                <a:solidFill>
                  <a:srgbClr val="1D63E9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cu </a:t>
            </a:r>
            <a:r>
              <a:rPr lang="en-US" sz="4795" b="1" dirty="0" err="1">
                <a:solidFill>
                  <a:srgbClr val="1D63E9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magneți</a:t>
            </a:r>
            <a:endParaRPr lang="en-US" sz="4795" b="1" dirty="0">
              <a:solidFill>
                <a:srgbClr val="1D63E9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3" name="Group 3"/>
          <p:cNvGrpSpPr/>
          <p:nvPr/>
        </p:nvGrpSpPr>
        <p:grpSpPr>
          <a:xfrm>
            <a:off x="-899186" y="-749576"/>
            <a:ext cx="20086371" cy="12006726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 rot="1691795">
            <a:off x="1819704" y="662000"/>
            <a:ext cx="3052433" cy="4114800"/>
          </a:xfrm>
          <a:custGeom>
            <a:avLst/>
            <a:gdLst/>
            <a:ahLst/>
            <a:cxnLst/>
            <a:rect l="l" t="t" r="r" b="b"/>
            <a:pathLst>
              <a:path w="3052433" h="4114800">
                <a:moveTo>
                  <a:pt x="0" y="0"/>
                </a:moveTo>
                <a:lnTo>
                  <a:pt x="3052434" y="0"/>
                </a:lnTo>
                <a:lnTo>
                  <a:pt x="30524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7" name="Freeform 17"/>
          <p:cNvSpPr/>
          <p:nvPr/>
        </p:nvSpPr>
        <p:spPr>
          <a:xfrm>
            <a:off x="5985805" y="1249274"/>
            <a:ext cx="8635826" cy="8225855"/>
          </a:xfrm>
          <a:custGeom>
            <a:avLst/>
            <a:gdLst/>
            <a:ahLst/>
            <a:cxnLst/>
            <a:rect l="l" t="t" r="r" b="b"/>
            <a:pathLst>
              <a:path w="8635826" h="8225855">
                <a:moveTo>
                  <a:pt x="0" y="0"/>
                </a:moveTo>
                <a:lnTo>
                  <a:pt x="8635826" y="0"/>
                </a:lnTo>
                <a:lnTo>
                  <a:pt x="8635826" y="8225855"/>
                </a:lnTo>
                <a:lnTo>
                  <a:pt x="0" y="82258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3" name="Group 3"/>
          <p:cNvGrpSpPr/>
          <p:nvPr/>
        </p:nvGrpSpPr>
        <p:grpSpPr>
          <a:xfrm>
            <a:off x="-899186" y="-859863"/>
            <a:ext cx="20086371" cy="12006726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 rot="-4855148">
            <a:off x="14379344" y="514341"/>
            <a:ext cx="2802795" cy="3221603"/>
          </a:xfrm>
          <a:custGeom>
            <a:avLst/>
            <a:gdLst/>
            <a:ahLst/>
            <a:cxnLst/>
            <a:rect l="l" t="t" r="r" b="b"/>
            <a:pathLst>
              <a:path w="2802795" h="3221603">
                <a:moveTo>
                  <a:pt x="0" y="0"/>
                </a:moveTo>
                <a:lnTo>
                  <a:pt x="2802794" y="0"/>
                </a:lnTo>
                <a:lnTo>
                  <a:pt x="2802794" y="3221603"/>
                </a:lnTo>
                <a:lnTo>
                  <a:pt x="0" y="3221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7" name="TextBox 17"/>
          <p:cNvSpPr txBox="1"/>
          <p:nvPr/>
        </p:nvSpPr>
        <p:spPr>
          <a:xfrm>
            <a:off x="1028700" y="4253386"/>
            <a:ext cx="16195256" cy="4106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38"/>
              </a:lnSpc>
            </a:pPr>
            <a:endParaRPr/>
          </a:p>
          <a:p>
            <a:pPr algn="just">
              <a:lnSpc>
                <a:spcPts val="6938"/>
              </a:lnSpc>
            </a:pPr>
            <a:r>
              <a:rPr lang="en-US" sz="4955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Magnetul are proprietatea de a atrage fierul sau alte corpuri care conţin fier.</a:t>
            </a:r>
          </a:p>
          <a:p>
            <a:pPr algn="just">
              <a:lnSpc>
                <a:spcPts val="6238"/>
              </a:lnSpc>
            </a:pPr>
            <a:endParaRPr lang="en-US" sz="4955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  <a:p>
            <a:pPr algn="ctr">
              <a:lnSpc>
                <a:spcPts val="6238"/>
              </a:lnSpc>
            </a:pPr>
            <a:endParaRPr lang="en-US" sz="4955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643322" y="1397020"/>
            <a:ext cx="10325626" cy="1120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Ce </a:t>
            </a:r>
            <a:r>
              <a:rPr lang="en-US" sz="65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atrag</a:t>
            </a:r>
            <a:r>
              <a:rPr lang="en-US" sz="65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65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magneții</a:t>
            </a:r>
            <a:r>
              <a:rPr lang="en-US" sz="65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3" name="Group 3"/>
          <p:cNvGrpSpPr/>
          <p:nvPr/>
        </p:nvGrpSpPr>
        <p:grpSpPr>
          <a:xfrm>
            <a:off x="-899186" y="-859863"/>
            <a:ext cx="20086371" cy="12006726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1329783" y="763278"/>
            <a:ext cx="5840296" cy="4380222"/>
          </a:xfrm>
          <a:custGeom>
            <a:avLst/>
            <a:gdLst/>
            <a:ahLst/>
            <a:cxnLst/>
            <a:rect l="l" t="t" r="r" b="b"/>
            <a:pathLst>
              <a:path w="5840296" h="4380222">
                <a:moveTo>
                  <a:pt x="0" y="0"/>
                </a:moveTo>
                <a:lnTo>
                  <a:pt x="5840297" y="0"/>
                </a:lnTo>
                <a:lnTo>
                  <a:pt x="5840297" y="4380222"/>
                </a:lnTo>
                <a:lnTo>
                  <a:pt x="0" y="438022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7" name="TextBox 17"/>
          <p:cNvSpPr txBox="1"/>
          <p:nvPr/>
        </p:nvSpPr>
        <p:spPr>
          <a:xfrm>
            <a:off x="802887" y="5801777"/>
            <a:ext cx="16195256" cy="26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Fiecare</a:t>
            </a:r>
            <a:r>
              <a:rPr lang="en-US" sz="5000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magnet are </a:t>
            </a:r>
            <a:r>
              <a:rPr lang="en-US" sz="5000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doi</a:t>
            </a:r>
            <a:r>
              <a:rPr lang="en-US" sz="5000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poli: </a:t>
            </a:r>
            <a:r>
              <a:rPr lang="en-US" sz="5000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polul</a:t>
            </a:r>
            <a:r>
              <a:rPr lang="en-US" sz="5000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nord</a:t>
            </a:r>
            <a:r>
              <a:rPr lang="en-US" sz="5000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(</a:t>
            </a:r>
            <a:r>
              <a:rPr lang="en-US" sz="5000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partea</a:t>
            </a:r>
            <a:r>
              <a:rPr lang="en-US" sz="5000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roșie</a:t>
            </a:r>
            <a:r>
              <a:rPr lang="en-US" sz="5000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) </a:t>
            </a:r>
            <a:r>
              <a:rPr lang="en-US" sz="5000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și</a:t>
            </a:r>
            <a:r>
              <a:rPr lang="en-US" sz="5000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polul</a:t>
            </a:r>
            <a:r>
              <a:rPr lang="en-US" sz="5000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sud</a:t>
            </a:r>
            <a:r>
              <a:rPr lang="en-US" sz="5000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(</a:t>
            </a:r>
            <a:r>
              <a:rPr lang="en-US" sz="5000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partea</a:t>
            </a:r>
            <a:r>
              <a:rPr lang="en-US" sz="5000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albastră</a:t>
            </a:r>
            <a:r>
              <a:rPr lang="en-US" sz="5000" dirty="0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). </a:t>
            </a:r>
          </a:p>
          <a:p>
            <a:pPr algn="ctr">
              <a:lnSpc>
                <a:spcPts val="7000"/>
              </a:lnSpc>
            </a:pPr>
            <a:endParaRPr lang="en-US" sz="5000" dirty="0">
              <a:solidFill>
                <a:srgbClr val="000000"/>
              </a:solidFill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273978" y="1326858"/>
            <a:ext cx="8724166" cy="338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38"/>
              </a:lnSpc>
            </a:pPr>
            <a:r>
              <a:rPr lang="en-US" sz="6527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Ce sunt </a:t>
            </a:r>
            <a:r>
              <a:rPr lang="en-US" sz="6527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polii</a:t>
            </a:r>
            <a:r>
              <a:rPr lang="en-US" sz="6527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6527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unui</a:t>
            </a:r>
            <a:r>
              <a:rPr lang="en-US" sz="6527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magnet?</a:t>
            </a:r>
          </a:p>
          <a:p>
            <a:pPr algn="ctr">
              <a:lnSpc>
                <a:spcPts val="8718"/>
              </a:lnSpc>
            </a:pPr>
            <a:endParaRPr lang="en-US" sz="6527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3" name="Group 3"/>
          <p:cNvGrpSpPr/>
          <p:nvPr/>
        </p:nvGrpSpPr>
        <p:grpSpPr>
          <a:xfrm>
            <a:off x="-899186" y="-859863"/>
            <a:ext cx="20086371" cy="12006726"/>
            <a:chOff x="0" y="0"/>
            <a:chExt cx="26781829" cy="1600896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56429" cy="2852028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2852028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356429" cy="2909178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56429" cy="4802210"/>
              </a:xfrm>
              <a:custGeom>
                <a:avLst/>
                <a:gdLst/>
                <a:ahLst/>
                <a:cxnLst/>
                <a:rect l="l" t="t" r="r" b="b"/>
                <a:pathLst>
                  <a:path w="356429" h="4802210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F2BC2A"/>
              </a:solidFill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56429" cy="4859360"/>
              </a:xfrm>
              <a:prstGeom prst="rect">
                <a:avLst/>
              </a:prstGeom>
            </p:spPr>
            <p:txBody>
              <a:bodyPr lIns="53498" tIns="53498" rIns="53498" bIns="53498" rtlCol="0" anchor="ctr"/>
              <a:lstStyle/>
              <a:p>
                <a:pPr algn="ctr">
                  <a:lnSpc>
                    <a:spcPts val="2801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486977" y="533479"/>
            <a:ext cx="1933155" cy="2568201"/>
          </a:xfrm>
          <a:custGeom>
            <a:avLst/>
            <a:gdLst/>
            <a:ahLst/>
            <a:cxnLst/>
            <a:rect l="l" t="t" r="r" b="b"/>
            <a:pathLst>
              <a:path w="1933155" h="2568201">
                <a:moveTo>
                  <a:pt x="0" y="0"/>
                </a:moveTo>
                <a:lnTo>
                  <a:pt x="1933155" y="0"/>
                </a:lnTo>
                <a:lnTo>
                  <a:pt x="1933155" y="2568202"/>
                </a:lnTo>
                <a:lnTo>
                  <a:pt x="0" y="25682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7" name="Freeform 17"/>
          <p:cNvSpPr/>
          <p:nvPr/>
        </p:nvSpPr>
        <p:spPr>
          <a:xfrm>
            <a:off x="13864448" y="1170237"/>
            <a:ext cx="3394852" cy="3059610"/>
          </a:xfrm>
          <a:custGeom>
            <a:avLst/>
            <a:gdLst/>
            <a:ahLst/>
            <a:cxnLst/>
            <a:rect l="l" t="t" r="r" b="b"/>
            <a:pathLst>
              <a:path w="3394852" h="3059610">
                <a:moveTo>
                  <a:pt x="0" y="0"/>
                </a:moveTo>
                <a:lnTo>
                  <a:pt x="3394852" y="0"/>
                </a:lnTo>
                <a:lnTo>
                  <a:pt x="3394852" y="3059610"/>
                </a:lnTo>
                <a:lnTo>
                  <a:pt x="0" y="30596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8" name="Freeform 18"/>
          <p:cNvSpPr/>
          <p:nvPr/>
        </p:nvSpPr>
        <p:spPr>
          <a:xfrm>
            <a:off x="13377382" y="5707962"/>
            <a:ext cx="3881918" cy="3550338"/>
          </a:xfrm>
          <a:custGeom>
            <a:avLst/>
            <a:gdLst/>
            <a:ahLst/>
            <a:cxnLst/>
            <a:rect l="l" t="t" r="r" b="b"/>
            <a:pathLst>
              <a:path w="3881918" h="3550338">
                <a:moveTo>
                  <a:pt x="0" y="0"/>
                </a:moveTo>
                <a:lnTo>
                  <a:pt x="3881918" y="0"/>
                </a:lnTo>
                <a:lnTo>
                  <a:pt x="3881918" y="3550338"/>
                </a:lnTo>
                <a:lnTo>
                  <a:pt x="0" y="35503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19" name="TextBox 19"/>
          <p:cNvSpPr txBox="1"/>
          <p:nvPr/>
        </p:nvSpPr>
        <p:spPr>
          <a:xfrm>
            <a:off x="1453555" y="665723"/>
            <a:ext cx="12767640" cy="1713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EXPERIMENT: </a:t>
            </a:r>
            <a:r>
              <a:rPr lang="en-US" sz="4900" b="1">
                <a:solidFill>
                  <a:srgbClr val="1D63E9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Polii magnetici și Dansul Magneților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905776" y="2892033"/>
            <a:ext cx="9972066" cy="347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23"/>
              </a:lnSpc>
            </a:pPr>
            <a:r>
              <a:rPr lang="en-US" sz="4873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Cu colegul de bancă apropiați pe rând polii magnetici nord-nord și sud-sud. Ce observați?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53555" y="6755931"/>
            <a:ext cx="10282211" cy="1695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2"/>
              </a:lnSpc>
            </a:pPr>
            <a:r>
              <a:rPr lang="en-US" sz="4858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Apropiați apoi polii diferiți ai magneților. Ce ați constatat?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298</Words>
  <Application>Microsoft Office PowerPoint</Application>
  <PresentationFormat>Particularizare</PresentationFormat>
  <Paragraphs>48</Paragraphs>
  <Slides>17</Slides>
  <Notes>0</Notes>
  <HiddenSlides>0</HiddenSlides>
  <MMClips>1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17</vt:i4>
      </vt:variant>
    </vt:vector>
  </HeadingPairs>
  <TitlesOfParts>
    <vt:vector size="25" baseType="lpstr">
      <vt:lpstr>Marykate</vt:lpstr>
      <vt:lpstr>DejaVu Serif Bold</vt:lpstr>
      <vt:lpstr>Calibri</vt:lpstr>
      <vt:lpstr>Abril Fatface</vt:lpstr>
      <vt:lpstr>Arial</vt:lpstr>
      <vt:lpstr>DejaVu Serif</vt:lpstr>
      <vt:lpstr>Public Sans Bold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Magneți. Utilizări ale magneților. Busola</dc:title>
  <dc:creator>Lenovo</dc:creator>
  <cp:lastModifiedBy>ctin rosu</cp:lastModifiedBy>
  <cp:revision>3</cp:revision>
  <dcterms:created xsi:type="dcterms:W3CDTF">2006-08-16T00:00:00Z</dcterms:created>
  <dcterms:modified xsi:type="dcterms:W3CDTF">2026-06-15T18:42:27Z</dcterms:modified>
  <dc:identifier>DAFe3hYGWjY</dc:identifier>
</cp:coreProperties>
</file>