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4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/>
  <p:notesSz cx="5143500" cy="9144000"/>
  <p:embeddedFontLst>
    <p:embeddedFont>
      <p:font typeface="IBM Plex Sans Medium" panose="020B0803050203000203" pitchFamily="34" charset="0"/>
      <p:bold r:id="rId15"/>
    </p:embeddedFont>
    <p:embeddedFont>
      <p:font typeface="IBM Plex Sans Medium" panose="020B0803050203000203" pitchFamily="34" charset="-122"/>
      <p:bold r:id="rId16"/>
    </p:embeddedFont>
    <p:embeddedFont>
      <p:font typeface="IBM Plex Sans Medium" panose="020B0803050203000203" pitchFamily="34" charset="-120"/>
      <p:bold r:id="rId17"/>
    </p:embeddedFont>
    <p:embeddedFont>
      <p:font typeface="Roboto" panose="02000000000000000000" pitchFamily="34" charset="0"/>
      <p:regular r:id="rId18"/>
    </p:embeddedFont>
    <p:embeddedFont>
      <p:font typeface="Roboto" panose="02000000000000000000" pitchFamily="34" charset="-122"/>
      <p:regular r:id="rId19"/>
    </p:embeddedFont>
    <p:embeddedFont>
      <p:font typeface="Roboto" panose="02000000000000000000" pitchFamily="34" charset="-120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font" Target="fonts/font10.fntdata"/><Relationship Id="rId23" Type="http://schemas.openxmlformats.org/officeDocument/2006/relationships/font" Target="fonts/font9.fntdata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42A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2C3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42A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2C3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42A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2C3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42A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2C3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42A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2C3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42A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2C3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42A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2C3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242A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92C32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18.svg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53024" y="2130549"/>
            <a:ext cx="4666952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750" dirty="0">
                <a:solidFill>
                  <a:srgbClr val="F3F3F2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Descoperim Lumea Formelor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786137"/>
            <a:ext cx="4722763" cy="2268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O Aventură Geometrică pentru Copii </a:t>
            </a:r>
            <a:r>
              <a:rPr lang="en-US" sz="110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🎉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89756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3F3F2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Ce sunt Corpurile Geometrice?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888331"/>
            <a:ext cx="2290465" cy="1275234"/>
          </a:xfrm>
          <a:prstGeom prst="roundRect">
            <a:avLst>
              <a:gd name="adj" fmla="val 1668"/>
            </a:avLst>
          </a:prstGeom>
          <a:solidFill>
            <a:srgbClr val="484B51"/>
          </a:solidFill>
        </p:spPr>
      </p:sp>
      <p:sp>
        <p:nvSpPr>
          <p:cNvPr id="5" name="Text 2"/>
          <p:cNvSpPr/>
          <p:nvPr/>
        </p:nvSpPr>
        <p:spPr>
          <a:xfrm>
            <a:off x="637877" y="2030090"/>
            <a:ext cx="1772022" cy="2262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🔷</a:t>
            </a:r>
            <a:r>
              <a:rPr lang="en-US" sz="135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Trei Dimensiuni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37877" y="2341364"/>
            <a:ext cx="2006947" cy="6804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Spre deosebire de figurile plate, corpurile geometrice au </a:t>
            </a:r>
            <a:r>
              <a:rPr lang="en-US" sz="11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lungime</a:t>
            </a: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 </a:t>
            </a:r>
            <a:r>
              <a:rPr lang="en-US" sz="11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lățime</a:t>
            </a: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și </a:t>
            </a:r>
            <a:r>
              <a:rPr lang="en-US" sz="11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înălțime</a:t>
            </a: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2928342" y="1888331"/>
            <a:ext cx="2290539" cy="1275234"/>
          </a:xfrm>
          <a:prstGeom prst="roundRect">
            <a:avLst>
              <a:gd name="adj" fmla="val 1668"/>
            </a:avLst>
          </a:prstGeom>
          <a:solidFill>
            <a:srgbClr val="484B51"/>
          </a:solidFill>
        </p:spPr>
      </p:sp>
      <p:sp>
        <p:nvSpPr>
          <p:cNvPr id="8" name="Text 5"/>
          <p:cNvSpPr/>
          <p:nvPr/>
        </p:nvSpPr>
        <p:spPr>
          <a:xfrm>
            <a:off x="3070101" y="2030090"/>
            <a:ext cx="1772022" cy="2262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🌍</a:t>
            </a:r>
            <a:r>
              <a:rPr lang="en-US" sz="135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Sunt Peste Tot!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70101" y="2341364"/>
            <a:ext cx="2007022" cy="6804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Le întâlnim în fiecare zi — în jucării, alimente, clădiri și chiar în natură!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6119" y="3305324"/>
            <a:ext cx="4722763" cy="1048420"/>
          </a:xfrm>
          <a:prstGeom prst="roundRect">
            <a:avLst>
              <a:gd name="adj" fmla="val 2028"/>
            </a:avLst>
          </a:prstGeom>
          <a:solidFill>
            <a:srgbClr val="484B51"/>
          </a:solidFill>
        </p:spPr>
      </p:sp>
      <p:sp>
        <p:nvSpPr>
          <p:cNvPr id="11" name="Text 8"/>
          <p:cNvSpPr/>
          <p:nvPr/>
        </p:nvSpPr>
        <p:spPr>
          <a:xfrm>
            <a:off x="637877" y="3447083"/>
            <a:ext cx="1772022" cy="2262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🎨</a:t>
            </a:r>
            <a:r>
              <a:rPr lang="en-US" sz="135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Forme Speciale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37877" y="3758357"/>
            <a:ext cx="4439245" cy="453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Fiecare corp geometric are un nume și proprietăți unice care îl fac ușor de recunoscut.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62" y="506462"/>
            <a:ext cx="5225430" cy="348362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19502" y="1321519"/>
            <a:ext cx="646435" cy="244376"/>
          </a:xfrm>
          <a:prstGeom prst="roundRect">
            <a:avLst>
              <a:gd name="adj" fmla="val 6526"/>
            </a:avLst>
          </a:prstGeom>
          <a:solidFill>
            <a:srgbClr val="4D1F00"/>
          </a:solidFill>
        </p:spPr>
      </p:sp>
      <p:sp>
        <p:nvSpPr>
          <p:cNvPr id="4" name="Text 1"/>
          <p:cNvSpPr/>
          <p:nvPr/>
        </p:nvSpPr>
        <p:spPr>
          <a:xfrm>
            <a:off x="6099200" y="1361331"/>
            <a:ext cx="487040" cy="1647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CORPUL 1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6019502" y="1615678"/>
            <a:ext cx="2664023" cy="8448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3F3F2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Cubul: Cutia Magică </a:t>
            </a:r>
            <a:r>
              <a:rPr lang="en-US" sz="26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🎲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019502" y="2585145"/>
            <a:ext cx="2664023" cy="6179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Cubul are </a:t>
            </a:r>
            <a:r>
              <a:rPr lang="en-US" sz="10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6 fețe pătrate</a:t>
            </a: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 toate egale. Are 8 colțuri și 12 muchii. Este ca o cutie perfectă din toate părțile!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65162" y="4270325"/>
            <a:ext cx="2654796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2353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🎁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Cutie cadou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3244528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391719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🎲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Zar de joc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023967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71158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🧱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Cărămidă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62" y="506462"/>
            <a:ext cx="5225430" cy="348362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19502" y="1321519"/>
            <a:ext cx="646435" cy="244376"/>
          </a:xfrm>
          <a:prstGeom prst="roundRect">
            <a:avLst>
              <a:gd name="adj" fmla="val 6526"/>
            </a:avLst>
          </a:prstGeom>
          <a:solidFill>
            <a:srgbClr val="4D1F00"/>
          </a:solidFill>
        </p:spPr>
      </p:sp>
      <p:sp>
        <p:nvSpPr>
          <p:cNvPr id="4" name="Text 1"/>
          <p:cNvSpPr/>
          <p:nvPr/>
        </p:nvSpPr>
        <p:spPr>
          <a:xfrm>
            <a:off x="6099200" y="1361331"/>
            <a:ext cx="487040" cy="1647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CORPUL 2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6019502" y="1615678"/>
            <a:ext cx="2664023" cy="8448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3F3F2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Sfera: Mingea Rotundă </a:t>
            </a:r>
            <a:r>
              <a:rPr lang="en-US" sz="26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⚽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019502" y="2585145"/>
            <a:ext cx="2664023" cy="6179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Sfera este complet </a:t>
            </a:r>
            <a:r>
              <a:rPr lang="en-US" sz="10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rotundă</a:t>
            </a: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din toate direcțiile — nu are colțuri, nu are muchii! Este cel mai neted corp geometric.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65162" y="4270325"/>
            <a:ext cx="2654796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2353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⚽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Minge de fotbal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3244528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391719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🍊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Portocală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023967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71158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🌍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Globul pământesc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62" y="506462"/>
            <a:ext cx="5225430" cy="348362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19502" y="1321519"/>
            <a:ext cx="646435" cy="244376"/>
          </a:xfrm>
          <a:prstGeom prst="roundRect">
            <a:avLst>
              <a:gd name="adj" fmla="val 6526"/>
            </a:avLst>
          </a:prstGeom>
          <a:solidFill>
            <a:srgbClr val="4D1F00"/>
          </a:solidFill>
        </p:spPr>
      </p:sp>
      <p:sp>
        <p:nvSpPr>
          <p:cNvPr id="4" name="Text 1"/>
          <p:cNvSpPr/>
          <p:nvPr/>
        </p:nvSpPr>
        <p:spPr>
          <a:xfrm>
            <a:off x="6099200" y="1361331"/>
            <a:ext cx="487040" cy="1647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CORPUL 3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6019502" y="1615678"/>
            <a:ext cx="2664023" cy="8448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3F3F2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Cilindrul: Cutia de Conserve </a:t>
            </a:r>
            <a:r>
              <a:rPr lang="en-US" sz="26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🥫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019502" y="2585145"/>
            <a:ext cx="2664023" cy="6179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Cilindrul are </a:t>
            </a:r>
            <a:r>
              <a:rPr lang="en-US" sz="10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două cercuri</a:t>
            </a: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— unul sus și unul jos — și o suprafață curbată care le unește. Seamănă cu un pahar sau cu un sul!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65162" y="4270325"/>
            <a:ext cx="2654796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2353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🥤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Pahar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3244528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391719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🥫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Conservă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023967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71158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🧻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Sul hârtie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62" y="506462"/>
            <a:ext cx="5225430" cy="348362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19502" y="1218530"/>
            <a:ext cx="646435" cy="244376"/>
          </a:xfrm>
          <a:prstGeom prst="roundRect">
            <a:avLst>
              <a:gd name="adj" fmla="val 6526"/>
            </a:avLst>
          </a:prstGeom>
          <a:solidFill>
            <a:srgbClr val="4D1F00"/>
          </a:solidFill>
        </p:spPr>
      </p:sp>
      <p:sp>
        <p:nvSpPr>
          <p:cNvPr id="4" name="Text 1"/>
          <p:cNvSpPr/>
          <p:nvPr/>
        </p:nvSpPr>
        <p:spPr>
          <a:xfrm>
            <a:off x="6099200" y="1258342"/>
            <a:ext cx="487040" cy="1647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CORPUL 4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6019502" y="1512689"/>
            <a:ext cx="2664023" cy="8448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3F3F2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Conul: Pălăria de Petrecere </a:t>
            </a:r>
            <a:r>
              <a:rPr lang="en-US" sz="26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🎉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019502" y="2482155"/>
            <a:ext cx="2664023" cy="823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Conul are o </a:t>
            </a:r>
            <a:r>
              <a:rPr lang="en-US" sz="10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bază circulară</a:t>
            </a: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și se îngustează treptat până la un singur vârf ascuțit. Ca o înghețată delicioasă sau o pălărie de petrecere!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65162" y="4270325"/>
            <a:ext cx="2654796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2353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🍦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Cornet înghețată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3244528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391719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🎉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Pălărie petrecere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023967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71158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🚦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Con de trafic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162" y="506462"/>
            <a:ext cx="5225430" cy="348362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19502" y="1218530"/>
            <a:ext cx="646435" cy="244376"/>
          </a:xfrm>
          <a:prstGeom prst="roundRect">
            <a:avLst>
              <a:gd name="adj" fmla="val 6526"/>
            </a:avLst>
          </a:prstGeom>
          <a:solidFill>
            <a:srgbClr val="4D1F00"/>
          </a:solidFill>
        </p:spPr>
      </p:sp>
      <p:sp>
        <p:nvSpPr>
          <p:cNvPr id="4" name="Text 1"/>
          <p:cNvSpPr/>
          <p:nvPr/>
        </p:nvSpPr>
        <p:spPr>
          <a:xfrm>
            <a:off x="6099200" y="1258342"/>
            <a:ext cx="487040" cy="1647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CORPUL 5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6019502" y="1512689"/>
            <a:ext cx="2664023" cy="8448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3F3F2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Piramida: Castelul Antic </a:t>
            </a:r>
            <a:r>
              <a:rPr lang="en-US" sz="26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🏛️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019502" y="2482155"/>
            <a:ext cx="2664023" cy="8239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Piramida are o </a:t>
            </a:r>
            <a:r>
              <a:rPr lang="en-US" sz="10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bază pătrată</a:t>
            </a: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și patru </a:t>
            </a:r>
            <a:r>
              <a:rPr lang="en-US" sz="1000" b="1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fețe triunghiulare</a:t>
            </a:r>
            <a:r>
              <a:rPr lang="en-US" sz="10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care se întâlnesc într-un singur vârf. A fost forma preferată a constructorilor din Egipt!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65162" y="4270325"/>
            <a:ext cx="2654796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2353" y="4417516"/>
            <a:ext cx="1774329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🇪🇬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Piramidele din Egipt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3244528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391719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🧀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Brânză tăiată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023967" y="4270325"/>
            <a:ext cx="2654871" cy="506834"/>
          </a:xfrm>
          <a:prstGeom prst="roundRect">
            <a:avLst>
              <a:gd name="adj" fmla="val 3933"/>
            </a:avLst>
          </a:prstGeom>
          <a:solidFill>
            <a:srgbClr val="292C32"/>
          </a:solidFill>
          <a:ln w="14288">
            <a:solidFill>
              <a:srgbClr val="61646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71158" y="4417516"/>
            <a:ext cx="1661294" cy="2124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🏗️</a:t>
            </a:r>
            <a:r>
              <a:rPr lang="en-US" sz="130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 Monumente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42429"/>
            <a:ext cx="3886721" cy="4525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3F3F2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Haideți să Explorăm! </a:t>
            </a:r>
            <a:r>
              <a:rPr lang="en-US" sz="2750" dirty="0">
                <a:solidFill>
                  <a:srgbClr val="000000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🔍</a:t>
            </a:r>
            <a:endParaRPr lang="en-US" sz="2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407542"/>
            <a:ext cx="283518" cy="2835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56816" y="1456209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Priviți în jurul vostru!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956816" y="1762720"/>
            <a:ext cx="4262065" cy="453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Camera voastră este plină de corpuri geometrice — cutii, pahare, mingi. Câte puteți găsi?</a:t>
            </a:r>
            <a:endParaRPr lang="en-US" sz="11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2499866"/>
            <a:ext cx="283518" cy="2835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56816" y="2548533"/>
            <a:ext cx="2028453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Fiecare formă e specială!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956816" y="2855044"/>
            <a:ext cx="4262065" cy="453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Cubul, sfera, cilindrul, conul și piramida — fiecare are proprietăți unice care îl fac diferit.</a:t>
            </a:r>
            <a:endParaRPr lang="en-US" sz="11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119" y="3592190"/>
            <a:ext cx="283518" cy="2835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6816" y="3640857"/>
            <a:ext cx="17720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anose="020B0803050203000203" pitchFamily="34" charset="0"/>
                <a:ea typeface="IBM Plex Sans Medium" panose="020B0803050203000203" pitchFamily="34" charset="-122"/>
                <a:cs typeface="IBM Plex Sans Medium" panose="020B0803050203000203" pitchFamily="34" charset="-120"/>
              </a:rPr>
              <a:t>Provocare pentru voi!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956816" y="3947368"/>
            <a:ext cx="4262065" cy="453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Desenați un obiect din casă și ghiciți ce corp geometric reprezintă. Geometria e peste tot! </a:t>
            </a:r>
            <a:r>
              <a:rPr lang="en-US" sz="1100" dirty="0">
                <a:solidFill>
                  <a:srgbClr val="000000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🎨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1799</Words>
  <Application>WPS Presentation</Application>
  <PresentationFormat>On-screen Show (16:9)</PresentationFormat>
  <Paragraphs>92</Paragraphs>
  <Slides>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SimSun</vt:lpstr>
      <vt:lpstr>Wingdings</vt:lpstr>
      <vt:lpstr>IBM Plex Sans Medium</vt:lpstr>
      <vt:lpstr>IBM Plex Sans Medium</vt:lpstr>
      <vt:lpstr>IBM Plex Sans Medium</vt:lpstr>
      <vt:lpstr>Roboto</vt:lpstr>
      <vt:lpstr>Roboto</vt:lpstr>
      <vt:lpstr>Roboto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Georgiana Vladutescu</cp:lastModifiedBy>
  <cp:revision>2</cp:revision>
  <dcterms:created xsi:type="dcterms:W3CDTF">2026-05-06T09:22:00Z</dcterms:created>
  <dcterms:modified xsi:type="dcterms:W3CDTF">2026-05-06T09:22:53Z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BA0FB97DFECA4B9E87C92087BC9D5800_13</vt:lpwstr>
  </property>
  <property fmtid="{D5CDD505-2E9C-101B-9397-08002B2CF9AE}" pid="3" name="KSOProductBuildVer">
    <vt:lpwstr>1033-12.2.0.23196</vt:lpwstr>
  </property>
</Properties>
</file>