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0992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0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518" y="55072"/>
            <a:ext cx="2011680" cy="2025188"/>
          </a:xfrm>
          <a:prstGeom prst="ellipse">
            <a:avLst/>
          </a:prstGeom>
          <a:solidFill>
            <a:srgbClr val="6C3FC8">
              <a:alpha val="45000"/>
            </a:srgbClr>
          </a:solidFill>
          <a:ln w="12700">
            <a:solidFill>
              <a:srgbClr val="6C3FC8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574973" y="3600451"/>
            <a:ext cx="1386147" cy="1280160"/>
          </a:xfrm>
          <a:prstGeom prst="ellipse">
            <a:avLst/>
          </a:prstGeom>
          <a:solidFill>
            <a:srgbClr val="00BBF9">
              <a:alpha val="40000"/>
            </a:srgbClr>
          </a:solidFill>
          <a:ln w="12700">
            <a:solidFill>
              <a:srgbClr val="00BBF9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238307" y="102870"/>
            <a:ext cx="1645920" cy="1645920"/>
          </a:xfrm>
          <a:prstGeom prst="ellipse">
            <a:avLst/>
          </a:prstGeom>
          <a:solidFill>
            <a:srgbClr val="F15BB5">
              <a:alpha val="45000"/>
            </a:srgbClr>
          </a:solidFill>
          <a:ln w="12700">
            <a:solidFill>
              <a:srgbClr val="F15BB5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3840480"/>
            <a:ext cx="1097280" cy="1097280"/>
          </a:xfrm>
          <a:prstGeom prst="ellipse">
            <a:avLst/>
          </a:prstGeom>
          <a:solidFill>
            <a:srgbClr val="FEE440">
              <a:alpha val="50000"/>
            </a:srgbClr>
          </a:solidFill>
          <a:ln w="12700">
            <a:solidFill>
              <a:srgbClr val="FEE440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00400" y="320040"/>
            <a:ext cx="2743200" cy="411480"/>
          </a:xfrm>
          <a:prstGeom prst="roundRect">
            <a:avLst>
              <a:gd name="adj" fmla="val 48889"/>
            </a:avLst>
          </a:prstGeom>
          <a:solidFill>
            <a:srgbClr val="F15BB5"/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0" y="137161"/>
            <a:ext cx="2743200" cy="7429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Limba și literatura </a:t>
            </a:r>
            <a:r>
              <a:rPr lang="en-US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română</a:t>
            </a:r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Clasa</a:t>
            </a: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VI-a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914400"/>
            <a:ext cx="7863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ADVERBUL</a:t>
            </a:r>
            <a:endParaRPr lang="en-US" sz="7200" dirty="0"/>
          </a:p>
        </p:txBody>
      </p:sp>
      <p:sp>
        <p:nvSpPr>
          <p:cNvPr id="9" name="Shape 7"/>
          <p:cNvSpPr/>
          <p:nvPr/>
        </p:nvSpPr>
        <p:spPr>
          <a:xfrm>
            <a:off x="2011680" y="2377440"/>
            <a:ext cx="1463040" cy="475488"/>
          </a:xfrm>
          <a:prstGeom prst="roundRect">
            <a:avLst>
              <a:gd name="adj" fmla="val 50000"/>
            </a:avLst>
          </a:prstGeom>
          <a:solidFill>
            <a:srgbClr val="00F5D4"/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011680" y="2377440"/>
            <a:ext cx="1463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Cum?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3749040" y="2377440"/>
            <a:ext cx="1463040" cy="475488"/>
          </a:xfrm>
          <a:prstGeom prst="roundRect">
            <a:avLst>
              <a:gd name="adj" fmla="val 50000"/>
            </a:avLst>
          </a:prstGeom>
          <a:solidFill>
            <a:srgbClr val="00BBF9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749040" y="2377440"/>
            <a:ext cx="1463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Când?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5486400" y="2377440"/>
            <a:ext cx="1463040" cy="475488"/>
          </a:xfrm>
          <a:prstGeom prst="roundRect">
            <a:avLst>
              <a:gd name="adj" fmla="val 50000"/>
            </a:avLst>
          </a:prstGeom>
          <a:solidFill>
            <a:srgbClr val="F15BB5"/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486400" y="2377440"/>
            <a:ext cx="1463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Unde?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0" y="3063240"/>
            <a:ext cx="9144000" cy="502920"/>
          </a:xfrm>
          <a:prstGeom prst="rect">
            <a:avLst/>
          </a:prstGeom>
          <a:solidFill>
            <a:srgbClr val="9B5DE5">
              <a:alpha val="80000"/>
            </a:srgbClr>
          </a:solidFill>
          <a:ln w="12700">
            <a:solidFill>
              <a:srgbClr val="9B5DE5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0" y="306324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Definiție • Clasificare după înțeles • Clasificare după formă • Exerciții • Evaluare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14400" y="37947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ro-RO" sz="1600" i="1" u="sng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Ieri </a:t>
            </a:r>
            <a:r>
              <a:rPr lang="ro-RO" sz="16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r>
              <a:rPr lang="en-US" sz="1600" i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erge</a:t>
            </a:r>
            <a:r>
              <a:rPr lang="ro-RO" sz="16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r>
              <a:rPr lang="en-US" sz="16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i="1" u="sng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repede</a:t>
            </a:r>
            <a:r>
              <a:rPr lang="ro-RO" sz="16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o-RO" sz="1600" i="1" u="sng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r>
              <a:rPr lang="en-US" sz="1600" i="1" u="sng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</a:t>
            </a:r>
            <a:r>
              <a:rPr lang="en-US" sz="1600" i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r>
              <a:rPr lang="en-US" sz="16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</a:t>
            </a:r>
            <a:r>
              <a:rPr lang="ro-RO" sz="16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toate sunt adverbe!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8" name="Text 16"/>
          <p:cNvSpPr/>
          <p:nvPr/>
        </p:nvSpPr>
        <p:spPr>
          <a:xfrm>
            <a:off x="8595360" y="466344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0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 Evaluare – Partea I  (10 puncte)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2743200" cy="3886200"/>
          </a:xfrm>
          <a:prstGeom prst="rect">
            <a:avLst/>
          </a:prstGeom>
          <a:solidFill>
            <a:srgbClr val="2D1B69"/>
          </a:solidFill>
          <a:ln w="12700">
            <a:solidFill>
              <a:srgbClr val="00BBF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051560"/>
            <a:ext cx="2743200" cy="502920"/>
          </a:xfrm>
          <a:prstGeom prst="rect">
            <a:avLst/>
          </a:prstGeom>
          <a:solidFill>
            <a:srgbClr val="00BBF9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10515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3p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320040" y="160020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B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I. Identificare (câte 1p/adverb)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202996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a) Identifică adverbele din text și precizează tipul fiecăruia: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0040" y="253288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Dimineata devreme, Ioana a mers repede acolo, caci il asteptase mult.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20040" y="303580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devreme (mod), repede (mod), acolo (loc), mult (mod)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154680" y="1051560"/>
            <a:ext cx="2743200" cy="3886200"/>
          </a:xfrm>
          <a:prstGeom prst="rect">
            <a:avLst/>
          </a:prstGeom>
          <a:solidFill>
            <a:srgbClr val="2D1B69"/>
          </a:solidFill>
          <a:ln w="12700">
            <a:solidFill>
              <a:srgbClr val="FEE4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154680" y="1051560"/>
            <a:ext cx="2743200" cy="502920"/>
          </a:xfrm>
          <a:prstGeom prst="rect">
            <a:avLst/>
          </a:prstGeom>
          <a:solidFill>
            <a:srgbClr val="FEE440"/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154680" y="10515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3p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246120" y="160020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EE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II. Construcție (câte 1p)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246120" y="202996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Scrie câte un enunț în care</a:t>
            </a: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246120" y="253288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a) adverbul frumos să determine un verb</a:t>
            </a: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246120" y="303580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b) adverbul foarte să determine un adjectiv;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246120" y="353872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c) adverbul prea să determine un alt adverb.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080760" y="1051560"/>
            <a:ext cx="2743200" cy="3886200"/>
          </a:xfrm>
          <a:prstGeom prst="rect">
            <a:avLst/>
          </a:prstGeom>
          <a:solidFill>
            <a:srgbClr val="2D1B69"/>
          </a:solidFill>
          <a:ln w="12700">
            <a:solidFill>
              <a:srgbClr val="F15BB5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080760" y="1051560"/>
            <a:ext cx="2743200" cy="502920"/>
          </a:xfrm>
          <a:prstGeom prst="rect">
            <a:avLst/>
          </a:prstGeom>
          <a:solidFill>
            <a:srgbClr val="F15BB5"/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80760" y="10515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4p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172200" y="160020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15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III. Analiză (câte 2p/adverb)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172200" y="202996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Analizează adverbele subliniate (tip + cuvânt determinat):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172200" y="253288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 canta admirabil si se pregateste intens zilnic.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172200" y="303580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admirabil: adverb de mod, determina verbul canta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172200" y="353872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intens: adverb de mod, determina verbul se pregateste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172200" y="404164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zilnic: adverb de timp, determina verbul se pregateste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0" y="4800600"/>
            <a:ext cx="9144000" cy="365760"/>
          </a:xfrm>
          <a:prstGeom prst="rect">
            <a:avLst/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0" y="480060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acordă 1 punct din oficiu.  Total: 10 puncte  |  Timp de lucru: 15 minute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0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F5D4"/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Evaluare – Partea a II-a  (Grilă + Eseu)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4297680" cy="3383280"/>
          </a:xfrm>
          <a:prstGeom prst="rect">
            <a:avLst/>
          </a:prstGeom>
          <a:solidFill>
            <a:srgbClr val="2D1B69"/>
          </a:solidFill>
          <a:ln w="12700">
            <a:solidFill>
              <a:srgbClr val="00BBF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051560"/>
            <a:ext cx="4297680" cy="475488"/>
          </a:xfrm>
          <a:prstGeom prst="rect">
            <a:avLst/>
          </a:prstGeom>
          <a:solidFill>
            <a:srgbClr val="00BBF9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1051560"/>
            <a:ext cx="42976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IV. Grilă cu alegere multiplă  (4p)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47472" y="162763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Frumos este adverb de: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47472" y="1901952"/>
            <a:ext cx="1234440" cy="347472"/>
          </a:xfrm>
          <a:prstGeom prst="roundRect">
            <a:avLst>
              <a:gd name="adj" fmla="val 26316"/>
            </a:avLst>
          </a:prstGeom>
          <a:solidFill>
            <a:srgbClr val="1A0A3A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47472" y="190195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a) loc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673352" y="1901952"/>
            <a:ext cx="1234440" cy="347472"/>
          </a:xfrm>
          <a:prstGeom prst="roundRect">
            <a:avLst>
              <a:gd name="adj" fmla="val 26316"/>
            </a:avLst>
          </a:prstGeom>
          <a:solidFill>
            <a:srgbClr val="1A0A3A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673352" y="190195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b) mod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999232" y="1901952"/>
            <a:ext cx="1234440" cy="347472"/>
          </a:xfrm>
          <a:prstGeom prst="roundRect">
            <a:avLst>
              <a:gd name="adj" fmla="val 26316"/>
            </a:avLst>
          </a:prstGeom>
          <a:solidFill>
            <a:srgbClr val="1A0A3A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999232" y="190195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c) timp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47472" y="245059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Ce determina adverbul in: E foarte bun?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47472" y="2724912"/>
            <a:ext cx="1234440" cy="347472"/>
          </a:xfrm>
          <a:prstGeom prst="roundRect">
            <a:avLst>
              <a:gd name="adj" fmla="val 26316"/>
            </a:avLst>
          </a:prstGeom>
          <a:solidFill>
            <a:srgbClr val="1A0A3A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47472" y="272491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a) verb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1673352" y="2724912"/>
            <a:ext cx="1234440" cy="347472"/>
          </a:xfrm>
          <a:prstGeom prst="roundRect">
            <a:avLst>
              <a:gd name="adj" fmla="val 26316"/>
            </a:avLst>
          </a:prstGeom>
          <a:solidFill>
            <a:srgbClr val="1A0A3A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673352" y="272491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b) adverb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999232" y="2724912"/>
            <a:ext cx="1234440" cy="347472"/>
          </a:xfrm>
          <a:prstGeom prst="roundRect">
            <a:avLst>
              <a:gd name="adj" fmla="val 26316"/>
            </a:avLst>
          </a:prstGeom>
          <a:solidFill>
            <a:srgbClr val="1A0A3A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999232" y="272491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c) adjectiv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47472" y="327355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Niciodata este adverb de: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47472" y="3547872"/>
            <a:ext cx="1234440" cy="347472"/>
          </a:xfrm>
          <a:prstGeom prst="roundRect">
            <a:avLst>
              <a:gd name="adj" fmla="val 26316"/>
            </a:avLst>
          </a:prstGeom>
          <a:solidFill>
            <a:srgbClr val="1A0A3A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47472" y="354787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a) mod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1673352" y="3547872"/>
            <a:ext cx="1234440" cy="347472"/>
          </a:xfrm>
          <a:prstGeom prst="roundRect">
            <a:avLst>
              <a:gd name="adj" fmla="val 26316"/>
            </a:avLst>
          </a:prstGeom>
          <a:solidFill>
            <a:srgbClr val="1A0A3A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673352" y="354787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b) loc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999232" y="3547872"/>
            <a:ext cx="1234440" cy="347472"/>
          </a:xfrm>
          <a:prstGeom prst="roundRect">
            <a:avLst>
              <a:gd name="adj" fmla="val 26316"/>
            </a:avLst>
          </a:prstGeom>
          <a:solidFill>
            <a:srgbClr val="1A0A3A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999232" y="354787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c) timp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1051560"/>
            <a:ext cx="4206240" cy="3383280"/>
          </a:xfrm>
          <a:prstGeom prst="rect">
            <a:avLst/>
          </a:prstGeom>
          <a:solidFill>
            <a:srgbClr val="2D1B69"/>
          </a:solidFill>
          <a:ln w="12700">
            <a:solidFill>
              <a:srgbClr val="F15BB5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709160" y="1051560"/>
            <a:ext cx="4206240" cy="475488"/>
          </a:xfrm>
          <a:prstGeom prst="rect">
            <a:avLst/>
          </a:prstGeom>
          <a:solidFill>
            <a:srgbClr val="F15BB5"/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709160" y="1051560"/>
            <a:ext cx="42062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 Producție de text  (5p)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4800600" y="160020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Scrie un text de 6-8 rânduri (narativ sau descriptiv) în care să folosești obligatoriu: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800600" y="2084832"/>
            <a:ext cx="4023360" cy="429768"/>
          </a:xfrm>
          <a:prstGeom prst="rect">
            <a:avLst/>
          </a:prstGeom>
          <a:solidFill>
            <a:srgbClr val="9B5DE5">
              <a:alpha val="40000"/>
            </a:srgbClr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800600" y="2084832"/>
            <a:ext cx="4023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 cel puțin 2 adverbe de mod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800600" y="2578608"/>
            <a:ext cx="4023360" cy="429768"/>
          </a:xfrm>
          <a:prstGeom prst="rect">
            <a:avLst/>
          </a:prstGeom>
          <a:solidFill>
            <a:srgbClr val="9B5DE5">
              <a:alpha val="40000"/>
            </a:srgbClr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800600" y="2578608"/>
            <a:ext cx="4023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 cel puțin 1 adverb de loc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800600" y="3072384"/>
            <a:ext cx="4023360" cy="429768"/>
          </a:xfrm>
          <a:prstGeom prst="rect">
            <a:avLst/>
          </a:prstGeom>
          <a:solidFill>
            <a:srgbClr val="9B5DE5">
              <a:alpha val="40000"/>
            </a:srgbClr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800600" y="3072384"/>
            <a:ext cx="4023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⏰  cel puțin 1 adverb de timp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800600" y="3566160"/>
            <a:ext cx="4023360" cy="429768"/>
          </a:xfrm>
          <a:prstGeom prst="rect">
            <a:avLst/>
          </a:prstGeom>
          <a:solidFill>
            <a:srgbClr val="9B5DE5">
              <a:alpha val="40000"/>
            </a:srgbClr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800600" y="3566160"/>
            <a:ext cx="40233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🔵  o locuțiune adverbială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4800600" y="414223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FEE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 Subliniază adverbele din textul tău!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0" y="4617720"/>
            <a:ext cx="9144000" cy="365760"/>
          </a:xfrm>
          <a:prstGeom prst="rect">
            <a:avLst/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0" y="46177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Punctaj total evaluare I + II: 20 puncte  |  1p din oficiu  |  Nota finală / 20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274320" y="484632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EE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⭐⭐⭐  Succes!  ⭐⭐⭐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DE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6C3FC8"/>
          </a:solidFill>
          <a:ln w="12700">
            <a:solidFill>
              <a:srgbClr val="6C3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📖  Ce este adverbul?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11480" y="1097280"/>
            <a:ext cx="8321040" cy="1417320"/>
          </a:xfrm>
          <a:prstGeom prst="rect">
            <a:avLst/>
          </a:prstGeom>
          <a:solidFill>
            <a:srgbClr val="1A0A3A"/>
          </a:solidFill>
          <a:ln w="12700">
            <a:solidFill>
              <a:srgbClr val="9B5DE5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1097280"/>
            <a:ext cx="83210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EE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Adverbul</a:t>
            </a: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este partea de vorbire </a:t>
            </a:r>
            <a:r>
              <a:rPr lang="en-US" sz="1700" b="1" dirty="0">
                <a:solidFill>
                  <a:srgbClr val="00BB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neflexibilă</a:t>
            </a: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care determină </a:t>
            </a:r>
            <a:r>
              <a:rPr lang="en-US" sz="1700" b="1" dirty="0">
                <a:solidFill>
                  <a:srgbClr val="00F5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verb, un adjectiv sau un alt adverb,</a:t>
            </a: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exprimând o </a:t>
            </a:r>
            <a:r>
              <a:rPr lang="en-US" sz="1700" b="1" dirty="0">
                <a:solidFill>
                  <a:srgbClr val="F15B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circumstanță</a:t>
            </a: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unei acțiuni sau a unei însușiri.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320040" y="2697480"/>
            <a:ext cx="26517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C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2743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🔴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320040" y="320040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Determină un VERB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20040" y="36118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merge repede.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777240" y="4023360"/>
            <a:ext cx="1737360" cy="365760"/>
          </a:xfrm>
          <a:prstGeom prst="roundRect">
            <a:avLst>
              <a:gd name="adj" fmla="val 50000"/>
            </a:avLst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77240" y="402336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adv: "repede"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154680" y="2697480"/>
            <a:ext cx="26517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C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154680" y="2743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🟡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3154680" y="320040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Determină un ADJECTIV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154680" y="36118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foarte frumos.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11880" y="4023360"/>
            <a:ext cx="1737360" cy="365760"/>
          </a:xfrm>
          <a:prstGeom prst="roundRect">
            <a:avLst>
              <a:gd name="adj" fmla="val 50000"/>
            </a:avLst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3611880" y="402336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adv: "foarte"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989320" y="2697480"/>
            <a:ext cx="26517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C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989320" y="27432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🟢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5989320" y="320040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Determină un ADVERB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89320" y="36118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prea repede.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6446520" y="4023360"/>
            <a:ext cx="1737360" cy="365760"/>
          </a:xfrm>
          <a:prstGeom prst="roundRect">
            <a:avLst>
              <a:gd name="adj" fmla="val 50000"/>
            </a:avLst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446520" y="4023360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adv: "prea"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74320" y="4709160"/>
            <a:ext cx="8595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Reține: adverbul NU se schimbă după gen, număr sau caz — este NEFLEXIBIL!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DE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BBF9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🗂️  Clasificare după înțeles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274320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15BB5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051560"/>
            <a:ext cx="2743200" cy="713232"/>
          </a:xfrm>
          <a:prstGeom prst="rect">
            <a:avLst/>
          </a:prstGeom>
          <a:solidFill>
            <a:srgbClr val="F15BB5"/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10515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</a:t>
            </a:r>
            <a:r>
              <a:rPr lang="en-US" sz="17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De MOD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868680" y="1536192"/>
            <a:ext cx="1463040" cy="347472"/>
          </a:xfrm>
          <a:prstGeom prst="roundRect">
            <a:avLst>
              <a:gd name="adj" fmla="val 50000"/>
            </a:avLst>
          </a:prstGeom>
          <a:solidFill>
            <a:srgbClr val="1A0A3A"/>
          </a:solidFill>
          <a:ln w="12700">
            <a:solidFill>
              <a:srgbClr val="1A0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68680" y="1536192"/>
            <a:ext cx="1463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Întrebare: Cum?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0040" y="199339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Exemple: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" y="228600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15BB5">
              <a:alpha val="30000"/>
            </a:srgbClr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0040" y="228600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600200" y="228600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15BB5">
              <a:alpha val="30000"/>
            </a:srgbClr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600200" y="228600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frumos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269748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15BB5">
              <a:alpha val="30000"/>
            </a:srgbClr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20040" y="269748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repede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600200" y="269748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15BB5">
              <a:alpha val="30000"/>
            </a:srgbClr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600200" y="269748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alene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" y="310896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15BB5">
              <a:alpha val="30000"/>
            </a:srgbClr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20040" y="310896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astfel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00200" y="310896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15BB5">
              <a:alpha val="30000"/>
            </a:srgbClr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600200" y="310896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așa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0040" y="352044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15BB5">
              <a:alpha val="30000"/>
            </a:srgbClr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20040" y="352044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încet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0040" y="4343400"/>
            <a:ext cx="2560320" cy="457200"/>
          </a:xfrm>
          <a:prstGeom prst="rect">
            <a:avLst/>
          </a:prstGeom>
          <a:solidFill>
            <a:srgbClr val="1A0A3A"/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20040" y="43434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"Ea cântă frumos."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154680" y="1051560"/>
            <a:ext cx="274320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BBF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154680" y="1051560"/>
            <a:ext cx="2743200" cy="713232"/>
          </a:xfrm>
          <a:prstGeom prst="rect">
            <a:avLst/>
          </a:prstGeom>
          <a:solidFill>
            <a:srgbClr val="00BBF9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154680" y="10515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</a:t>
            </a:r>
            <a:r>
              <a:rPr lang="en-US" sz="17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De LOC</a:t>
            </a:r>
            <a:endParaRPr lang="en-US" sz="1700" dirty="0"/>
          </a:p>
        </p:txBody>
      </p:sp>
      <p:sp>
        <p:nvSpPr>
          <p:cNvPr id="29" name="Shape 27"/>
          <p:cNvSpPr/>
          <p:nvPr/>
        </p:nvSpPr>
        <p:spPr>
          <a:xfrm>
            <a:off x="3794760" y="1536192"/>
            <a:ext cx="1463040" cy="347472"/>
          </a:xfrm>
          <a:prstGeom prst="roundRect">
            <a:avLst>
              <a:gd name="adj" fmla="val 50000"/>
            </a:avLst>
          </a:prstGeom>
          <a:solidFill>
            <a:srgbClr val="1A0A3A"/>
          </a:solidFill>
          <a:ln w="12700">
            <a:solidFill>
              <a:srgbClr val="1A0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794760" y="1536192"/>
            <a:ext cx="1463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Întrebare: Unde?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246120" y="199339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Exemple: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3246120" y="228600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00BBF9">
              <a:alpha val="30000"/>
            </a:srgbClr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246120" y="228600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aici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526280" y="228600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00BBF9">
              <a:alpha val="30000"/>
            </a:srgbClr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26280" y="228600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acolo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246120" y="269748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00BBF9">
              <a:alpha val="30000"/>
            </a:srgbClr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246120" y="269748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4526280" y="269748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00BBF9">
              <a:alpha val="30000"/>
            </a:srgbClr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526280" y="269748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3246120" y="310896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00BBF9">
              <a:alpha val="30000"/>
            </a:srgbClr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3246120" y="310896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departe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4526280" y="310896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00BBF9">
              <a:alpha val="30000"/>
            </a:srgbClr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526280" y="310896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pretutindeni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246120" y="352044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00BBF9">
              <a:alpha val="30000"/>
            </a:srgbClr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3246120" y="352044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nicăieri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3246120" y="4343400"/>
            <a:ext cx="2560320" cy="457200"/>
          </a:xfrm>
          <a:prstGeom prst="rect">
            <a:avLst/>
          </a:prstGeom>
          <a:solidFill>
            <a:srgbClr val="1A0A3A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3246120" y="43434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"Cartea e acolo."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6080760" y="1051560"/>
            <a:ext cx="274320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EE4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6080760" y="1051560"/>
            <a:ext cx="2743200" cy="713232"/>
          </a:xfrm>
          <a:prstGeom prst="rect">
            <a:avLst/>
          </a:prstGeom>
          <a:solidFill>
            <a:srgbClr val="FEE440"/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6080760" y="10515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⏰ De TIMP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6720840" y="1536192"/>
            <a:ext cx="1463040" cy="347472"/>
          </a:xfrm>
          <a:prstGeom prst="roundRect">
            <a:avLst>
              <a:gd name="adj" fmla="val 50000"/>
            </a:avLst>
          </a:prstGeom>
          <a:solidFill>
            <a:srgbClr val="1A0A3A"/>
          </a:solidFill>
          <a:ln w="12700">
            <a:solidFill>
              <a:srgbClr val="1A0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6720840" y="1536192"/>
            <a:ext cx="1463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Întrebare: Când?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3" name="Text 51"/>
          <p:cNvSpPr/>
          <p:nvPr/>
        </p:nvSpPr>
        <p:spPr>
          <a:xfrm>
            <a:off x="6172200" y="199339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Exemple: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6172200" y="228600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EE440">
              <a:alpha val="30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6172200" y="228600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acum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7452360" y="228600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EE440">
              <a:alpha val="30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7452360" y="228600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atunci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6172200" y="269748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EE440">
              <a:alpha val="30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6172200" y="269748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mâine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7452360" y="269748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EE440">
              <a:alpha val="30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7452360" y="269748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ieri</a:t>
            </a:r>
            <a:endParaRPr lang="en-US" sz="1100" dirty="0"/>
          </a:p>
        </p:txBody>
      </p:sp>
      <p:sp>
        <p:nvSpPr>
          <p:cNvPr id="62" name="Shape 60"/>
          <p:cNvSpPr/>
          <p:nvPr/>
        </p:nvSpPr>
        <p:spPr>
          <a:xfrm>
            <a:off x="6172200" y="310896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EE440">
              <a:alpha val="30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6172200" y="310896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curând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7452360" y="310896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EE440">
              <a:alpha val="30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7452360" y="310896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niciodată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6172200" y="3520440"/>
            <a:ext cx="1188720" cy="347472"/>
          </a:xfrm>
          <a:prstGeom prst="roundRect">
            <a:avLst>
              <a:gd name="adj" fmla="val 39474"/>
            </a:avLst>
          </a:prstGeom>
          <a:solidFill>
            <a:srgbClr val="FEE440">
              <a:alpha val="30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6172200" y="352044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mereu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6172200" y="4343400"/>
            <a:ext cx="2560320" cy="457200"/>
          </a:xfrm>
          <a:prstGeom prst="rect">
            <a:avLst/>
          </a:prstGeom>
          <a:solidFill>
            <a:srgbClr val="1A0A3A"/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6172200" y="43434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"Vom pleca mâine."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DE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 Clasificare după formă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78992"/>
            <a:ext cx="420624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00BBF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4206240" cy="621792"/>
          </a:xfrm>
          <a:prstGeom prst="rect">
            <a:avLst/>
          </a:prstGeom>
          <a:solidFill>
            <a:srgbClr val="00BBF9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078992"/>
            <a:ext cx="4206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Adverbe SIMPLE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411480" y="17373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(formate dintr-un singur cuvânt)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2084832"/>
            <a:ext cx="4023360" cy="960120"/>
          </a:xfrm>
          <a:prstGeom prst="rect">
            <a:avLst/>
          </a:prstGeom>
          <a:solidFill>
            <a:srgbClr val="00BBF9">
              <a:alpha val="20000"/>
            </a:srgbClr>
          </a:solidFill>
          <a:ln w="12700">
            <a:solidFill>
              <a:srgbClr val="00BBF9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38912" y="212140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Primare (nu derivă din alt cuvânt)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38912" y="248716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</a:t>
            </a:r>
            <a:r>
              <a:rPr lang="en-US" sz="14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bine, rău, ieri, acolo, sus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65760" y="3182112"/>
            <a:ext cx="4023360" cy="960120"/>
          </a:xfrm>
          <a:prstGeom prst="rect">
            <a:avLst/>
          </a:prstGeom>
          <a:solidFill>
            <a:srgbClr val="00BBF9">
              <a:alpha val="20000"/>
            </a:srgbClr>
          </a:solidFill>
          <a:ln w="12700">
            <a:solidFill>
              <a:srgbClr val="00BBF9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38912" y="321868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Derivate (din adj., verb + sufix)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38912" y="358444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</a:t>
            </a:r>
            <a:r>
              <a:rPr lang="en-US" sz="14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frumos, atunci, înainte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65760" y="4315968"/>
            <a:ext cx="4023360" cy="384048"/>
          </a:xfrm>
          <a:prstGeom prst="rect">
            <a:avLst/>
          </a:prstGeom>
          <a:solidFill>
            <a:srgbClr val="1A0A3A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65760" y="4315968"/>
            <a:ext cx="4023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Nu au mai multe componente lexicale.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846320" y="1078992"/>
            <a:ext cx="420624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15BB5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846320" y="1078992"/>
            <a:ext cx="4206240" cy="621792"/>
          </a:xfrm>
          <a:prstGeom prst="rect">
            <a:avLst/>
          </a:prstGeom>
          <a:solidFill>
            <a:srgbClr val="F15BB5"/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46320" y="1078992"/>
            <a:ext cx="4206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Adverbe COMPUSE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983480" y="17373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(formate din mai multe elemente)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937760" y="2084832"/>
            <a:ext cx="4023360" cy="960120"/>
          </a:xfrm>
          <a:prstGeom prst="rect">
            <a:avLst/>
          </a:prstGeom>
          <a:solidFill>
            <a:srgbClr val="F15BB5">
              <a:alpha val="20000"/>
            </a:srgbClr>
          </a:solidFill>
          <a:ln w="12700">
            <a:solidFill>
              <a:srgbClr val="F15BB5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10912" y="212140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Locuțiuni adverbiale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010912" y="248716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</a:t>
            </a:r>
            <a:r>
              <a:rPr lang="en-US" sz="14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de-a lungul, pe furiș, în zadar, din belșug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937760" y="3182112"/>
            <a:ext cx="4023360" cy="960120"/>
          </a:xfrm>
          <a:prstGeom prst="rect">
            <a:avLst/>
          </a:prstGeom>
          <a:solidFill>
            <a:srgbClr val="F15BB5">
              <a:alpha val="20000"/>
            </a:srgbClr>
          </a:solidFill>
          <a:ln w="12700">
            <a:solidFill>
              <a:srgbClr val="F15BB5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010912" y="321868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Adverbe compuse propriu-zise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010912" y="358444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</a:t>
            </a:r>
            <a:r>
              <a:rPr lang="en-US" sz="14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totdeauna, altundeva, astăzi, nicicând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4937760" y="4315968"/>
            <a:ext cx="4023360" cy="384048"/>
          </a:xfrm>
          <a:prstGeom prst="rect">
            <a:avLst/>
          </a:prstGeom>
          <a:solidFill>
            <a:srgbClr val="1A0A3A"/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937760" y="4315968"/>
            <a:ext cx="4023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Funcționează ca un singur adverb în propoziție.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Atenție! Locuțiunile adverbiale funcționează ca un singur adverb și nu se pot despărți în propoziție.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DE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Gradele de comparație ale adverbului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182880" cy="548640"/>
          </a:xfrm>
          <a:prstGeom prst="rect">
            <a:avLst/>
          </a:prstGeom>
          <a:solidFill>
            <a:srgbClr val="00F5D4"/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412480" cy="548640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Pozitiv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566160" y="10972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[însușire simplă]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126480" y="10972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repede.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1709928"/>
            <a:ext cx="182880" cy="548640"/>
          </a:xfrm>
          <a:prstGeom prst="rect">
            <a:avLst/>
          </a:prstGeom>
          <a:solidFill>
            <a:srgbClr val="00BBF9"/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57200" y="1709928"/>
            <a:ext cx="8412480" cy="548640"/>
          </a:xfrm>
          <a:prstGeom prst="rect">
            <a:avLst/>
          </a:prstGeom>
          <a:solidFill>
            <a:srgbClr val="D4C4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1755648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 de superioritate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566160" y="1755648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[mai mult]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126480" y="1755648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mai repede.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368296"/>
            <a:ext cx="182880" cy="548640"/>
          </a:xfrm>
          <a:prstGeom prst="rect">
            <a:avLst/>
          </a:prstGeom>
          <a:solidFill>
            <a:srgbClr val="FEE440"/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2368296"/>
            <a:ext cx="8412480" cy="548640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48640" y="2414016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 de egalitate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566160" y="2414016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[la fel / tot atât de]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126480" y="2414016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la fel de repede.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74320" y="3026664"/>
            <a:ext cx="182880" cy="548640"/>
          </a:xfrm>
          <a:prstGeom prst="rect">
            <a:avLst/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57200" y="3026664"/>
            <a:ext cx="8412480" cy="548640"/>
          </a:xfrm>
          <a:prstGeom prst="rect">
            <a:avLst/>
          </a:prstGeom>
          <a:solidFill>
            <a:srgbClr val="D4C4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8640" y="3072384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Comparativ de inferioritate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66160" y="3072384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[mai puțin]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126480" y="3072384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mai puțin repede.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74320" y="3685032"/>
            <a:ext cx="182880" cy="548640"/>
          </a:xfrm>
          <a:prstGeom prst="rect">
            <a:avLst/>
          </a:prstGeom>
          <a:solidFill>
            <a:srgbClr val="F15BB5"/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7200" y="3685032"/>
            <a:ext cx="8412480" cy="548640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48640" y="3730752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Superlativ relativ sup.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566160" y="3730752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[cel mai / cele mai]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126480" y="373075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cel mai repede.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274320" y="4343400"/>
            <a:ext cx="182880" cy="54864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57200" y="4343400"/>
            <a:ext cx="8412480" cy="548640"/>
          </a:xfrm>
          <a:prstGeom prst="rect">
            <a:avLst/>
          </a:prstGeom>
          <a:solidFill>
            <a:srgbClr val="D4C4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48640" y="438912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Superlativ absolut sup.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566160" y="438912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[foarte / extrem de]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126480" y="43891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foarte repede.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274320" y="4937760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Adverbul de mod are grade de comparație! Cele de loc și timp, de obicei, nu.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DE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F5D4">
              <a:alpha val="90000"/>
            </a:srgbClr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 Exercițiul 1 – Identifică adverbele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1024128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Subliniază adverbele din propozițiile de mai jos și precizează tipul fiecăruia (mod / loc / timp):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508760"/>
            <a:ext cx="8595360" cy="566928"/>
          </a:xfrm>
          <a:prstGeom prst="rect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581912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13232" y="1581912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Copiii aleargă vesel prin curte.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600200"/>
            <a:ext cx="2926080" cy="384048"/>
          </a:xfrm>
          <a:prstGeom prst="roundRect">
            <a:avLst>
              <a:gd name="adj" fmla="val 28571"/>
            </a:avLst>
          </a:prstGeom>
          <a:solidFill>
            <a:srgbClr val="00F5D4">
              <a:alpha val="40000"/>
            </a:srgbClr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852160" y="1600200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</a:t>
            </a:r>
            <a:r>
              <a:rPr lang="en-US" sz="12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vesel -&gt; mod; acolo -&gt; loc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" y="2176272"/>
            <a:ext cx="8595360" cy="566928"/>
          </a:xfrm>
          <a:prstGeom prst="rect">
            <a:avLst/>
          </a:prstGeom>
          <a:solidFill>
            <a:srgbClr val="D4C4FF">
              <a:alpha val="85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2249424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13232" y="2249424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Mâine vom pleca devreme la munte.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852160" y="2267712"/>
            <a:ext cx="2926080" cy="384048"/>
          </a:xfrm>
          <a:prstGeom prst="roundRect">
            <a:avLst>
              <a:gd name="adj" fmla="val 28571"/>
            </a:avLst>
          </a:prstGeom>
          <a:solidFill>
            <a:srgbClr val="00F5D4">
              <a:alpha val="40000"/>
            </a:srgbClr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852160" y="2267712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</a:t>
            </a:r>
            <a:r>
              <a:rPr lang="en-US" sz="12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Mâine -&gt; timp; devreme -&gt; mod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2843784"/>
            <a:ext cx="8595360" cy="566928"/>
          </a:xfrm>
          <a:prstGeom prst="rect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2916936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13232" y="2916936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Pasărea zboară sus, deasupra norilor.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852160" y="2935224"/>
            <a:ext cx="2926080" cy="384048"/>
          </a:xfrm>
          <a:prstGeom prst="roundRect">
            <a:avLst>
              <a:gd name="adj" fmla="val 28571"/>
            </a:avLst>
          </a:prstGeom>
          <a:solidFill>
            <a:srgbClr val="00F5D4">
              <a:alpha val="40000"/>
            </a:srgbClr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852160" y="2935224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</a:t>
            </a:r>
            <a:r>
              <a:rPr lang="en-US" sz="12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 -&gt; loc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3511296"/>
            <a:ext cx="8595360" cy="566928"/>
          </a:xfrm>
          <a:prstGeom prst="rect">
            <a:avLst/>
          </a:prstGeom>
          <a:solidFill>
            <a:srgbClr val="D4C4FF">
              <a:alpha val="85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3584448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13232" y="3584448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Niciodată nu am văzut ceva atât de frumos.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852160" y="3602736"/>
            <a:ext cx="2926080" cy="384048"/>
          </a:xfrm>
          <a:prstGeom prst="roundRect">
            <a:avLst>
              <a:gd name="adj" fmla="val 28571"/>
            </a:avLst>
          </a:prstGeom>
          <a:solidFill>
            <a:srgbClr val="00F5D4">
              <a:alpha val="40000"/>
            </a:srgbClr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852160" y="3602736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</a:t>
            </a:r>
            <a:r>
              <a:rPr lang="en-US" sz="12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Niciodată -&gt; </a:t>
            </a:r>
            <a:r>
              <a:rPr lang="en-US" sz="1200" dirty="0" err="1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timp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274320" y="4178808"/>
            <a:ext cx="8595360" cy="566928"/>
          </a:xfrm>
          <a:prstGeom prst="rect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65760" y="4251960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13232" y="425196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 vorbește bine engleza și cântă admirabil.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5852160" y="4270248"/>
            <a:ext cx="2926080" cy="384048"/>
          </a:xfrm>
          <a:prstGeom prst="roundRect">
            <a:avLst>
              <a:gd name="adj" fmla="val 28571"/>
            </a:avLst>
          </a:prstGeom>
          <a:solidFill>
            <a:srgbClr val="00F5D4">
              <a:alpha val="40000"/>
            </a:srgbClr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852160" y="4270248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</a:t>
            </a:r>
            <a:r>
              <a:rPr lang="en-US" sz="12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bine -&gt; mod; admirabil -&gt; mod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Răspunsurile corecte sunt indicate în dreptul fiecărei propoziții.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DE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FEE440"/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🖊️  Exercițiul 2 – Construiește propoziții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Construiește câte o propoziție în care adverbul indicat să determine cuvântul precizat: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463040"/>
            <a:ext cx="8595360" cy="566928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554480"/>
            <a:ext cx="822960" cy="365760"/>
          </a:xfrm>
          <a:prstGeom prst="roundRect">
            <a:avLst>
              <a:gd name="adj" fmla="val 45000"/>
            </a:avLst>
          </a:prstGeom>
          <a:solidFill>
            <a:srgbClr val="FEE440"/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554480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80160" y="1572768"/>
            <a:ext cx="914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Adverb: 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103120" y="1572768"/>
            <a:ext cx="822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frumos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834640" y="1572768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 -&gt; determină un verb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0" y="1554480"/>
            <a:ext cx="3291840" cy="384048"/>
          </a:xfrm>
          <a:prstGeom prst="roundRect">
            <a:avLst>
              <a:gd name="adj" fmla="val 28571"/>
            </a:avLst>
          </a:prstGeom>
          <a:solidFill>
            <a:srgbClr val="FEE440">
              <a:alpha val="35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0" y="1554480"/>
            <a:ext cx="3291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</a:t>
            </a:r>
            <a:r>
              <a:rPr lang="en-US" sz="12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 dansează frumos.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2121408"/>
            <a:ext cx="8595360" cy="566928"/>
          </a:xfrm>
          <a:prstGeom prst="rect">
            <a:avLst/>
          </a:prstGeom>
          <a:solidFill>
            <a:srgbClr val="D4C4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65760" y="2212848"/>
            <a:ext cx="822960" cy="365760"/>
          </a:xfrm>
          <a:prstGeom prst="roundRect">
            <a:avLst>
              <a:gd name="adj" fmla="val 45000"/>
            </a:avLst>
          </a:prstGeom>
          <a:solidFill>
            <a:srgbClr val="FEE440"/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65760" y="2212848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280160" y="2231136"/>
            <a:ext cx="914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Adverb: 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103120" y="2231136"/>
            <a:ext cx="822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foarte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834640" y="2231136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 -&gt; determină un adjectiv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0" y="2212848"/>
            <a:ext cx="3291840" cy="384048"/>
          </a:xfrm>
          <a:prstGeom prst="roundRect">
            <a:avLst>
              <a:gd name="adj" fmla="val 28571"/>
            </a:avLst>
          </a:prstGeom>
          <a:solidFill>
            <a:srgbClr val="FEE440">
              <a:alpha val="35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486400" y="2212848"/>
            <a:ext cx="3291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</a:t>
            </a:r>
            <a:r>
              <a:rPr lang="en-US" sz="12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 foarte harnic</a:t>
            </a:r>
            <a:r>
              <a:rPr lang="en-US" sz="11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2779776"/>
            <a:ext cx="8595360" cy="566928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65760" y="2871216"/>
            <a:ext cx="822960" cy="365760"/>
          </a:xfrm>
          <a:prstGeom prst="roundRect">
            <a:avLst>
              <a:gd name="adj" fmla="val 45000"/>
            </a:avLst>
          </a:prstGeom>
          <a:solidFill>
            <a:srgbClr val="FEE440"/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65760" y="2871216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280160" y="2889504"/>
            <a:ext cx="914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Adverb: 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2103120" y="2889504"/>
            <a:ext cx="822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departe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2834640" y="2889504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 -&gt; determină un verb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486400" y="2871216"/>
            <a:ext cx="3291840" cy="384048"/>
          </a:xfrm>
          <a:prstGeom prst="roundRect">
            <a:avLst>
              <a:gd name="adj" fmla="val 28571"/>
            </a:avLst>
          </a:prstGeom>
          <a:solidFill>
            <a:srgbClr val="FEE440">
              <a:alpha val="35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486400" y="2871216"/>
            <a:ext cx="3291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</a:t>
            </a:r>
            <a:r>
              <a:rPr lang="en-US" sz="12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Trăiesc departe de casă</a:t>
            </a:r>
            <a:r>
              <a:rPr lang="en-US" sz="11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74320" y="3438144"/>
            <a:ext cx="8595360" cy="566928"/>
          </a:xfrm>
          <a:prstGeom prst="rect">
            <a:avLst/>
          </a:prstGeom>
          <a:solidFill>
            <a:srgbClr val="D4C4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365760" y="3529584"/>
            <a:ext cx="822960" cy="365760"/>
          </a:xfrm>
          <a:prstGeom prst="roundRect">
            <a:avLst>
              <a:gd name="adj" fmla="val 45000"/>
            </a:avLst>
          </a:prstGeom>
          <a:solidFill>
            <a:srgbClr val="FEE440"/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65760" y="3529584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1280160" y="3547872"/>
            <a:ext cx="914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Adverb: 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2103120" y="3547872"/>
            <a:ext cx="822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prea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2834640" y="354787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 -&gt; determină un alt adverb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5486400" y="3529584"/>
            <a:ext cx="3291840" cy="384048"/>
          </a:xfrm>
          <a:prstGeom prst="roundRect">
            <a:avLst>
              <a:gd name="adj" fmla="val 28571"/>
            </a:avLst>
          </a:prstGeom>
          <a:solidFill>
            <a:srgbClr val="FEE440">
              <a:alpha val="35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5486400" y="3529584"/>
            <a:ext cx="3291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</a:t>
            </a:r>
            <a:r>
              <a:rPr lang="en-US" sz="12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Vorbește prea repede</a:t>
            </a:r>
            <a:r>
              <a:rPr lang="en-US" sz="11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274320" y="4096512"/>
            <a:ext cx="8595360" cy="566928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365760" y="4187952"/>
            <a:ext cx="822960" cy="365760"/>
          </a:xfrm>
          <a:prstGeom prst="roundRect">
            <a:avLst>
              <a:gd name="adj" fmla="val 45000"/>
            </a:avLst>
          </a:prstGeom>
          <a:solidFill>
            <a:srgbClr val="FEE440"/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365760" y="4187952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1280160" y="4206240"/>
            <a:ext cx="914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Adverb: 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2103120" y="4206240"/>
            <a:ext cx="822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C3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ieri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2834640" y="4206240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 -&gt; determină un verb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5486400" y="4187952"/>
            <a:ext cx="3291840" cy="384048"/>
          </a:xfrm>
          <a:prstGeom prst="roundRect">
            <a:avLst>
              <a:gd name="adj" fmla="val 28571"/>
            </a:avLst>
          </a:prstGeom>
          <a:solidFill>
            <a:srgbClr val="FEE440">
              <a:alpha val="35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5486400" y="4187952"/>
            <a:ext cx="3291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</a:t>
            </a:r>
            <a:r>
              <a:rPr lang="en-US" sz="12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Ieri am citit o carte</a:t>
            </a:r>
            <a:r>
              <a:rPr lang="en-US" sz="1100" i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DE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Exercițiul 3 – Unește coloana A cu coloana B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Trasează o săgeată de la fiecare adverb (coloana A) la tipul său corect (coloana B):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389888"/>
            <a:ext cx="3474720" cy="384048"/>
          </a:xfrm>
          <a:prstGeom prst="rect">
            <a:avLst/>
          </a:prstGeom>
          <a:solidFill>
            <a:srgbClr val="6C3FC8"/>
          </a:solidFill>
          <a:ln w="12700">
            <a:solidFill>
              <a:srgbClr val="6C3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389888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COLOANA A – Adverbe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303520" y="1389888"/>
            <a:ext cx="3474720" cy="384048"/>
          </a:xfrm>
          <a:prstGeom prst="rect">
            <a:avLst/>
          </a:prstGeom>
          <a:solidFill>
            <a:srgbClr val="6C3FC8"/>
          </a:solidFill>
          <a:ln w="12700">
            <a:solidFill>
              <a:srgbClr val="6C3F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303520" y="1389888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COLOANA B – Tipuri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1856232"/>
            <a:ext cx="3474720" cy="402336"/>
          </a:xfrm>
          <a:prstGeom prst="rect">
            <a:avLst/>
          </a:prstGeom>
          <a:solidFill>
            <a:srgbClr val="00BBF9">
              <a:alpha val="30000"/>
            </a:srgbClr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1856232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nicăieri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931920" y="1856232"/>
            <a:ext cx="1280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c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65760" y="2331720"/>
            <a:ext cx="3474720" cy="402336"/>
          </a:xfrm>
          <a:prstGeom prst="rect">
            <a:avLst/>
          </a:prstGeom>
          <a:solidFill>
            <a:srgbClr val="FEE440">
              <a:alpha val="30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2331720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mâine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31920" y="2331720"/>
            <a:ext cx="1280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b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365760" y="2807208"/>
            <a:ext cx="3474720" cy="402336"/>
          </a:xfrm>
          <a:prstGeom prst="rect">
            <a:avLst/>
          </a:prstGeom>
          <a:solidFill>
            <a:srgbClr val="F15BB5">
              <a:alpha val="30000"/>
            </a:srgbClr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280720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bine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931920" y="2807208"/>
            <a:ext cx="1280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a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365760" y="3282696"/>
            <a:ext cx="3474720" cy="402336"/>
          </a:xfrm>
          <a:prstGeom prst="rect">
            <a:avLst/>
          </a:prstGeom>
          <a:solidFill>
            <a:srgbClr val="00BBF9">
              <a:alpha val="30000"/>
            </a:srgbClr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3282696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acolo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931920" y="3282696"/>
            <a:ext cx="1280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c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365760" y="3758184"/>
            <a:ext cx="3474720" cy="402336"/>
          </a:xfrm>
          <a:prstGeom prst="rect">
            <a:avLst/>
          </a:prstGeom>
          <a:solidFill>
            <a:srgbClr val="F15BB5">
              <a:alpha val="30000"/>
            </a:srgbClr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65760" y="3758184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repede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931920" y="3758184"/>
            <a:ext cx="1280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a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365760" y="4233672"/>
            <a:ext cx="3474720" cy="402336"/>
          </a:xfrm>
          <a:prstGeom prst="rect">
            <a:avLst/>
          </a:prstGeom>
          <a:solidFill>
            <a:srgbClr val="FEE440">
              <a:alpha val="30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4233672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niciodată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931920" y="4233672"/>
            <a:ext cx="1280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b</a:t>
            </a:r>
            <a:endParaRPr lang="en-US" sz="1500" dirty="0"/>
          </a:p>
        </p:txBody>
      </p:sp>
      <p:sp>
        <p:nvSpPr>
          <p:cNvPr id="27" name="Shape 25"/>
          <p:cNvSpPr/>
          <p:nvPr/>
        </p:nvSpPr>
        <p:spPr>
          <a:xfrm>
            <a:off x="5303520" y="1856232"/>
            <a:ext cx="3474720" cy="777240"/>
          </a:xfrm>
          <a:prstGeom prst="rect">
            <a:avLst/>
          </a:prstGeom>
          <a:solidFill>
            <a:srgbClr val="F15BB5">
              <a:alpha val="70000"/>
            </a:srgbClr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303520" y="1856232"/>
            <a:ext cx="3474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Adverb de mod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5303520" y="2807208"/>
            <a:ext cx="3474720" cy="777240"/>
          </a:xfrm>
          <a:prstGeom prst="rect">
            <a:avLst/>
          </a:prstGeom>
          <a:solidFill>
            <a:srgbClr val="FEE440">
              <a:alpha val="70000"/>
            </a:srgbClr>
          </a:solidFill>
          <a:ln w="12700">
            <a:solidFill>
              <a:srgbClr val="FEE4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303520" y="2807208"/>
            <a:ext cx="3474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Adverb de timp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5303520" y="3758184"/>
            <a:ext cx="3474720" cy="777240"/>
          </a:xfrm>
          <a:prstGeom prst="rect">
            <a:avLst/>
          </a:prstGeom>
          <a:solidFill>
            <a:srgbClr val="00BBF9">
              <a:alpha val="70000"/>
            </a:srgbClr>
          </a:solidFill>
          <a:ln w="12700">
            <a:solidFill>
              <a:srgbClr val="00BB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303520" y="3758184"/>
            <a:ext cx="3474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Adverb de loc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DE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F15BB5"/>
          </a:solidFill>
          <a:ln w="12700">
            <a:solidFill>
              <a:srgbClr val="F15B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✔️  Exercițiul 4 – Adevărat sau Fals?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Citește enunțurile și bifează: A (Adevărat) sau F (Fals). Corectează enunțurile false!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435608"/>
            <a:ext cx="8595360" cy="502920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499616"/>
            <a:ext cx="502920" cy="365760"/>
          </a:xfrm>
          <a:prstGeom prst="roundRect">
            <a:avLst>
              <a:gd name="adj" fmla="val 45000"/>
            </a:avLst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499616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60120" y="1499616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Adverbul este o parte de vorbire flexibila.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035040" y="1499616"/>
            <a:ext cx="2788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Adverbul este NEFLEXIBIL.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2011680"/>
            <a:ext cx="8595360" cy="502920"/>
          </a:xfrm>
          <a:prstGeom prst="rect">
            <a:avLst/>
          </a:prstGeom>
          <a:solidFill>
            <a:srgbClr val="D4C4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65760" y="2075688"/>
            <a:ext cx="502920" cy="365760"/>
          </a:xfrm>
          <a:prstGeom prst="roundRect">
            <a:avLst>
              <a:gd name="adj" fmla="val 45000"/>
            </a:avLst>
          </a:prstGeom>
          <a:solidFill>
            <a:srgbClr val="00F5D4"/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65760" y="2075688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960120" y="2075688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r>
              <a:rPr lang="en-US" sz="1250" u="sng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Repede</a:t>
            </a:r>
            <a:r>
              <a:rPr lang="en-US" sz="125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este adverb de mod.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274320" y="2587752"/>
            <a:ext cx="8595360" cy="502920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65760" y="2651760"/>
            <a:ext cx="502920" cy="365760"/>
          </a:xfrm>
          <a:prstGeom prst="roundRect">
            <a:avLst>
              <a:gd name="adj" fmla="val 45000"/>
            </a:avLst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2651760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960120" y="26517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r>
              <a:rPr lang="en-US" sz="1250" u="sng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Ieri </a:t>
            </a:r>
            <a:r>
              <a:rPr lang="en-US" sz="125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 adverb de loc.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6035040" y="2651760"/>
            <a:ext cx="2788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Ieri este adverb de TIMP.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3163824"/>
            <a:ext cx="8595360" cy="502920"/>
          </a:xfrm>
          <a:prstGeom prst="rect">
            <a:avLst/>
          </a:prstGeom>
          <a:solidFill>
            <a:srgbClr val="D4C4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65760" y="3227832"/>
            <a:ext cx="502920" cy="365760"/>
          </a:xfrm>
          <a:prstGeom prst="roundRect">
            <a:avLst>
              <a:gd name="adj" fmla="val 45000"/>
            </a:avLst>
          </a:prstGeom>
          <a:solidFill>
            <a:srgbClr val="00F5D4"/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3227832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960120" y="3227832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Adverbul poate determina un adjectiv.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274320" y="3739896"/>
            <a:ext cx="8595360" cy="502920"/>
          </a:xfrm>
          <a:prstGeom prst="rect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65760" y="3803904"/>
            <a:ext cx="502920" cy="365760"/>
          </a:xfrm>
          <a:prstGeom prst="roundRect">
            <a:avLst>
              <a:gd name="adj" fmla="val 45000"/>
            </a:avLst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3803904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960120" y="3803904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Locutiunile adverbiale sunt adverbe simple.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6035040" y="3803904"/>
            <a:ext cx="2788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Sunt adverbe COMPUSE.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74320" y="4315968"/>
            <a:ext cx="8595360" cy="502920"/>
          </a:xfrm>
          <a:prstGeom prst="rect">
            <a:avLst/>
          </a:prstGeom>
          <a:solidFill>
            <a:srgbClr val="D4C4FF">
              <a:alpha val="80000"/>
            </a:srgbClr>
          </a:solidFill>
          <a:ln w="12700">
            <a:solidFill>
              <a:srgbClr val="D4C4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365760" y="4379976"/>
            <a:ext cx="502920" cy="365760"/>
          </a:xfrm>
          <a:prstGeom prst="roundRect">
            <a:avLst>
              <a:gd name="adj" fmla="val 45000"/>
            </a:avLst>
          </a:prstGeom>
          <a:solidFill>
            <a:srgbClr val="00F5D4"/>
          </a:solidFill>
          <a:ln w="12700">
            <a:solidFill>
              <a:srgbClr val="00F5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65760" y="4379976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960120" y="4379976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</a:t>
            </a:r>
            <a:r>
              <a:rPr lang="en-US" sz="1250" u="sng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 </a:t>
            </a:r>
            <a:r>
              <a:rPr lang="en-US" sz="125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</a:t>
            </a:r>
            <a:r>
              <a:rPr lang="en-US" sz="1250" u="sng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 </a:t>
            </a:r>
            <a:r>
              <a:rPr lang="en-US" sz="1250" dirty="0">
                <a:solidFill>
                  <a:srgbClr val="1A0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sunt adverbe de loc.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1160</Words>
  <Application>Microsoft Office PowerPoint</Application>
  <PresentationFormat>Expunere pe ecran (16:9)</PresentationFormat>
  <Paragraphs>228</Paragraphs>
  <Slides>11</Slides>
  <Notes>11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Adverbul – Clasa a VI-a</dc:title>
  <dc:subject>PptxGenJS Presentation</dc:subject>
  <dc:creator>PptxGenJS</dc:creator>
  <cp:lastModifiedBy>Dana Bostanica</cp:lastModifiedBy>
  <cp:revision>11</cp:revision>
  <dcterms:created xsi:type="dcterms:W3CDTF">2026-05-30T03:42:24Z</dcterms:created>
  <dcterms:modified xsi:type="dcterms:W3CDTF">2026-06-01T08:17:53Z</dcterms:modified>
</cp:coreProperties>
</file>