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92" d="100"/>
          <a:sy n="92" d="100"/>
        </p:scale>
        <p:origin x="75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0992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A0A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518" y="55072"/>
            <a:ext cx="2011680" cy="2025188"/>
          </a:xfrm>
          <a:prstGeom prst="ellipse">
            <a:avLst/>
          </a:prstGeom>
          <a:solidFill>
            <a:srgbClr val="6C3FC8">
              <a:alpha val="45000"/>
            </a:srgbClr>
          </a:solidFill>
          <a:ln w="12700">
            <a:solidFill>
              <a:srgbClr val="6C3FC8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7574973" y="3600451"/>
            <a:ext cx="1386147" cy="1280160"/>
          </a:xfrm>
          <a:prstGeom prst="ellipse">
            <a:avLst/>
          </a:prstGeom>
          <a:solidFill>
            <a:srgbClr val="00BBF9">
              <a:alpha val="40000"/>
            </a:srgbClr>
          </a:solidFill>
          <a:ln w="12700">
            <a:solidFill>
              <a:srgbClr val="00BBF9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7238307" y="102870"/>
            <a:ext cx="1645920" cy="1645920"/>
          </a:xfrm>
          <a:prstGeom prst="ellipse">
            <a:avLst/>
          </a:prstGeom>
          <a:solidFill>
            <a:srgbClr val="F15BB5">
              <a:alpha val="45000"/>
            </a:srgbClr>
          </a:solidFill>
          <a:ln w="12700">
            <a:solidFill>
              <a:srgbClr val="F15BB5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457200" y="3840480"/>
            <a:ext cx="1097280" cy="1097280"/>
          </a:xfrm>
          <a:prstGeom prst="ellipse">
            <a:avLst/>
          </a:prstGeom>
          <a:solidFill>
            <a:srgbClr val="FEE440">
              <a:alpha val="50000"/>
            </a:srgbClr>
          </a:solidFill>
          <a:ln w="12700">
            <a:solidFill>
              <a:srgbClr val="FEE440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3200400" y="320040"/>
            <a:ext cx="2743200" cy="411480"/>
          </a:xfrm>
          <a:prstGeom prst="roundRect">
            <a:avLst>
              <a:gd name="adj" fmla="val 48889"/>
            </a:avLst>
          </a:prstGeom>
          <a:solidFill>
            <a:srgbClr val="F15BB5"/>
          </a:solidFill>
          <a:ln w="12700">
            <a:solidFill>
              <a:srgbClr val="F15BB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3200400" y="137161"/>
            <a:ext cx="2743200" cy="7429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Limba și literatura </a:t>
            </a:r>
            <a:r>
              <a:rPr lang="en-US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română</a:t>
            </a:r>
            <a:r>
              <a:rPr lang="en-US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Clasa</a:t>
            </a: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 VI-a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640080" y="914400"/>
            <a:ext cx="786384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ADVERBUL</a:t>
            </a:r>
            <a:endParaRPr lang="en-US" sz="7200" dirty="0"/>
          </a:p>
        </p:txBody>
      </p:sp>
      <p:sp>
        <p:nvSpPr>
          <p:cNvPr id="9" name="Shape 7"/>
          <p:cNvSpPr/>
          <p:nvPr/>
        </p:nvSpPr>
        <p:spPr>
          <a:xfrm>
            <a:off x="2011680" y="2377440"/>
            <a:ext cx="1463040" cy="475488"/>
          </a:xfrm>
          <a:prstGeom prst="roundRect">
            <a:avLst>
              <a:gd name="adj" fmla="val 50000"/>
            </a:avLst>
          </a:prstGeom>
          <a:solidFill>
            <a:srgbClr val="00F5D4"/>
          </a:solidFill>
          <a:ln w="12700">
            <a:solidFill>
              <a:srgbClr val="00F5D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2011680" y="2377440"/>
            <a:ext cx="14630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Cum?</a:t>
            </a:r>
            <a:endParaRPr lang="en-US" sz="2000" dirty="0"/>
          </a:p>
        </p:txBody>
      </p:sp>
      <p:sp>
        <p:nvSpPr>
          <p:cNvPr id="11" name="Shape 9"/>
          <p:cNvSpPr/>
          <p:nvPr/>
        </p:nvSpPr>
        <p:spPr>
          <a:xfrm>
            <a:off x="3749040" y="2377440"/>
            <a:ext cx="1463040" cy="475488"/>
          </a:xfrm>
          <a:prstGeom prst="roundRect">
            <a:avLst>
              <a:gd name="adj" fmla="val 50000"/>
            </a:avLst>
          </a:prstGeom>
          <a:solidFill>
            <a:srgbClr val="00BBF9"/>
          </a:solidFill>
          <a:ln w="12700">
            <a:solidFill>
              <a:srgbClr val="00BB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3749040" y="2377440"/>
            <a:ext cx="14630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Când?</a:t>
            </a:r>
            <a:endParaRPr lang="en-US" sz="2000" dirty="0"/>
          </a:p>
        </p:txBody>
      </p:sp>
      <p:sp>
        <p:nvSpPr>
          <p:cNvPr id="13" name="Shape 11"/>
          <p:cNvSpPr/>
          <p:nvPr/>
        </p:nvSpPr>
        <p:spPr>
          <a:xfrm>
            <a:off x="5486400" y="2377440"/>
            <a:ext cx="1463040" cy="475488"/>
          </a:xfrm>
          <a:prstGeom prst="roundRect">
            <a:avLst>
              <a:gd name="adj" fmla="val 50000"/>
            </a:avLst>
          </a:prstGeom>
          <a:solidFill>
            <a:srgbClr val="F15BB5"/>
          </a:solidFill>
          <a:ln w="12700">
            <a:solidFill>
              <a:srgbClr val="F15BB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5486400" y="2377440"/>
            <a:ext cx="14630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Unde?</a:t>
            </a:r>
            <a:endParaRPr lang="en-US" sz="2000" dirty="0"/>
          </a:p>
        </p:txBody>
      </p:sp>
      <p:sp>
        <p:nvSpPr>
          <p:cNvPr id="15" name="Shape 13"/>
          <p:cNvSpPr/>
          <p:nvPr/>
        </p:nvSpPr>
        <p:spPr>
          <a:xfrm>
            <a:off x="0" y="3063240"/>
            <a:ext cx="9144000" cy="502920"/>
          </a:xfrm>
          <a:prstGeom prst="rect">
            <a:avLst/>
          </a:prstGeom>
          <a:solidFill>
            <a:srgbClr val="9B5DE5">
              <a:alpha val="80000"/>
            </a:srgbClr>
          </a:solidFill>
          <a:ln w="12700">
            <a:solidFill>
              <a:srgbClr val="9B5DE5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0" y="3063240"/>
            <a:ext cx="9144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Definiție • Clasificare după înțeles • Clasificare după formă • Exerciții • Evaluare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914400" y="3794760"/>
            <a:ext cx="7315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ro-RO" sz="1600" i="1" u="sng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Ieri </a:t>
            </a:r>
            <a:r>
              <a:rPr lang="ro-RO" sz="1600" i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</a:t>
            </a:r>
            <a:r>
              <a:rPr lang="en-US" sz="1600" i="1" dirty="0" err="1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erge</a:t>
            </a:r>
            <a:r>
              <a:rPr lang="ro-RO" sz="1600" i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r>
              <a:rPr lang="en-US" sz="1600" i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i="1" u="sng" dirty="0" err="1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repede</a:t>
            </a:r>
            <a:r>
              <a:rPr lang="ro-RO" sz="1600" i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ro-RO" sz="1600" i="1" u="sng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r>
              <a:rPr lang="en-US" sz="1600" i="1" u="sng" dirty="0" err="1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colo</a:t>
            </a:r>
            <a:r>
              <a:rPr lang="en-US" sz="1600" i="1" dirty="0" err="1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r>
              <a:rPr lang="en-US" sz="1600" i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-</a:t>
            </a:r>
            <a:r>
              <a:rPr lang="ro-RO" sz="1600" i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i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toate sunt adverbe!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8" name="Text 16"/>
          <p:cNvSpPr/>
          <p:nvPr/>
        </p:nvSpPr>
        <p:spPr>
          <a:xfrm>
            <a:off x="8595360" y="4663440"/>
            <a:ext cx="365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9B5DE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A0A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FF6B6B"/>
          </a:solidFill>
          <a:ln w="12700">
            <a:solidFill>
              <a:srgbClr val="FF6B6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274320" y="0"/>
            <a:ext cx="859536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📝  Evaluare – Partea I  (10 puncte)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228600" y="1051560"/>
            <a:ext cx="2743200" cy="3886200"/>
          </a:xfrm>
          <a:prstGeom prst="rect">
            <a:avLst/>
          </a:prstGeom>
          <a:solidFill>
            <a:srgbClr val="2D1B69"/>
          </a:solidFill>
          <a:ln w="12700">
            <a:solidFill>
              <a:srgbClr val="00BBF9"/>
            </a:solidFill>
            <a:prstDash val="solid"/>
          </a:ln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228600" y="1051560"/>
            <a:ext cx="2743200" cy="502920"/>
          </a:xfrm>
          <a:prstGeom prst="rect">
            <a:avLst/>
          </a:prstGeom>
          <a:solidFill>
            <a:srgbClr val="00BBF9"/>
          </a:solidFill>
          <a:ln w="12700">
            <a:solidFill>
              <a:srgbClr val="00BB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228600" y="1051560"/>
            <a:ext cx="2743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3p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320040" y="1600200"/>
            <a:ext cx="25603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0BB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I. Identificare (câte 1p/adverb)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320040" y="2029968"/>
            <a:ext cx="256032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a) Identifică adverbele din text și precizează tipul fiecăruia: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320040" y="2532888"/>
            <a:ext cx="256032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Dimineata devreme, Ioana a mers repede acolo, caci il asteptase mult.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320040" y="3035808"/>
            <a:ext cx="256032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-&gt; devreme (mod), repede (mod), acolo (loc), mult (mod)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3154680" y="1051560"/>
            <a:ext cx="2743200" cy="3886200"/>
          </a:xfrm>
          <a:prstGeom prst="rect">
            <a:avLst/>
          </a:prstGeom>
          <a:solidFill>
            <a:srgbClr val="2D1B69"/>
          </a:solidFill>
          <a:ln w="12700">
            <a:solidFill>
              <a:srgbClr val="FEE440"/>
            </a:solidFill>
            <a:prstDash val="solid"/>
          </a:ln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3154680" y="1051560"/>
            <a:ext cx="2743200" cy="502920"/>
          </a:xfrm>
          <a:prstGeom prst="rect">
            <a:avLst/>
          </a:prstGeom>
          <a:solidFill>
            <a:srgbClr val="FEE440"/>
          </a:solidFill>
          <a:ln w="12700">
            <a:solidFill>
              <a:srgbClr val="FEE44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3154680" y="1051560"/>
            <a:ext cx="2743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3p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3246120" y="1600200"/>
            <a:ext cx="25603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EE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II. Construcție (câte 1p)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3246120" y="2029968"/>
            <a:ext cx="256032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Scrie câte un enunț în care</a:t>
            </a: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3246120" y="2532888"/>
            <a:ext cx="256032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a) adverbul frumos să determine un verb</a:t>
            </a: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;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3246120" y="3035808"/>
            <a:ext cx="256032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b) adverbul foarte să determine un adjectiv;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3246120" y="3538728"/>
            <a:ext cx="256032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c) adverbul prea să determine un alt adverb.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6080760" y="1051560"/>
            <a:ext cx="2743200" cy="3886200"/>
          </a:xfrm>
          <a:prstGeom prst="rect">
            <a:avLst/>
          </a:prstGeom>
          <a:solidFill>
            <a:srgbClr val="2D1B69"/>
          </a:solidFill>
          <a:ln w="12700">
            <a:solidFill>
              <a:srgbClr val="F15BB5"/>
            </a:solidFill>
            <a:prstDash val="solid"/>
          </a:ln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6080760" y="1051560"/>
            <a:ext cx="2743200" cy="502920"/>
          </a:xfrm>
          <a:prstGeom prst="rect">
            <a:avLst/>
          </a:prstGeom>
          <a:solidFill>
            <a:srgbClr val="F15BB5"/>
          </a:solidFill>
          <a:ln w="12700">
            <a:solidFill>
              <a:srgbClr val="F15BB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6080760" y="1051560"/>
            <a:ext cx="2743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4p</a:t>
            </a:r>
            <a:endParaRPr lang="en-US" sz="2200" dirty="0"/>
          </a:p>
        </p:txBody>
      </p:sp>
      <p:sp>
        <p:nvSpPr>
          <p:cNvPr id="22" name="Text 20"/>
          <p:cNvSpPr/>
          <p:nvPr/>
        </p:nvSpPr>
        <p:spPr>
          <a:xfrm>
            <a:off x="6172200" y="1600200"/>
            <a:ext cx="25603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15B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III. Analiză (câte 2p/adverb)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6172200" y="2029968"/>
            <a:ext cx="256032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Analizează adverbele subliniate (tip + cuvânt determinat):</a:t>
            </a:r>
            <a:endParaRPr lang="en-US" sz="1050" dirty="0"/>
          </a:p>
        </p:txBody>
      </p:sp>
      <p:sp>
        <p:nvSpPr>
          <p:cNvPr id="24" name="Text 22"/>
          <p:cNvSpPr/>
          <p:nvPr/>
        </p:nvSpPr>
        <p:spPr>
          <a:xfrm>
            <a:off x="6172200" y="2532888"/>
            <a:ext cx="256032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 canta admirabil si se pregateste intens zilnic.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6172200" y="3035808"/>
            <a:ext cx="256032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-&gt; admirabil: adverb de mod, determina verbul canta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6172200" y="3538728"/>
            <a:ext cx="256032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-&gt; intens: adverb de mod, determina verbul se pregateste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6172200" y="4041648"/>
            <a:ext cx="256032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-&gt; zilnic: adverb de timp, determina verbul se pregateste</a:t>
            </a:r>
            <a:endParaRPr lang="en-US" sz="1200" dirty="0"/>
          </a:p>
        </p:txBody>
      </p:sp>
      <p:sp>
        <p:nvSpPr>
          <p:cNvPr id="28" name="Shape 26"/>
          <p:cNvSpPr/>
          <p:nvPr/>
        </p:nvSpPr>
        <p:spPr>
          <a:xfrm>
            <a:off x="0" y="4800600"/>
            <a:ext cx="9144000" cy="365760"/>
          </a:xfrm>
          <a:prstGeom prst="rect">
            <a:avLst/>
          </a:prstGeom>
          <a:solidFill>
            <a:srgbClr val="9B5DE5"/>
          </a:solidFill>
          <a:ln w="12700">
            <a:solidFill>
              <a:srgbClr val="9B5D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0" y="480060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 acordă 1 punct din oficiu.  Total: 10 puncte  |  Timp de lucru: 15 minute</a:t>
            </a:r>
            <a:endParaRPr lang="en-US" sz="1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A0A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00F5D4"/>
          </a:solidFill>
          <a:ln w="12700">
            <a:solidFill>
              <a:srgbClr val="00F5D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274320" y="0"/>
            <a:ext cx="859536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📊  Evaluare – Partea a II-a  (Grilă + Eseu)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228600" y="1051560"/>
            <a:ext cx="4297680" cy="3383280"/>
          </a:xfrm>
          <a:prstGeom prst="rect">
            <a:avLst/>
          </a:prstGeom>
          <a:solidFill>
            <a:srgbClr val="2D1B69"/>
          </a:solidFill>
          <a:ln w="12700">
            <a:solidFill>
              <a:srgbClr val="00BBF9"/>
            </a:solidFill>
            <a:prstDash val="solid"/>
          </a:ln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228600" y="1051560"/>
            <a:ext cx="4297680" cy="475488"/>
          </a:xfrm>
          <a:prstGeom prst="rect">
            <a:avLst/>
          </a:prstGeom>
          <a:solidFill>
            <a:srgbClr val="00BBF9"/>
          </a:solidFill>
          <a:ln w="12700">
            <a:solidFill>
              <a:srgbClr val="00BB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228600" y="1051560"/>
            <a:ext cx="429768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IV. Grilă cu alegere multiplă  (4p)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347472" y="1627632"/>
            <a:ext cx="4023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Frumos este adverb de: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347472" y="1901952"/>
            <a:ext cx="1234440" cy="347472"/>
          </a:xfrm>
          <a:prstGeom prst="roundRect">
            <a:avLst>
              <a:gd name="adj" fmla="val 26316"/>
            </a:avLst>
          </a:prstGeom>
          <a:solidFill>
            <a:srgbClr val="1A0A3A"/>
          </a:solidFill>
          <a:ln w="12700">
            <a:solidFill>
              <a:srgbClr val="00BB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347472" y="1901952"/>
            <a:ext cx="12344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a) loc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1673352" y="1901952"/>
            <a:ext cx="1234440" cy="347472"/>
          </a:xfrm>
          <a:prstGeom prst="roundRect">
            <a:avLst>
              <a:gd name="adj" fmla="val 26316"/>
            </a:avLst>
          </a:prstGeom>
          <a:solidFill>
            <a:srgbClr val="1A0A3A"/>
          </a:solidFill>
          <a:ln w="12700">
            <a:solidFill>
              <a:srgbClr val="00BB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1673352" y="1901952"/>
            <a:ext cx="12344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b) mod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2999232" y="1901952"/>
            <a:ext cx="1234440" cy="347472"/>
          </a:xfrm>
          <a:prstGeom prst="roundRect">
            <a:avLst>
              <a:gd name="adj" fmla="val 26316"/>
            </a:avLst>
          </a:prstGeom>
          <a:solidFill>
            <a:srgbClr val="1A0A3A"/>
          </a:solidFill>
          <a:ln w="12700">
            <a:solidFill>
              <a:srgbClr val="00BB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2999232" y="1901952"/>
            <a:ext cx="12344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c) timp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347472" y="2450592"/>
            <a:ext cx="4023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Ce determina adverbul in: E foarte bun?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347472" y="2724912"/>
            <a:ext cx="1234440" cy="347472"/>
          </a:xfrm>
          <a:prstGeom prst="roundRect">
            <a:avLst>
              <a:gd name="adj" fmla="val 26316"/>
            </a:avLst>
          </a:prstGeom>
          <a:solidFill>
            <a:srgbClr val="1A0A3A"/>
          </a:solidFill>
          <a:ln w="12700">
            <a:solidFill>
              <a:srgbClr val="00BB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347472" y="2724912"/>
            <a:ext cx="12344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a) verb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1673352" y="2724912"/>
            <a:ext cx="1234440" cy="347472"/>
          </a:xfrm>
          <a:prstGeom prst="roundRect">
            <a:avLst>
              <a:gd name="adj" fmla="val 26316"/>
            </a:avLst>
          </a:prstGeom>
          <a:solidFill>
            <a:srgbClr val="1A0A3A"/>
          </a:solidFill>
          <a:ln w="12700">
            <a:solidFill>
              <a:srgbClr val="00BB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1673352" y="2724912"/>
            <a:ext cx="12344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b) adverb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2999232" y="2724912"/>
            <a:ext cx="1234440" cy="347472"/>
          </a:xfrm>
          <a:prstGeom prst="roundRect">
            <a:avLst>
              <a:gd name="adj" fmla="val 26316"/>
            </a:avLst>
          </a:prstGeom>
          <a:solidFill>
            <a:srgbClr val="1A0A3A"/>
          </a:solidFill>
          <a:ln w="12700">
            <a:solidFill>
              <a:srgbClr val="00BB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2999232" y="2724912"/>
            <a:ext cx="12344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c) adjectiv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347472" y="3273552"/>
            <a:ext cx="4023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Niciodata este adverb de: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347472" y="3547872"/>
            <a:ext cx="1234440" cy="347472"/>
          </a:xfrm>
          <a:prstGeom prst="roundRect">
            <a:avLst>
              <a:gd name="adj" fmla="val 26316"/>
            </a:avLst>
          </a:prstGeom>
          <a:solidFill>
            <a:srgbClr val="1A0A3A"/>
          </a:solidFill>
          <a:ln w="12700">
            <a:solidFill>
              <a:srgbClr val="00BB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347472" y="3547872"/>
            <a:ext cx="12344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a) mod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1673352" y="3547872"/>
            <a:ext cx="1234440" cy="347472"/>
          </a:xfrm>
          <a:prstGeom prst="roundRect">
            <a:avLst>
              <a:gd name="adj" fmla="val 26316"/>
            </a:avLst>
          </a:prstGeom>
          <a:solidFill>
            <a:srgbClr val="1A0A3A"/>
          </a:solidFill>
          <a:ln w="12700">
            <a:solidFill>
              <a:srgbClr val="00BB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1673352" y="3547872"/>
            <a:ext cx="12344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b) loc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2999232" y="3547872"/>
            <a:ext cx="1234440" cy="347472"/>
          </a:xfrm>
          <a:prstGeom prst="roundRect">
            <a:avLst>
              <a:gd name="adj" fmla="val 26316"/>
            </a:avLst>
          </a:prstGeom>
          <a:solidFill>
            <a:srgbClr val="1A0A3A"/>
          </a:solidFill>
          <a:ln w="12700">
            <a:solidFill>
              <a:srgbClr val="00BB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2999232" y="3547872"/>
            <a:ext cx="12344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c) timp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709160" y="1051560"/>
            <a:ext cx="4206240" cy="3383280"/>
          </a:xfrm>
          <a:prstGeom prst="rect">
            <a:avLst/>
          </a:prstGeom>
          <a:solidFill>
            <a:srgbClr val="2D1B69"/>
          </a:solidFill>
          <a:ln w="12700">
            <a:solidFill>
              <a:srgbClr val="F15BB5"/>
            </a:solidFill>
            <a:prstDash val="solid"/>
          </a:ln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9" name="Shape 27"/>
          <p:cNvSpPr/>
          <p:nvPr/>
        </p:nvSpPr>
        <p:spPr>
          <a:xfrm>
            <a:off x="4709160" y="1051560"/>
            <a:ext cx="4206240" cy="475488"/>
          </a:xfrm>
          <a:prstGeom prst="rect">
            <a:avLst/>
          </a:prstGeom>
          <a:solidFill>
            <a:srgbClr val="F15BB5"/>
          </a:solidFill>
          <a:ln w="12700">
            <a:solidFill>
              <a:srgbClr val="F15BB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Text 28"/>
          <p:cNvSpPr/>
          <p:nvPr/>
        </p:nvSpPr>
        <p:spPr>
          <a:xfrm>
            <a:off x="4709160" y="1051560"/>
            <a:ext cx="42062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V. Producție de text  (5p)</a:t>
            </a:r>
            <a:endParaRPr lang="en-US" sz="1400" dirty="0"/>
          </a:p>
        </p:txBody>
      </p:sp>
      <p:sp>
        <p:nvSpPr>
          <p:cNvPr id="31" name="Text 29"/>
          <p:cNvSpPr/>
          <p:nvPr/>
        </p:nvSpPr>
        <p:spPr>
          <a:xfrm>
            <a:off x="4800600" y="1600200"/>
            <a:ext cx="4023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Scrie un text de 6-8 rânduri (narativ sau descriptiv) în care să folosești obligatoriu:</a:t>
            </a:r>
            <a:endParaRPr lang="en-US" sz="1100" dirty="0"/>
          </a:p>
        </p:txBody>
      </p:sp>
      <p:sp>
        <p:nvSpPr>
          <p:cNvPr id="32" name="Shape 30"/>
          <p:cNvSpPr/>
          <p:nvPr/>
        </p:nvSpPr>
        <p:spPr>
          <a:xfrm>
            <a:off x="4800600" y="2084832"/>
            <a:ext cx="4023360" cy="429768"/>
          </a:xfrm>
          <a:prstGeom prst="rect">
            <a:avLst/>
          </a:prstGeom>
          <a:solidFill>
            <a:srgbClr val="9B5DE5">
              <a:alpha val="40000"/>
            </a:srgbClr>
          </a:solidFill>
          <a:ln w="12700">
            <a:solidFill>
              <a:srgbClr val="9B5D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31"/>
          <p:cNvSpPr/>
          <p:nvPr/>
        </p:nvSpPr>
        <p:spPr>
          <a:xfrm>
            <a:off x="4800600" y="2084832"/>
            <a:ext cx="4023360" cy="4297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🟢  cel puțin 2 adverbe de mod</a:t>
            </a:r>
            <a:endParaRPr lang="en-US" sz="1200" dirty="0"/>
          </a:p>
        </p:txBody>
      </p:sp>
      <p:sp>
        <p:nvSpPr>
          <p:cNvPr id="34" name="Shape 32"/>
          <p:cNvSpPr/>
          <p:nvPr/>
        </p:nvSpPr>
        <p:spPr>
          <a:xfrm>
            <a:off x="4800600" y="2578608"/>
            <a:ext cx="4023360" cy="429768"/>
          </a:xfrm>
          <a:prstGeom prst="rect">
            <a:avLst/>
          </a:prstGeom>
          <a:solidFill>
            <a:srgbClr val="9B5DE5">
              <a:alpha val="40000"/>
            </a:srgbClr>
          </a:solidFill>
          <a:ln w="12700">
            <a:solidFill>
              <a:srgbClr val="9B5D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Text 33"/>
          <p:cNvSpPr/>
          <p:nvPr/>
        </p:nvSpPr>
        <p:spPr>
          <a:xfrm>
            <a:off x="4800600" y="2578608"/>
            <a:ext cx="4023360" cy="4297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📍  cel puțin 1 adverb de loc</a:t>
            </a:r>
            <a:endParaRPr lang="en-US" sz="1200" dirty="0"/>
          </a:p>
        </p:txBody>
      </p:sp>
      <p:sp>
        <p:nvSpPr>
          <p:cNvPr id="36" name="Shape 34"/>
          <p:cNvSpPr/>
          <p:nvPr/>
        </p:nvSpPr>
        <p:spPr>
          <a:xfrm>
            <a:off x="4800600" y="3072384"/>
            <a:ext cx="4023360" cy="429768"/>
          </a:xfrm>
          <a:prstGeom prst="rect">
            <a:avLst/>
          </a:prstGeom>
          <a:solidFill>
            <a:srgbClr val="9B5DE5">
              <a:alpha val="40000"/>
            </a:srgbClr>
          </a:solidFill>
          <a:ln w="12700">
            <a:solidFill>
              <a:srgbClr val="9B5D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Text 35"/>
          <p:cNvSpPr/>
          <p:nvPr/>
        </p:nvSpPr>
        <p:spPr>
          <a:xfrm>
            <a:off x="4800600" y="3072384"/>
            <a:ext cx="4023360" cy="4297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⏰  cel puțin 1 adverb de timp</a:t>
            </a:r>
            <a:endParaRPr lang="en-US" sz="1200" dirty="0"/>
          </a:p>
        </p:txBody>
      </p:sp>
      <p:sp>
        <p:nvSpPr>
          <p:cNvPr id="38" name="Shape 36"/>
          <p:cNvSpPr/>
          <p:nvPr/>
        </p:nvSpPr>
        <p:spPr>
          <a:xfrm>
            <a:off x="4800600" y="3566160"/>
            <a:ext cx="4023360" cy="429768"/>
          </a:xfrm>
          <a:prstGeom prst="rect">
            <a:avLst/>
          </a:prstGeom>
          <a:solidFill>
            <a:srgbClr val="9B5DE5">
              <a:alpha val="40000"/>
            </a:srgbClr>
          </a:solidFill>
          <a:ln w="12700">
            <a:solidFill>
              <a:srgbClr val="9B5D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9" name="Text 37"/>
          <p:cNvSpPr/>
          <p:nvPr/>
        </p:nvSpPr>
        <p:spPr>
          <a:xfrm>
            <a:off x="4800600" y="3566160"/>
            <a:ext cx="4023360" cy="4297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🔵  o locuțiune adverbială</a:t>
            </a:r>
            <a:endParaRPr lang="en-US" sz="1200" dirty="0"/>
          </a:p>
        </p:txBody>
      </p:sp>
      <p:sp>
        <p:nvSpPr>
          <p:cNvPr id="40" name="Text 38"/>
          <p:cNvSpPr/>
          <p:nvPr/>
        </p:nvSpPr>
        <p:spPr>
          <a:xfrm>
            <a:off x="4800600" y="4142232"/>
            <a:ext cx="4023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i="1" dirty="0">
                <a:solidFill>
                  <a:srgbClr val="FEE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✏️  Subliniază adverbele din textul tău!</a:t>
            </a:r>
            <a:endParaRPr lang="en-US" sz="1100" dirty="0"/>
          </a:p>
        </p:txBody>
      </p:sp>
      <p:sp>
        <p:nvSpPr>
          <p:cNvPr id="41" name="Shape 39"/>
          <p:cNvSpPr/>
          <p:nvPr/>
        </p:nvSpPr>
        <p:spPr>
          <a:xfrm>
            <a:off x="0" y="4617720"/>
            <a:ext cx="9144000" cy="365760"/>
          </a:xfrm>
          <a:prstGeom prst="rect">
            <a:avLst/>
          </a:prstGeom>
          <a:solidFill>
            <a:srgbClr val="9B5DE5"/>
          </a:solidFill>
          <a:ln w="12700">
            <a:solidFill>
              <a:srgbClr val="9B5D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2" name="Text 40"/>
          <p:cNvSpPr/>
          <p:nvPr/>
        </p:nvSpPr>
        <p:spPr>
          <a:xfrm>
            <a:off x="0" y="461772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Punctaj total evaluare I + II: 20 puncte  |  1p din oficiu  |  Nota finală / 20</a:t>
            </a:r>
            <a:endParaRPr lang="en-US" sz="1200" dirty="0"/>
          </a:p>
        </p:txBody>
      </p:sp>
      <p:sp>
        <p:nvSpPr>
          <p:cNvPr id="43" name="Text 41"/>
          <p:cNvSpPr/>
          <p:nvPr/>
        </p:nvSpPr>
        <p:spPr>
          <a:xfrm>
            <a:off x="274320" y="4846320"/>
            <a:ext cx="8595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EE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⭐⭐⭐  Succes!  ⭐⭐⭐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EDE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6C3FC8"/>
          </a:solidFill>
          <a:ln w="12700">
            <a:solidFill>
              <a:srgbClr val="6C3FC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274320" y="0"/>
            <a:ext cx="859536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📖  Ce este adverbul?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411480" y="1097280"/>
            <a:ext cx="8321040" cy="1417320"/>
          </a:xfrm>
          <a:prstGeom prst="rect">
            <a:avLst/>
          </a:prstGeom>
          <a:solidFill>
            <a:srgbClr val="1A0A3A"/>
          </a:solidFill>
          <a:ln w="12700">
            <a:solidFill>
              <a:srgbClr val="9B5DE5"/>
            </a:solidFill>
            <a:prstDash val="solid"/>
          </a:ln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411480" y="1097280"/>
            <a:ext cx="832104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EE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Adverbul</a:t>
            </a:r>
            <a:r>
              <a:rPr lang="en-US" sz="17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este partea de vorbire </a:t>
            </a:r>
            <a:r>
              <a:rPr lang="en-US" sz="1700" b="1" dirty="0">
                <a:solidFill>
                  <a:srgbClr val="00BB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neflexibilă</a:t>
            </a:r>
            <a:r>
              <a:rPr lang="en-US" sz="17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care determină </a:t>
            </a:r>
            <a:r>
              <a:rPr lang="en-US" sz="1700" b="1" dirty="0">
                <a:solidFill>
                  <a:srgbClr val="00F5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verb, un adjectiv sau un alt adverb,</a:t>
            </a:r>
            <a:r>
              <a:rPr lang="en-US" sz="17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exprimând o </a:t>
            </a:r>
            <a:r>
              <a:rPr lang="en-US" sz="1700" b="1" dirty="0">
                <a:solidFill>
                  <a:srgbClr val="F15B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circumstanță</a:t>
            </a:r>
            <a:r>
              <a:rPr lang="en-US" sz="17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 unei acțiuni sau a unei însușiri.</a:t>
            </a:r>
            <a:endParaRPr lang="en-US" sz="1700" dirty="0"/>
          </a:p>
        </p:txBody>
      </p:sp>
      <p:sp>
        <p:nvSpPr>
          <p:cNvPr id="6" name="Shape 4"/>
          <p:cNvSpPr/>
          <p:nvPr/>
        </p:nvSpPr>
        <p:spPr>
          <a:xfrm>
            <a:off x="320040" y="2697480"/>
            <a:ext cx="2651760" cy="2011680"/>
          </a:xfrm>
          <a:prstGeom prst="rect">
            <a:avLst/>
          </a:prstGeom>
          <a:solidFill>
            <a:srgbClr val="FFFFFF"/>
          </a:solidFill>
          <a:ln w="12700">
            <a:solidFill>
              <a:srgbClr val="D4C4FF"/>
            </a:solidFill>
            <a:prstDash val="solid"/>
          </a:ln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320040" y="2743200"/>
            <a:ext cx="2651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000000"/>
                </a:solidFill>
              </a:rPr>
              <a:t>🔴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320040" y="3200400"/>
            <a:ext cx="26517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6C3F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Determină un VERB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320040" y="3611880"/>
            <a:ext cx="26517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merge repede.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777240" y="4023360"/>
            <a:ext cx="1737360" cy="365760"/>
          </a:xfrm>
          <a:prstGeom prst="roundRect">
            <a:avLst>
              <a:gd name="adj" fmla="val 50000"/>
            </a:avLst>
          </a:prstGeom>
          <a:solidFill>
            <a:srgbClr val="9B5DE5"/>
          </a:solidFill>
          <a:ln w="12700">
            <a:solidFill>
              <a:srgbClr val="9B5D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777240" y="4023360"/>
            <a:ext cx="1737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adv: "repede"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Shape 10"/>
          <p:cNvSpPr/>
          <p:nvPr/>
        </p:nvSpPr>
        <p:spPr>
          <a:xfrm>
            <a:off x="3154680" y="2697480"/>
            <a:ext cx="2651760" cy="2011680"/>
          </a:xfrm>
          <a:prstGeom prst="rect">
            <a:avLst/>
          </a:prstGeom>
          <a:solidFill>
            <a:srgbClr val="FFFFFF"/>
          </a:solidFill>
          <a:ln w="12700">
            <a:solidFill>
              <a:srgbClr val="D4C4FF"/>
            </a:solidFill>
            <a:prstDash val="solid"/>
          </a:ln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3154680" y="2743200"/>
            <a:ext cx="2651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000000"/>
                </a:solidFill>
              </a:rPr>
              <a:t>🟡</a:t>
            </a:r>
            <a:endParaRPr lang="en-US" sz="2400" dirty="0"/>
          </a:p>
        </p:txBody>
      </p:sp>
      <p:sp>
        <p:nvSpPr>
          <p:cNvPr id="14" name="Text 12"/>
          <p:cNvSpPr/>
          <p:nvPr/>
        </p:nvSpPr>
        <p:spPr>
          <a:xfrm>
            <a:off x="3154680" y="3200400"/>
            <a:ext cx="26517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6C3F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Determină un ADJECTIV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3154680" y="3611880"/>
            <a:ext cx="26517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 foarte frumos.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3611880" y="4023360"/>
            <a:ext cx="1737360" cy="365760"/>
          </a:xfrm>
          <a:prstGeom prst="roundRect">
            <a:avLst>
              <a:gd name="adj" fmla="val 50000"/>
            </a:avLst>
          </a:prstGeom>
          <a:solidFill>
            <a:srgbClr val="9B5DE5"/>
          </a:solidFill>
          <a:ln w="12700">
            <a:solidFill>
              <a:srgbClr val="9B5DE5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Text 15"/>
          <p:cNvSpPr/>
          <p:nvPr/>
        </p:nvSpPr>
        <p:spPr>
          <a:xfrm>
            <a:off x="3611880" y="4023360"/>
            <a:ext cx="1737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adv: "foarte"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5989320" y="2697480"/>
            <a:ext cx="2651760" cy="2011680"/>
          </a:xfrm>
          <a:prstGeom prst="rect">
            <a:avLst/>
          </a:prstGeom>
          <a:solidFill>
            <a:srgbClr val="FFFFFF"/>
          </a:solidFill>
          <a:ln w="12700">
            <a:solidFill>
              <a:srgbClr val="D4C4FF"/>
            </a:solidFill>
            <a:prstDash val="solid"/>
          </a:ln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5989320" y="2743200"/>
            <a:ext cx="2651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000000"/>
                </a:solidFill>
              </a:rPr>
              <a:t>🟢</a:t>
            </a:r>
            <a:endParaRPr lang="en-US" sz="2400" dirty="0"/>
          </a:p>
        </p:txBody>
      </p:sp>
      <p:sp>
        <p:nvSpPr>
          <p:cNvPr id="20" name="Text 18"/>
          <p:cNvSpPr/>
          <p:nvPr/>
        </p:nvSpPr>
        <p:spPr>
          <a:xfrm>
            <a:off x="5989320" y="3200400"/>
            <a:ext cx="26517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6C3F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Determină un ADVERB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89320" y="3611880"/>
            <a:ext cx="26517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Merge prea repede.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6446520" y="4023360"/>
            <a:ext cx="1737360" cy="365760"/>
          </a:xfrm>
          <a:prstGeom prst="roundRect">
            <a:avLst>
              <a:gd name="adj" fmla="val 50000"/>
            </a:avLst>
          </a:prstGeom>
          <a:solidFill>
            <a:srgbClr val="9B5DE5"/>
          </a:solidFill>
          <a:ln w="12700">
            <a:solidFill>
              <a:srgbClr val="9B5D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6446520" y="4023360"/>
            <a:ext cx="1737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adv: "prea"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274320" y="4709160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6C3F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⚡ Reține: adverbul NU se schimbă după gen, număr sau caz — este NEFLEXIBIL!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EDE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00BBF9"/>
          </a:solidFill>
          <a:ln w="12700">
            <a:solidFill>
              <a:srgbClr val="00BB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274320" y="0"/>
            <a:ext cx="859536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🗂️  Clasificare după înțeles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228600" y="1051560"/>
            <a:ext cx="2743200" cy="3886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15BB5"/>
            </a:solidFill>
            <a:prstDash val="solid"/>
          </a:ln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228600" y="1051560"/>
            <a:ext cx="2743200" cy="713232"/>
          </a:xfrm>
          <a:prstGeom prst="rect">
            <a:avLst/>
          </a:prstGeom>
          <a:solidFill>
            <a:srgbClr val="F15BB5"/>
          </a:solidFill>
          <a:ln w="12700">
            <a:solidFill>
              <a:srgbClr val="F15BB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228600" y="1051560"/>
            <a:ext cx="2743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</a:t>
            </a:r>
            <a:r>
              <a:rPr lang="en-US" sz="17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De MOD</a:t>
            </a:r>
            <a:endParaRPr lang="en-US" sz="1700" dirty="0"/>
          </a:p>
        </p:txBody>
      </p:sp>
      <p:sp>
        <p:nvSpPr>
          <p:cNvPr id="7" name="Shape 5"/>
          <p:cNvSpPr/>
          <p:nvPr/>
        </p:nvSpPr>
        <p:spPr>
          <a:xfrm>
            <a:off x="868680" y="1536192"/>
            <a:ext cx="1463040" cy="347472"/>
          </a:xfrm>
          <a:prstGeom prst="roundRect">
            <a:avLst>
              <a:gd name="adj" fmla="val 50000"/>
            </a:avLst>
          </a:prstGeom>
          <a:solidFill>
            <a:srgbClr val="1A0A3A"/>
          </a:solidFill>
          <a:ln w="12700">
            <a:solidFill>
              <a:srgbClr val="1A0A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868680" y="1536192"/>
            <a:ext cx="1463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Întrebare: Cum?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320040" y="1993392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6C3F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Exemple: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320040" y="2286000"/>
            <a:ext cx="1188720" cy="347472"/>
          </a:xfrm>
          <a:prstGeom prst="roundRect">
            <a:avLst>
              <a:gd name="adj" fmla="val 39474"/>
            </a:avLst>
          </a:prstGeom>
          <a:solidFill>
            <a:srgbClr val="F15BB5">
              <a:alpha val="30000"/>
            </a:srgbClr>
          </a:solidFill>
          <a:ln w="12700">
            <a:solidFill>
              <a:srgbClr val="F15BB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320040" y="2286000"/>
            <a:ext cx="11887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bine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1600200" y="2286000"/>
            <a:ext cx="1188720" cy="347472"/>
          </a:xfrm>
          <a:prstGeom prst="roundRect">
            <a:avLst>
              <a:gd name="adj" fmla="val 39474"/>
            </a:avLst>
          </a:prstGeom>
          <a:solidFill>
            <a:srgbClr val="F15BB5">
              <a:alpha val="30000"/>
            </a:srgbClr>
          </a:solidFill>
          <a:ln w="12700">
            <a:solidFill>
              <a:srgbClr val="F15BB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1600200" y="2286000"/>
            <a:ext cx="11887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frumos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320040" y="2697480"/>
            <a:ext cx="1188720" cy="347472"/>
          </a:xfrm>
          <a:prstGeom prst="roundRect">
            <a:avLst>
              <a:gd name="adj" fmla="val 39474"/>
            </a:avLst>
          </a:prstGeom>
          <a:solidFill>
            <a:srgbClr val="F15BB5">
              <a:alpha val="30000"/>
            </a:srgbClr>
          </a:solidFill>
          <a:ln w="12700">
            <a:solidFill>
              <a:srgbClr val="F15BB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320040" y="2697480"/>
            <a:ext cx="11887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repede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1600200" y="2697480"/>
            <a:ext cx="1188720" cy="347472"/>
          </a:xfrm>
          <a:prstGeom prst="roundRect">
            <a:avLst>
              <a:gd name="adj" fmla="val 39474"/>
            </a:avLst>
          </a:prstGeom>
          <a:solidFill>
            <a:srgbClr val="F15BB5">
              <a:alpha val="30000"/>
            </a:srgbClr>
          </a:solidFill>
          <a:ln w="12700">
            <a:solidFill>
              <a:srgbClr val="F15BB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1600200" y="2697480"/>
            <a:ext cx="11887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alene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320040" y="3108960"/>
            <a:ext cx="1188720" cy="347472"/>
          </a:xfrm>
          <a:prstGeom prst="roundRect">
            <a:avLst>
              <a:gd name="adj" fmla="val 39474"/>
            </a:avLst>
          </a:prstGeom>
          <a:solidFill>
            <a:srgbClr val="F15BB5">
              <a:alpha val="30000"/>
            </a:srgbClr>
          </a:solidFill>
          <a:ln w="12700">
            <a:solidFill>
              <a:srgbClr val="F15BB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320040" y="3108960"/>
            <a:ext cx="11887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astfel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1600200" y="3108960"/>
            <a:ext cx="1188720" cy="347472"/>
          </a:xfrm>
          <a:prstGeom prst="roundRect">
            <a:avLst>
              <a:gd name="adj" fmla="val 39474"/>
            </a:avLst>
          </a:prstGeom>
          <a:solidFill>
            <a:srgbClr val="F15BB5">
              <a:alpha val="30000"/>
            </a:srgbClr>
          </a:solidFill>
          <a:ln w="12700">
            <a:solidFill>
              <a:srgbClr val="F15BB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1600200" y="3108960"/>
            <a:ext cx="11887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așa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320040" y="3520440"/>
            <a:ext cx="1188720" cy="347472"/>
          </a:xfrm>
          <a:prstGeom prst="roundRect">
            <a:avLst>
              <a:gd name="adj" fmla="val 39474"/>
            </a:avLst>
          </a:prstGeom>
          <a:solidFill>
            <a:srgbClr val="F15BB5">
              <a:alpha val="30000"/>
            </a:srgbClr>
          </a:solidFill>
          <a:ln w="12700">
            <a:solidFill>
              <a:srgbClr val="F15BB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320040" y="3520440"/>
            <a:ext cx="11887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încet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320040" y="4343400"/>
            <a:ext cx="2560320" cy="457200"/>
          </a:xfrm>
          <a:prstGeom prst="rect">
            <a:avLst/>
          </a:prstGeom>
          <a:solidFill>
            <a:srgbClr val="1A0A3A"/>
          </a:solidFill>
          <a:ln w="12700">
            <a:solidFill>
              <a:srgbClr val="F15BB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320040" y="4343400"/>
            <a:ext cx="2560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Ex: "Ea cântă frumos."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3154680" y="1051560"/>
            <a:ext cx="2743200" cy="3886200"/>
          </a:xfrm>
          <a:prstGeom prst="rect">
            <a:avLst/>
          </a:prstGeom>
          <a:solidFill>
            <a:srgbClr val="FFFFFF"/>
          </a:solidFill>
          <a:ln w="12700">
            <a:solidFill>
              <a:srgbClr val="00BBF9"/>
            </a:solidFill>
            <a:prstDash val="solid"/>
          </a:ln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7" name="Shape 25"/>
          <p:cNvSpPr/>
          <p:nvPr/>
        </p:nvSpPr>
        <p:spPr>
          <a:xfrm>
            <a:off x="3154680" y="1051560"/>
            <a:ext cx="2743200" cy="713232"/>
          </a:xfrm>
          <a:prstGeom prst="rect">
            <a:avLst/>
          </a:prstGeom>
          <a:solidFill>
            <a:srgbClr val="00BBF9"/>
          </a:solidFill>
          <a:ln w="12700">
            <a:solidFill>
              <a:srgbClr val="00BB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3154680" y="1051560"/>
            <a:ext cx="2743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📍 </a:t>
            </a:r>
            <a:r>
              <a:rPr lang="en-US" sz="17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De LOC</a:t>
            </a:r>
            <a:endParaRPr lang="en-US" sz="1700" dirty="0"/>
          </a:p>
        </p:txBody>
      </p:sp>
      <p:sp>
        <p:nvSpPr>
          <p:cNvPr id="29" name="Shape 27"/>
          <p:cNvSpPr/>
          <p:nvPr/>
        </p:nvSpPr>
        <p:spPr>
          <a:xfrm>
            <a:off x="3794760" y="1536192"/>
            <a:ext cx="1463040" cy="347472"/>
          </a:xfrm>
          <a:prstGeom prst="roundRect">
            <a:avLst>
              <a:gd name="adj" fmla="val 50000"/>
            </a:avLst>
          </a:prstGeom>
          <a:solidFill>
            <a:srgbClr val="1A0A3A"/>
          </a:solidFill>
          <a:ln w="12700">
            <a:solidFill>
              <a:srgbClr val="1A0A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Text 28"/>
          <p:cNvSpPr/>
          <p:nvPr/>
        </p:nvSpPr>
        <p:spPr>
          <a:xfrm>
            <a:off x="3794760" y="1536192"/>
            <a:ext cx="1463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Întrebare: Unde?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3246120" y="1993392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6C3F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Exemple:</a:t>
            </a:r>
            <a:endParaRPr lang="en-US" sz="1200" dirty="0"/>
          </a:p>
        </p:txBody>
      </p:sp>
      <p:sp>
        <p:nvSpPr>
          <p:cNvPr id="32" name="Shape 30"/>
          <p:cNvSpPr/>
          <p:nvPr/>
        </p:nvSpPr>
        <p:spPr>
          <a:xfrm>
            <a:off x="3246120" y="2286000"/>
            <a:ext cx="1188720" cy="347472"/>
          </a:xfrm>
          <a:prstGeom prst="roundRect">
            <a:avLst>
              <a:gd name="adj" fmla="val 39474"/>
            </a:avLst>
          </a:prstGeom>
          <a:solidFill>
            <a:srgbClr val="00BBF9">
              <a:alpha val="30000"/>
            </a:srgbClr>
          </a:solidFill>
          <a:ln w="12700">
            <a:solidFill>
              <a:srgbClr val="00BB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31"/>
          <p:cNvSpPr/>
          <p:nvPr/>
        </p:nvSpPr>
        <p:spPr>
          <a:xfrm>
            <a:off x="3246120" y="2286000"/>
            <a:ext cx="11887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aici</a:t>
            </a:r>
            <a:endParaRPr lang="en-US" sz="1100" dirty="0"/>
          </a:p>
        </p:txBody>
      </p:sp>
      <p:sp>
        <p:nvSpPr>
          <p:cNvPr id="34" name="Shape 32"/>
          <p:cNvSpPr/>
          <p:nvPr/>
        </p:nvSpPr>
        <p:spPr>
          <a:xfrm>
            <a:off x="4526280" y="2286000"/>
            <a:ext cx="1188720" cy="347472"/>
          </a:xfrm>
          <a:prstGeom prst="roundRect">
            <a:avLst>
              <a:gd name="adj" fmla="val 39474"/>
            </a:avLst>
          </a:prstGeom>
          <a:solidFill>
            <a:srgbClr val="00BBF9">
              <a:alpha val="30000"/>
            </a:srgbClr>
          </a:solidFill>
          <a:ln w="12700">
            <a:solidFill>
              <a:srgbClr val="00BB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Text 33"/>
          <p:cNvSpPr/>
          <p:nvPr/>
        </p:nvSpPr>
        <p:spPr>
          <a:xfrm>
            <a:off x="4526280" y="2286000"/>
            <a:ext cx="11887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acolo</a:t>
            </a:r>
            <a:endParaRPr lang="en-US" sz="1100" dirty="0"/>
          </a:p>
        </p:txBody>
      </p:sp>
      <p:sp>
        <p:nvSpPr>
          <p:cNvPr id="36" name="Shape 34"/>
          <p:cNvSpPr/>
          <p:nvPr/>
        </p:nvSpPr>
        <p:spPr>
          <a:xfrm>
            <a:off x="3246120" y="2697480"/>
            <a:ext cx="1188720" cy="347472"/>
          </a:xfrm>
          <a:prstGeom prst="roundRect">
            <a:avLst>
              <a:gd name="adj" fmla="val 39474"/>
            </a:avLst>
          </a:prstGeom>
          <a:solidFill>
            <a:srgbClr val="00BBF9">
              <a:alpha val="30000"/>
            </a:srgbClr>
          </a:solidFill>
          <a:ln w="12700">
            <a:solidFill>
              <a:srgbClr val="00BB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Text 35"/>
          <p:cNvSpPr/>
          <p:nvPr/>
        </p:nvSpPr>
        <p:spPr>
          <a:xfrm>
            <a:off x="3246120" y="2697480"/>
            <a:ext cx="11887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sus</a:t>
            </a:r>
            <a:endParaRPr lang="en-US" sz="1100" dirty="0"/>
          </a:p>
        </p:txBody>
      </p:sp>
      <p:sp>
        <p:nvSpPr>
          <p:cNvPr id="38" name="Shape 36"/>
          <p:cNvSpPr/>
          <p:nvPr/>
        </p:nvSpPr>
        <p:spPr>
          <a:xfrm>
            <a:off x="4526280" y="2697480"/>
            <a:ext cx="1188720" cy="347472"/>
          </a:xfrm>
          <a:prstGeom prst="roundRect">
            <a:avLst>
              <a:gd name="adj" fmla="val 39474"/>
            </a:avLst>
          </a:prstGeom>
          <a:solidFill>
            <a:srgbClr val="00BBF9">
              <a:alpha val="30000"/>
            </a:srgbClr>
          </a:solidFill>
          <a:ln w="12700">
            <a:solidFill>
              <a:srgbClr val="00BB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9" name="Text 37"/>
          <p:cNvSpPr/>
          <p:nvPr/>
        </p:nvSpPr>
        <p:spPr>
          <a:xfrm>
            <a:off x="4526280" y="2697480"/>
            <a:ext cx="11887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jos</a:t>
            </a:r>
            <a:endParaRPr lang="en-US" sz="1100" dirty="0"/>
          </a:p>
        </p:txBody>
      </p:sp>
      <p:sp>
        <p:nvSpPr>
          <p:cNvPr id="40" name="Shape 38"/>
          <p:cNvSpPr/>
          <p:nvPr/>
        </p:nvSpPr>
        <p:spPr>
          <a:xfrm>
            <a:off x="3246120" y="3108960"/>
            <a:ext cx="1188720" cy="347472"/>
          </a:xfrm>
          <a:prstGeom prst="roundRect">
            <a:avLst>
              <a:gd name="adj" fmla="val 39474"/>
            </a:avLst>
          </a:prstGeom>
          <a:solidFill>
            <a:srgbClr val="00BBF9">
              <a:alpha val="30000"/>
            </a:srgbClr>
          </a:solidFill>
          <a:ln w="12700">
            <a:solidFill>
              <a:srgbClr val="00BB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Text 39"/>
          <p:cNvSpPr/>
          <p:nvPr/>
        </p:nvSpPr>
        <p:spPr>
          <a:xfrm>
            <a:off x="3246120" y="3108960"/>
            <a:ext cx="11887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departe</a:t>
            </a:r>
            <a:endParaRPr lang="en-US" sz="1100" dirty="0"/>
          </a:p>
        </p:txBody>
      </p:sp>
      <p:sp>
        <p:nvSpPr>
          <p:cNvPr id="42" name="Shape 40"/>
          <p:cNvSpPr/>
          <p:nvPr/>
        </p:nvSpPr>
        <p:spPr>
          <a:xfrm>
            <a:off x="4526280" y="3108960"/>
            <a:ext cx="1188720" cy="347472"/>
          </a:xfrm>
          <a:prstGeom prst="roundRect">
            <a:avLst>
              <a:gd name="adj" fmla="val 39474"/>
            </a:avLst>
          </a:prstGeom>
          <a:solidFill>
            <a:srgbClr val="00BBF9">
              <a:alpha val="30000"/>
            </a:srgbClr>
          </a:solidFill>
          <a:ln w="12700">
            <a:solidFill>
              <a:srgbClr val="00BB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3" name="Text 41"/>
          <p:cNvSpPr/>
          <p:nvPr/>
        </p:nvSpPr>
        <p:spPr>
          <a:xfrm>
            <a:off x="4526280" y="3108960"/>
            <a:ext cx="11887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pretutindeni</a:t>
            </a:r>
            <a:endParaRPr lang="en-US" sz="1100" dirty="0"/>
          </a:p>
        </p:txBody>
      </p:sp>
      <p:sp>
        <p:nvSpPr>
          <p:cNvPr id="44" name="Shape 42"/>
          <p:cNvSpPr/>
          <p:nvPr/>
        </p:nvSpPr>
        <p:spPr>
          <a:xfrm>
            <a:off x="3246120" y="3520440"/>
            <a:ext cx="1188720" cy="347472"/>
          </a:xfrm>
          <a:prstGeom prst="roundRect">
            <a:avLst>
              <a:gd name="adj" fmla="val 39474"/>
            </a:avLst>
          </a:prstGeom>
          <a:solidFill>
            <a:srgbClr val="00BBF9">
              <a:alpha val="30000"/>
            </a:srgbClr>
          </a:solidFill>
          <a:ln w="12700">
            <a:solidFill>
              <a:srgbClr val="00BB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5" name="Text 43"/>
          <p:cNvSpPr/>
          <p:nvPr/>
        </p:nvSpPr>
        <p:spPr>
          <a:xfrm>
            <a:off x="3246120" y="3520440"/>
            <a:ext cx="11887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nicăieri</a:t>
            </a:r>
            <a:endParaRPr lang="en-US" sz="1100" dirty="0"/>
          </a:p>
        </p:txBody>
      </p:sp>
      <p:sp>
        <p:nvSpPr>
          <p:cNvPr id="46" name="Shape 44"/>
          <p:cNvSpPr/>
          <p:nvPr/>
        </p:nvSpPr>
        <p:spPr>
          <a:xfrm>
            <a:off x="3246120" y="4343400"/>
            <a:ext cx="2560320" cy="457200"/>
          </a:xfrm>
          <a:prstGeom prst="rect">
            <a:avLst/>
          </a:prstGeom>
          <a:solidFill>
            <a:srgbClr val="1A0A3A"/>
          </a:solidFill>
          <a:ln w="12700">
            <a:solidFill>
              <a:srgbClr val="00BB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7" name="Text 45"/>
          <p:cNvSpPr/>
          <p:nvPr/>
        </p:nvSpPr>
        <p:spPr>
          <a:xfrm>
            <a:off x="3246120" y="4343400"/>
            <a:ext cx="2560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Ex: "Cartea e acolo."</a:t>
            </a:r>
            <a:endParaRPr lang="en-US" sz="1100" dirty="0"/>
          </a:p>
        </p:txBody>
      </p:sp>
      <p:sp>
        <p:nvSpPr>
          <p:cNvPr id="48" name="Shape 46"/>
          <p:cNvSpPr/>
          <p:nvPr/>
        </p:nvSpPr>
        <p:spPr>
          <a:xfrm>
            <a:off x="6080760" y="1051560"/>
            <a:ext cx="2743200" cy="3886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EE440"/>
            </a:solidFill>
            <a:prstDash val="solid"/>
          </a:ln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9" name="Shape 47"/>
          <p:cNvSpPr/>
          <p:nvPr/>
        </p:nvSpPr>
        <p:spPr>
          <a:xfrm>
            <a:off x="6080760" y="1051560"/>
            <a:ext cx="2743200" cy="713232"/>
          </a:xfrm>
          <a:prstGeom prst="rect">
            <a:avLst/>
          </a:prstGeom>
          <a:solidFill>
            <a:srgbClr val="FEE440"/>
          </a:solidFill>
          <a:ln w="12700">
            <a:solidFill>
              <a:srgbClr val="FEE44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0" name="Text 48"/>
          <p:cNvSpPr/>
          <p:nvPr/>
        </p:nvSpPr>
        <p:spPr>
          <a:xfrm>
            <a:off x="6080760" y="1051560"/>
            <a:ext cx="2743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⏰ De TIMP</a:t>
            </a:r>
            <a:endParaRPr lang="en-US" sz="1700" dirty="0"/>
          </a:p>
        </p:txBody>
      </p:sp>
      <p:sp>
        <p:nvSpPr>
          <p:cNvPr id="51" name="Shape 49"/>
          <p:cNvSpPr/>
          <p:nvPr/>
        </p:nvSpPr>
        <p:spPr>
          <a:xfrm>
            <a:off x="6720840" y="1536192"/>
            <a:ext cx="1463040" cy="347472"/>
          </a:xfrm>
          <a:prstGeom prst="roundRect">
            <a:avLst>
              <a:gd name="adj" fmla="val 50000"/>
            </a:avLst>
          </a:prstGeom>
          <a:solidFill>
            <a:srgbClr val="1A0A3A"/>
          </a:solidFill>
          <a:ln w="12700">
            <a:solidFill>
              <a:srgbClr val="1A0A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2" name="Text 50"/>
          <p:cNvSpPr/>
          <p:nvPr/>
        </p:nvSpPr>
        <p:spPr>
          <a:xfrm>
            <a:off x="6720840" y="1536192"/>
            <a:ext cx="1463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Întrebare: Când?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3" name="Text 51"/>
          <p:cNvSpPr/>
          <p:nvPr/>
        </p:nvSpPr>
        <p:spPr>
          <a:xfrm>
            <a:off x="6172200" y="1993392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6C3F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Exemple:</a:t>
            </a:r>
            <a:endParaRPr lang="en-US" sz="1200" dirty="0"/>
          </a:p>
        </p:txBody>
      </p:sp>
      <p:sp>
        <p:nvSpPr>
          <p:cNvPr id="54" name="Shape 52"/>
          <p:cNvSpPr/>
          <p:nvPr/>
        </p:nvSpPr>
        <p:spPr>
          <a:xfrm>
            <a:off x="6172200" y="2286000"/>
            <a:ext cx="1188720" cy="347472"/>
          </a:xfrm>
          <a:prstGeom prst="roundRect">
            <a:avLst>
              <a:gd name="adj" fmla="val 39474"/>
            </a:avLst>
          </a:prstGeom>
          <a:solidFill>
            <a:srgbClr val="FEE440">
              <a:alpha val="30000"/>
            </a:srgbClr>
          </a:solidFill>
          <a:ln w="12700">
            <a:solidFill>
              <a:srgbClr val="FEE44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5" name="Text 53"/>
          <p:cNvSpPr/>
          <p:nvPr/>
        </p:nvSpPr>
        <p:spPr>
          <a:xfrm>
            <a:off x="6172200" y="2286000"/>
            <a:ext cx="11887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acum</a:t>
            </a:r>
            <a:endParaRPr lang="en-US" sz="1100" dirty="0"/>
          </a:p>
        </p:txBody>
      </p:sp>
      <p:sp>
        <p:nvSpPr>
          <p:cNvPr id="56" name="Shape 54"/>
          <p:cNvSpPr/>
          <p:nvPr/>
        </p:nvSpPr>
        <p:spPr>
          <a:xfrm>
            <a:off x="7452360" y="2286000"/>
            <a:ext cx="1188720" cy="347472"/>
          </a:xfrm>
          <a:prstGeom prst="roundRect">
            <a:avLst>
              <a:gd name="adj" fmla="val 39474"/>
            </a:avLst>
          </a:prstGeom>
          <a:solidFill>
            <a:srgbClr val="FEE440">
              <a:alpha val="30000"/>
            </a:srgbClr>
          </a:solidFill>
          <a:ln w="12700">
            <a:solidFill>
              <a:srgbClr val="FEE44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7" name="Text 55"/>
          <p:cNvSpPr/>
          <p:nvPr/>
        </p:nvSpPr>
        <p:spPr>
          <a:xfrm>
            <a:off x="7452360" y="2286000"/>
            <a:ext cx="11887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atunci</a:t>
            </a:r>
            <a:endParaRPr lang="en-US" sz="1100" dirty="0"/>
          </a:p>
        </p:txBody>
      </p:sp>
      <p:sp>
        <p:nvSpPr>
          <p:cNvPr id="58" name="Shape 56"/>
          <p:cNvSpPr/>
          <p:nvPr/>
        </p:nvSpPr>
        <p:spPr>
          <a:xfrm>
            <a:off x="6172200" y="2697480"/>
            <a:ext cx="1188720" cy="347472"/>
          </a:xfrm>
          <a:prstGeom prst="roundRect">
            <a:avLst>
              <a:gd name="adj" fmla="val 39474"/>
            </a:avLst>
          </a:prstGeom>
          <a:solidFill>
            <a:srgbClr val="FEE440">
              <a:alpha val="30000"/>
            </a:srgbClr>
          </a:solidFill>
          <a:ln w="12700">
            <a:solidFill>
              <a:srgbClr val="FEE44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9" name="Text 57"/>
          <p:cNvSpPr/>
          <p:nvPr/>
        </p:nvSpPr>
        <p:spPr>
          <a:xfrm>
            <a:off x="6172200" y="2697480"/>
            <a:ext cx="11887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mâine</a:t>
            </a:r>
            <a:endParaRPr lang="en-US" sz="1100" dirty="0"/>
          </a:p>
        </p:txBody>
      </p:sp>
      <p:sp>
        <p:nvSpPr>
          <p:cNvPr id="60" name="Shape 58"/>
          <p:cNvSpPr/>
          <p:nvPr/>
        </p:nvSpPr>
        <p:spPr>
          <a:xfrm>
            <a:off x="7452360" y="2697480"/>
            <a:ext cx="1188720" cy="347472"/>
          </a:xfrm>
          <a:prstGeom prst="roundRect">
            <a:avLst>
              <a:gd name="adj" fmla="val 39474"/>
            </a:avLst>
          </a:prstGeom>
          <a:solidFill>
            <a:srgbClr val="FEE440">
              <a:alpha val="30000"/>
            </a:srgbClr>
          </a:solidFill>
          <a:ln w="12700">
            <a:solidFill>
              <a:srgbClr val="FEE44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1" name="Text 59"/>
          <p:cNvSpPr/>
          <p:nvPr/>
        </p:nvSpPr>
        <p:spPr>
          <a:xfrm>
            <a:off x="7452360" y="2697480"/>
            <a:ext cx="11887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ieri</a:t>
            </a:r>
            <a:endParaRPr lang="en-US" sz="1100" dirty="0"/>
          </a:p>
        </p:txBody>
      </p:sp>
      <p:sp>
        <p:nvSpPr>
          <p:cNvPr id="62" name="Shape 60"/>
          <p:cNvSpPr/>
          <p:nvPr/>
        </p:nvSpPr>
        <p:spPr>
          <a:xfrm>
            <a:off x="6172200" y="3108960"/>
            <a:ext cx="1188720" cy="347472"/>
          </a:xfrm>
          <a:prstGeom prst="roundRect">
            <a:avLst>
              <a:gd name="adj" fmla="val 39474"/>
            </a:avLst>
          </a:prstGeom>
          <a:solidFill>
            <a:srgbClr val="FEE440">
              <a:alpha val="30000"/>
            </a:srgbClr>
          </a:solidFill>
          <a:ln w="12700">
            <a:solidFill>
              <a:srgbClr val="FEE44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3" name="Text 61"/>
          <p:cNvSpPr/>
          <p:nvPr/>
        </p:nvSpPr>
        <p:spPr>
          <a:xfrm>
            <a:off x="6172200" y="3108960"/>
            <a:ext cx="11887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curând</a:t>
            </a:r>
            <a:endParaRPr lang="en-US" sz="1100" dirty="0"/>
          </a:p>
        </p:txBody>
      </p:sp>
      <p:sp>
        <p:nvSpPr>
          <p:cNvPr id="64" name="Shape 62"/>
          <p:cNvSpPr/>
          <p:nvPr/>
        </p:nvSpPr>
        <p:spPr>
          <a:xfrm>
            <a:off x="7452360" y="3108960"/>
            <a:ext cx="1188720" cy="347472"/>
          </a:xfrm>
          <a:prstGeom prst="roundRect">
            <a:avLst>
              <a:gd name="adj" fmla="val 39474"/>
            </a:avLst>
          </a:prstGeom>
          <a:solidFill>
            <a:srgbClr val="FEE440">
              <a:alpha val="30000"/>
            </a:srgbClr>
          </a:solidFill>
          <a:ln w="12700">
            <a:solidFill>
              <a:srgbClr val="FEE44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5" name="Text 63"/>
          <p:cNvSpPr/>
          <p:nvPr/>
        </p:nvSpPr>
        <p:spPr>
          <a:xfrm>
            <a:off x="7452360" y="3108960"/>
            <a:ext cx="11887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niciodată</a:t>
            </a:r>
            <a:endParaRPr lang="en-US" sz="1100" dirty="0"/>
          </a:p>
        </p:txBody>
      </p:sp>
      <p:sp>
        <p:nvSpPr>
          <p:cNvPr id="66" name="Shape 64"/>
          <p:cNvSpPr/>
          <p:nvPr/>
        </p:nvSpPr>
        <p:spPr>
          <a:xfrm>
            <a:off x="6172200" y="3520440"/>
            <a:ext cx="1188720" cy="347472"/>
          </a:xfrm>
          <a:prstGeom prst="roundRect">
            <a:avLst>
              <a:gd name="adj" fmla="val 39474"/>
            </a:avLst>
          </a:prstGeom>
          <a:solidFill>
            <a:srgbClr val="FEE440">
              <a:alpha val="30000"/>
            </a:srgbClr>
          </a:solidFill>
          <a:ln w="12700">
            <a:solidFill>
              <a:srgbClr val="FEE44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7" name="Text 65"/>
          <p:cNvSpPr/>
          <p:nvPr/>
        </p:nvSpPr>
        <p:spPr>
          <a:xfrm>
            <a:off x="6172200" y="3520440"/>
            <a:ext cx="11887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mereu</a:t>
            </a:r>
            <a:endParaRPr lang="en-US" sz="1100" dirty="0"/>
          </a:p>
        </p:txBody>
      </p:sp>
      <p:sp>
        <p:nvSpPr>
          <p:cNvPr id="68" name="Shape 66"/>
          <p:cNvSpPr/>
          <p:nvPr/>
        </p:nvSpPr>
        <p:spPr>
          <a:xfrm>
            <a:off x="6172200" y="4343400"/>
            <a:ext cx="2560320" cy="457200"/>
          </a:xfrm>
          <a:prstGeom prst="rect">
            <a:avLst/>
          </a:prstGeom>
          <a:solidFill>
            <a:srgbClr val="1A0A3A"/>
          </a:solidFill>
          <a:ln w="12700">
            <a:solidFill>
              <a:srgbClr val="FEE44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9" name="Text 67"/>
          <p:cNvSpPr/>
          <p:nvPr/>
        </p:nvSpPr>
        <p:spPr>
          <a:xfrm>
            <a:off x="6172200" y="4343400"/>
            <a:ext cx="2560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Ex: "Vom pleca mâine."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EDE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9B5DE5"/>
          </a:solidFill>
          <a:ln w="12700">
            <a:solidFill>
              <a:srgbClr val="9B5D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274320" y="0"/>
            <a:ext cx="859536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🔬  Clasificare după formă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274320" y="1078992"/>
            <a:ext cx="4206240" cy="3749040"/>
          </a:xfrm>
          <a:prstGeom prst="rect">
            <a:avLst/>
          </a:prstGeom>
          <a:solidFill>
            <a:srgbClr val="FFFFFF"/>
          </a:solidFill>
          <a:ln w="12700">
            <a:solidFill>
              <a:srgbClr val="00BBF9"/>
            </a:solidFill>
            <a:prstDash val="solid"/>
          </a:ln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274320" y="1078992"/>
            <a:ext cx="4206240" cy="621792"/>
          </a:xfrm>
          <a:prstGeom prst="rect">
            <a:avLst/>
          </a:prstGeom>
          <a:solidFill>
            <a:srgbClr val="00BBF9"/>
          </a:solidFill>
          <a:ln w="12700">
            <a:solidFill>
              <a:srgbClr val="00BB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274320" y="1078992"/>
            <a:ext cx="42062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Adverbe SIMPLE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7" name="Text 5"/>
          <p:cNvSpPr/>
          <p:nvPr/>
        </p:nvSpPr>
        <p:spPr>
          <a:xfrm>
            <a:off x="411480" y="1737360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6C3F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(formate dintr-un singur cuvânt)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365760" y="2084832"/>
            <a:ext cx="4023360" cy="960120"/>
          </a:xfrm>
          <a:prstGeom prst="rect">
            <a:avLst/>
          </a:prstGeom>
          <a:solidFill>
            <a:srgbClr val="00BBF9">
              <a:alpha val="20000"/>
            </a:srgbClr>
          </a:solidFill>
          <a:ln w="12700">
            <a:solidFill>
              <a:srgbClr val="00BBF9">
                <a:alpha val="6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438912" y="2121408"/>
            <a:ext cx="3840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Primare (nu derivă din alt cuvânt)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438912" y="2487168"/>
            <a:ext cx="3840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6C3F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-&gt; </a:t>
            </a:r>
            <a:r>
              <a:rPr lang="en-US" sz="1400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bine, rău, ieri, acolo, sus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365760" y="3182112"/>
            <a:ext cx="4023360" cy="960120"/>
          </a:xfrm>
          <a:prstGeom prst="rect">
            <a:avLst/>
          </a:prstGeom>
          <a:solidFill>
            <a:srgbClr val="00BBF9">
              <a:alpha val="20000"/>
            </a:srgbClr>
          </a:solidFill>
          <a:ln w="12700">
            <a:solidFill>
              <a:srgbClr val="00BBF9">
                <a:alpha val="6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38912" y="3218688"/>
            <a:ext cx="3840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Derivate (din adj., verb + sufix)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438912" y="3584448"/>
            <a:ext cx="3840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6C3F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-&gt; </a:t>
            </a:r>
            <a:r>
              <a:rPr lang="en-US" sz="1400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frumos, atunci, înainte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365760" y="4315968"/>
            <a:ext cx="4023360" cy="384048"/>
          </a:xfrm>
          <a:prstGeom prst="rect">
            <a:avLst/>
          </a:prstGeom>
          <a:solidFill>
            <a:srgbClr val="1A0A3A"/>
          </a:solidFill>
          <a:ln w="12700">
            <a:solidFill>
              <a:srgbClr val="00BB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365760" y="4315968"/>
            <a:ext cx="40233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Nu au mai multe componente lexicale.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4846320" y="1078992"/>
            <a:ext cx="4206240" cy="3749040"/>
          </a:xfrm>
          <a:prstGeom prst="rect">
            <a:avLst/>
          </a:prstGeom>
          <a:solidFill>
            <a:srgbClr val="FFFFFF"/>
          </a:solidFill>
          <a:ln w="12700">
            <a:solidFill>
              <a:srgbClr val="F15BB5"/>
            </a:solidFill>
            <a:prstDash val="solid"/>
          </a:ln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4846320" y="1078992"/>
            <a:ext cx="4206240" cy="621792"/>
          </a:xfrm>
          <a:prstGeom prst="rect">
            <a:avLst/>
          </a:prstGeom>
          <a:solidFill>
            <a:srgbClr val="F15BB5"/>
          </a:solidFill>
          <a:ln w="12700">
            <a:solidFill>
              <a:srgbClr val="F15BB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4846320" y="1078992"/>
            <a:ext cx="42062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Adverbe COMPUSE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4983480" y="1737360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6C3F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(formate din mai multe elemente)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937760" y="2084832"/>
            <a:ext cx="4023360" cy="960120"/>
          </a:xfrm>
          <a:prstGeom prst="rect">
            <a:avLst/>
          </a:prstGeom>
          <a:solidFill>
            <a:srgbClr val="F15BB5">
              <a:alpha val="20000"/>
            </a:srgbClr>
          </a:solidFill>
          <a:ln w="12700">
            <a:solidFill>
              <a:srgbClr val="F15BB5">
                <a:alpha val="6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5010912" y="2121408"/>
            <a:ext cx="3840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Locuțiuni adverbiale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5010912" y="2487168"/>
            <a:ext cx="3840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6C3F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-&gt; </a:t>
            </a:r>
            <a:r>
              <a:rPr lang="en-US" sz="1400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de-a lungul, pe furiș, în zadar, din belșug</a:t>
            </a:r>
            <a:endParaRPr lang="en-US" sz="1400" dirty="0"/>
          </a:p>
        </p:txBody>
      </p:sp>
      <p:sp>
        <p:nvSpPr>
          <p:cNvPr id="23" name="Shape 21"/>
          <p:cNvSpPr/>
          <p:nvPr/>
        </p:nvSpPr>
        <p:spPr>
          <a:xfrm>
            <a:off x="4937760" y="3182112"/>
            <a:ext cx="4023360" cy="960120"/>
          </a:xfrm>
          <a:prstGeom prst="rect">
            <a:avLst/>
          </a:prstGeom>
          <a:solidFill>
            <a:srgbClr val="F15BB5">
              <a:alpha val="20000"/>
            </a:srgbClr>
          </a:solidFill>
          <a:ln w="12700">
            <a:solidFill>
              <a:srgbClr val="F15BB5">
                <a:alpha val="6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5010912" y="3218688"/>
            <a:ext cx="3840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Adverbe compuse propriu-zise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5010912" y="3584448"/>
            <a:ext cx="3840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6C3F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-&gt; </a:t>
            </a:r>
            <a:r>
              <a:rPr lang="en-US" sz="1400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totdeauna, altundeva, astăzi, nicicând</a:t>
            </a:r>
            <a:endParaRPr lang="en-US" sz="1400" dirty="0"/>
          </a:p>
        </p:txBody>
      </p:sp>
      <p:sp>
        <p:nvSpPr>
          <p:cNvPr id="26" name="Shape 24"/>
          <p:cNvSpPr/>
          <p:nvPr/>
        </p:nvSpPr>
        <p:spPr>
          <a:xfrm>
            <a:off x="4937760" y="4315968"/>
            <a:ext cx="4023360" cy="384048"/>
          </a:xfrm>
          <a:prstGeom prst="rect">
            <a:avLst/>
          </a:prstGeom>
          <a:solidFill>
            <a:srgbClr val="1A0A3A"/>
          </a:solidFill>
          <a:ln w="12700">
            <a:solidFill>
              <a:srgbClr val="F15BB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4937760" y="4315968"/>
            <a:ext cx="40233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Funcționează ca un singur adverb în propoziție.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274320" y="4892040"/>
            <a:ext cx="85953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⚠️  Atenție! Locuțiunile adverbiale funcționează ca un singur adverb și nu se pot despărți în propoziție.</a:t>
            </a:r>
            <a:endParaRPr lang="en-US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EDE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FF6B6B"/>
          </a:solidFill>
          <a:ln w="12700">
            <a:solidFill>
              <a:srgbClr val="FF6B6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274320" y="0"/>
            <a:ext cx="859536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📊  Gradele de comparație ale adverbului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274320" y="1051560"/>
            <a:ext cx="182880" cy="548640"/>
          </a:xfrm>
          <a:prstGeom prst="rect">
            <a:avLst/>
          </a:prstGeom>
          <a:solidFill>
            <a:srgbClr val="00F5D4"/>
          </a:solidFill>
          <a:ln w="12700">
            <a:solidFill>
              <a:srgbClr val="00F5D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457200" y="1051560"/>
            <a:ext cx="8412480" cy="548640"/>
          </a:xfrm>
          <a:prstGeom prst="rect">
            <a:avLst/>
          </a:prstGeom>
          <a:solidFill>
            <a:srgbClr val="FFFFFF">
              <a:alpha val="80000"/>
            </a:srgbClr>
          </a:solidFill>
          <a:ln w="12700">
            <a:solidFill>
              <a:srgbClr val="D4C4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548640" y="1097280"/>
            <a:ext cx="3017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Pozitiv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3566160" y="1097280"/>
            <a:ext cx="2560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6C3F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[însușire simplă]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6126480" y="109728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Merge repede.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274320" y="1709928"/>
            <a:ext cx="182880" cy="548640"/>
          </a:xfrm>
          <a:prstGeom prst="rect">
            <a:avLst/>
          </a:prstGeom>
          <a:solidFill>
            <a:srgbClr val="00BBF9"/>
          </a:solidFill>
          <a:ln w="12700">
            <a:solidFill>
              <a:srgbClr val="00BB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457200" y="1709928"/>
            <a:ext cx="8412480" cy="548640"/>
          </a:xfrm>
          <a:prstGeom prst="rect">
            <a:avLst/>
          </a:prstGeom>
          <a:solidFill>
            <a:srgbClr val="D4C4FF">
              <a:alpha val="80000"/>
            </a:srgbClr>
          </a:solidFill>
          <a:ln w="12700">
            <a:solidFill>
              <a:srgbClr val="D4C4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548640" y="1755648"/>
            <a:ext cx="3017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Comparativ de superioritate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3566160" y="1755648"/>
            <a:ext cx="2560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6C3F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[mai mult]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6126480" y="1755648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Merge mai repede.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274320" y="2368296"/>
            <a:ext cx="182880" cy="548640"/>
          </a:xfrm>
          <a:prstGeom prst="rect">
            <a:avLst/>
          </a:prstGeom>
          <a:solidFill>
            <a:srgbClr val="FEE440"/>
          </a:solidFill>
          <a:ln w="12700">
            <a:solidFill>
              <a:srgbClr val="FEE44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457200" y="2368296"/>
            <a:ext cx="8412480" cy="548640"/>
          </a:xfrm>
          <a:prstGeom prst="rect">
            <a:avLst/>
          </a:prstGeom>
          <a:solidFill>
            <a:srgbClr val="FFFFFF">
              <a:alpha val="80000"/>
            </a:srgbClr>
          </a:solidFill>
          <a:ln w="12700">
            <a:solidFill>
              <a:srgbClr val="D4C4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548640" y="2414016"/>
            <a:ext cx="3017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Comparativ de egalitate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3566160" y="2414016"/>
            <a:ext cx="2560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6C3F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[la fel / tot atât de]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6126480" y="2414016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Merge la fel de repede.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274320" y="3026664"/>
            <a:ext cx="182880" cy="548640"/>
          </a:xfrm>
          <a:prstGeom prst="rect">
            <a:avLst/>
          </a:prstGeom>
          <a:solidFill>
            <a:srgbClr val="9B5DE5"/>
          </a:solidFill>
          <a:ln w="12700">
            <a:solidFill>
              <a:srgbClr val="9B5D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457200" y="3026664"/>
            <a:ext cx="8412480" cy="548640"/>
          </a:xfrm>
          <a:prstGeom prst="rect">
            <a:avLst/>
          </a:prstGeom>
          <a:solidFill>
            <a:srgbClr val="D4C4FF">
              <a:alpha val="80000"/>
            </a:srgbClr>
          </a:solidFill>
          <a:ln w="12700">
            <a:solidFill>
              <a:srgbClr val="D4C4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548640" y="3072384"/>
            <a:ext cx="3017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Comparativ de inferioritate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3566160" y="3072384"/>
            <a:ext cx="2560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6C3F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[mai puțin]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6126480" y="3072384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Merge mai puțin repede.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274320" y="3685032"/>
            <a:ext cx="182880" cy="548640"/>
          </a:xfrm>
          <a:prstGeom prst="rect">
            <a:avLst/>
          </a:prstGeom>
          <a:solidFill>
            <a:srgbClr val="F15BB5"/>
          </a:solidFill>
          <a:ln w="12700">
            <a:solidFill>
              <a:srgbClr val="F15BB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Shape 23"/>
          <p:cNvSpPr/>
          <p:nvPr/>
        </p:nvSpPr>
        <p:spPr>
          <a:xfrm>
            <a:off x="457200" y="3685032"/>
            <a:ext cx="8412480" cy="548640"/>
          </a:xfrm>
          <a:prstGeom prst="rect">
            <a:avLst/>
          </a:prstGeom>
          <a:solidFill>
            <a:srgbClr val="FFFFFF">
              <a:alpha val="80000"/>
            </a:srgbClr>
          </a:solidFill>
          <a:ln w="12700">
            <a:solidFill>
              <a:srgbClr val="D4C4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548640" y="3730752"/>
            <a:ext cx="3017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Superlativ relativ sup.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3566160" y="3730752"/>
            <a:ext cx="2560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6C3F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[cel mai / cele mai]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6126480" y="3730752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Merge cel mai repede.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274320" y="4343400"/>
            <a:ext cx="182880" cy="548640"/>
          </a:xfrm>
          <a:prstGeom prst="rect">
            <a:avLst/>
          </a:prstGeom>
          <a:solidFill>
            <a:srgbClr val="FF6B6B"/>
          </a:solidFill>
          <a:ln w="12700">
            <a:solidFill>
              <a:srgbClr val="FF6B6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Shape 28"/>
          <p:cNvSpPr/>
          <p:nvPr/>
        </p:nvSpPr>
        <p:spPr>
          <a:xfrm>
            <a:off x="457200" y="4343400"/>
            <a:ext cx="8412480" cy="548640"/>
          </a:xfrm>
          <a:prstGeom prst="rect">
            <a:avLst/>
          </a:prstGeom>
          <a:solidFill>
            <a:srgbClr val="D4C4FF">
              <a:alpha val="80000"/>
            </a:srgbClr>
          </a:solidFill>
          <a:ln w="12700">
            <a:solidFill>
              <a:srgbClr val="D4C4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548640" y="4389120"/>
            <a:ext cx="3017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Superlativ absolut sup.</a:t>
            </a:r>
            <a:endParaRPr lang="en-US" sz="1300" dirty="0"/>
          </a:p>
        </p:txBody>
      </p:sp>
      <p:sp>
        <p:nvSpPr>
          <p:cNvPr id="32" name="Text 30"/>
          <p:cNvSpPr/>
          <p:nvPr/>
        </p:nvSpPr>
        <p:spPr>
          <a:xfrm>
            <a:off x="3566160" y="4389120"/>
            <a:ext cx="2560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6C3F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[foarte / extrem de]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6126480" y="438912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Merge foarte repede.</a:t>
            </a: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274320" y="4937760"/>
            <a:ext cx="85953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i="1" dirty="0">
                <a:solidFill>
                  <a:srgbClr val="6C3F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💬 Adverbul de mod are grade de comparație! Cele de loc și timp, de obicei, nu.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EDE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00F5D4">
              <a:alpha val="90000"/>
            </a:srgbClr>
          </a:solidFill>
          <a:ln w="12700">
            <a:solidFill>
              <a:srgbClr val="00F5D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274320" y="0"/>
            <a:ext cx="859536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✏️  Exercițiul 1 – Identifică adverbele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365760" y="1024128"/>
            <a:ext cx="8412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Subliniază adverbele din propozițiile de mai jos și precizează tipul fiecăruia (mod / loc / timp):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274320" y="1508760"/>
            <a:ext cx="8595360" cy="566928"/>
          </a:xfrm>
          <a:prstGeom prst="rect">
            <a:avLst/>
          </a:prstGeom>
          <a:solidFill>
            <a:srgbClr val="FFFFFF">
              <a:alpha val="85000"/>
            </a:srgbClr>
          </a:solidFill>
          <a:ln w="12700">
            <a:solidFill>
              <a:srgbClr val="D4C4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365760" y="1581912"/>
            <a:ext cx="320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6C3F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713232" y="1581912"/>
            <a:ext cx="5029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Copiii aleargă vesel prin curte.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5852160" y="1600200"/>
            <a:ext cx="2926080" cy="384048"/>
          </a:xfrm>
          <a:prstGeom prst="roundRect">
            <a:avLst>
              <a:gd name="adj" fmla="val 28571"/>
            </a:avLst>
          </a:prstGeom>
          <a:solidFill>
            <a:srgbClr val="00F5D4">
              <a:alpha val="40000"/>
            </a:srgbClr>
          </a:solidFill>
          <a:ln w="12700">
            <a:solidFill>
              <a:srgbClr val="00F5D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5852160" y="1600200"/>
            <a:ext cx="29260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</a:t>
            </a:r>
            <a:r>
              <a:rPr lang="en-US" sz="1200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vesel -&gt; mod; acolo -&gt; loc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274320" y="2176272"/>
            <a:ext cx="8595360" cy="566928"/>
          </a:xfrm>
          <a:prstGeom prst="rect">
            <a:avLst/>
          </a:prstGeom>
          <a:solidFill>
            <a:srgbClr val="D4C4FF">
              <a:alpha val="85000"/>
            </a:srgbClr>
          </a:solidFill>
          <a:ln w="12700">
            <a:solidFill>
              <a:srgbClr val="D4C4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365760" y="2249424"/>
            <a:ext cx="320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6C3F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713232" y="2249424"/>
            <a:ext cx="5029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Mâine vom pleca devreme la munte.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5852160" y="2267712"/>
            <a:ext cx="2926080" cy="384048"/>
          </a:xfrm>
          <a:prstGeom prst="roundRect">
            <a:avLst>
              <a:gd name="adj" fmla="val 28571"/>
            </a:avLst>
          </a:prstGeom>
          <a:solidFill>
            <a:srgbClr val="00F5D4">
              <a:alpha val="40000"/>
            </a:srgbClr>
          </a:solidFill>
          <a:ln w="12700">
            <a:solidFill>
              <a:srgbClr val="00F5D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5852160" y="2267712"/>
            <a:ext cx="29260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</a:t>
            </a:r>
            <a:r>
              <a:rPr lang="en-US" sz="1200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Mâine -&gt; timp; devreme -&gt; mod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274320" y="2843784"/>
            <a:ext cx="8595360" cy="566928"/>
          </a:xfrm>
          <a:prstGeom prst="rect">
            <a:avLst/>
          </a:prstGeom>
          <a:solidFill>
            <a:srgbClr val="FFFFFF">
              <a:alpha val="85000"/>
            </a:srgbClr>
          </a:solidFill>
          <a:ln w="12700">
            <a:solidFill>
              <a:srgbClr val="D4C4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365760" y="2916936"/>
            <a:ext cx="320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6C3F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713232" y="2916936"/>
            <a:ext cx="5029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Pasărea zboară sus, deasupra norilor.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5852160" y="2935224"/>
            <a:ext cx="2926080" cy="384048"/>
          </a:xfrm>
          <a:prstGeom prst="roundRect">
            <a:avLst>
              <a:gd name="adj" fmla="val 28571"/>
            </a:avLst>
          </a:prstGeom>
          <a:solidFill>
            <a:srgbClr val="00F5D4">
              <a:alpha val="40000"/>
            </a:srgbClr>
          </a:solidFill>
          <a:ln w="12700">
            <a:solidFill>
              <a:srgbClr val="00F5D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5852160" y="2935224"/>
            <a:ext cx="29260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</a:t>
            </a:r>
            <a:r>
              <a:rPr lang="en-US" sz="1200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sus -&gt; loc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274320" y="3511296"/>
            <a:ext cx="8595360" cy="566928"/>
          </a:xfrm>
          <a:prstGeom prst="rect">
            <a:avLst/>
          </a:prstGeom>
          <a:solidFill>
            <a:srgbClr val="D4C4FF">
              <a:alpha val="85000"/>
            </a:srgbClr>
          </a:solidFill>
          <a:ln w="12700">
            <a:solidFill>
              <a:srgbClr val="D4C4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365760" y="3584448"/>
            <a:ext cx="320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6C3F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713232" y="3584448"/>
            <a:ext cx="5029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Niciodată nu am văzut ceva atât de frumos.</a:t>
            </a:r>
            <a:endParaRPr lang="en-US" sz="1300" dirty="0"/>
          </a:p>
        </p:txBody>
      </p:sp>
      <p:sp>
        <p:nvSpPr>
          <p:cNvPr id="23" name="Shape 21"/>
          <p:cNvSpPr/>
          <p:nvPr/>
        </p:nvSpPr>
        <p:spPr>
          <a:xfrm>
            <a:off x="5852160" y="3602736"/>
            <a:ext cx="2926080" cy="384048"/>
          </a:xfrm>
          <a:prstGeom prst="roundRect">
            <a:avLst>
              <a:gd name="adj" fmla="val 28571"/>
            </a:avLst>
          </a:prstGeom>
          <a:solidFill>
            <a:srgbClr val="00F5D4">
              <a:alpha val="40000"/>
            </a:srgbClr>
          </a:solidFill>
          <a:ln w="12700">
            <a:solidFill>
              <a:srgbClr val="00F5D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5852160" y="3602736"/>
            <a:ext cx="29260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</a:t>
            </a:r>
            <a:r>
              <a:rPr lang="en-US" sz="1200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Niciodată -&gt; </a:t>
            </a:r>
            <a:r>
              <a:rPr lang="en-US" sz="1200" dirty="0" err="1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timp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274320" y="4178808"/>
            <a:ext cx="8595360" cy="566928"/>
          </a:xfrm>
          <a:prstGeom prst="rect">
            <a:avLst/>
          </a:prstGeom>
          <a:solidFill>
            <a:srgbClr val="FFFFFF">
              <a:alpha val="85000"/>
            </a:srgbClr>
          </a:solidFill>
          <a:ln w="12700">
            <a:solidFill>
              <a:srgbClr val="D4C4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365760" y="4251960"/>
            <a:ext cx="320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6C3F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713232" y="4251960"/>
            <a:ext cx="5029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 vorbește bine engleza și cântă admirabil.</a:t>
            </a:r>
            <a:endParaRPr lang="en-US" sz="1300" dirty="0"/>
          </a:p>
        </p:txBody>
      </p:sp>
      <p:sp>
        <p:nvSpPr>
          <p:cNvPr id="28" name="Shape 26"/>
          <p:cNvSpPr/>
          <p:nvPr/>
        </p:nvSpPr>
        <p:spPr>
          <a:xfrm>
            <a:off x="5852160" y="4270248"/>
            <a:ext cx="2926080" cy="384048"/>
          </a:xfrm>
          <a:prstGeom prst="roundRect">
            <a:avLst>
              <a:gd name="adj" fmla="val 28571"/>
            </a:avLst>
          </a:prstGeom>
          <a:solidFill>
            <a:srgbClr val="00F5D4">
              <a:alpha val="40000"/>
            </a:srgbClr>
          </a:solidFill>
          <a:ln w="12700">
            <a:solidFill>
              <a:srgbClr val="00F5D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5852160" y="4270248"/>
            <a:ext cx="29260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</a:t>
            </a:r>
            <a:r>
              <a:rPr lang="en-US" sz="1200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bine -&gt; mod; admirabil -&gt; mod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365760" y="4892040"/>
            <a:ext cx="8412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6C3F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🟢 Răspunsurile corecte sunt indicate în dreptul fiecărei propoziții.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EDE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FEE440"/>
          </a:solidFill>
          <a:ln w="12700">
            <a:solidFill>
              <a:srgbClr val="FEE44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274320" y="0"/>
            <a:ext cx="859536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🖊️  Exercițiul 2 – Construiește propoziții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365760" y="1005840"/>
            <a:ext cx="8412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Construiește câte o propoziție în care adverbul indicat să determine cuvântul precizat: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274320" y="1463040"/>
            <a:ext cx="8595360" cy="566928"/>
          </a:xfrm>
          <a:prstGeom prst="rect">
            <a:avLst/>
          </a:prstGeom>
          <a:solidFill>
            <a:srgbClr val="FFFFFF">
              <a:alpha val="80000"/>
            </a:srgbClr>
          </a:solidFill>
          <a:ln w="12700">
            <a:solidFill>
              <a:srgbClr val="D4C4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365760" y="1554480"/>
            <a:ext cx="822960" cy="365760"/>
          </a:xfrm>
          <a:prstGeom prst="roundRect">
            <a:avLst>
              <a:gd name="adj" fmla="val 45000"/>
            </a:avLst>
          </a:prstGeom>
          <a:solidFill>
            <a:srgbClr val="FEE440"/>
          </a:solidFill>
          <a:ln w="12700">
            <a:solidFill>
              <a:srgbClr val="FEE44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365760" y="1554480"/>
            <a:ext cx="822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1280160" y="1572768"/>
            <a:ext cx="9144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Adverb: 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2103120" y="1572768"/>
            <a:ext cx="8229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6C3F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frumos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2834640" y="1572768"/>
            <a:ext cx="24688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 -&gt; determină un verb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5486400" y="1554480"/>
            <a:ext cx="3291840" cy="384048"/>
          </a:xfrm>
          <a:prstGeom prst="roundRect">
            <a:avLst>
              <a:gd name="adj" fmla="val 28571"/>
            </a:avLst>
          </a:prstGeom>
          <a:solidFill>
            <a:srgbClr val="FEE440">
              <a:alpha val="35000"/>
            </a:srgbClr>
          </a:solidFill>
          <a:ln w="12700">
            <a:solidFill>
              <a:srgbClr val="FEE44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5486400" y="1554480"/>
            <a:ext cx="32918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</a:t>
            </a:r>
            <a:r>
              <a:rPr lang="en-US" sz="1200" i="1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 dansează frumos.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274320" y="2121408"/>
            <a:ext cx="8595360" cy="566928"/>
          </a:xfrm>
          <a:prstGeom prst="rect">
            <a:avLst/>
          </a:prstGeom>
          <a:solidFill>
            <a:srgbClr val="D4C4FF">
              <a:alpha val="80000"/>
            </a:srgbClr>
          </a:solidFill>
          <a:ln w="12700">
            <a:solidFill>
              <a:srgbClr val="D4C4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365760" y="2212848"/>
            <a:ext cx="822960" cy="365760"/>
          </a:xfrm>
          <a:prstGeom prst="roundRect">
            <a:avLst>
              <a:gd name="adj" fmla="val 45000"/>
            </a:avLst>
          </a:prstGeom>
          <a:solidFill>
            <a:srgbClr val="FEE440"/>
          </a:solidFill>
          <a:ln w="12700">
            <a:solidFill>
              <a:srgbClr val="FEE44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365760" y="2212848"/>
            <a:ext cx="822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1280160" y="2231136"/>
            <a:ext cx="9144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Adverb: 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2103120" y="2231136"/>
            <a:ext cx="8229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6C3F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foarte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2834640" y="2231136"/>
            <a:ext cx="24688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 -&gt; determină un adjectiv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5486400" y="2212848"/>
            <a:ext cx="3291840" cy="384048"/>
          </a:xfrm>
          <a:prstGeom prst="roundRect">
            <a:avLst>
              <a:gd name="adj" fmla="val 28571"/>
            </a:avLst>
          </a:prstGeom>
          <a:solidFill>
            <a:srgbClr val="FEE440">
              <a:alpha val="35000"/>
            </a:srgbClr>
          </a:solidFill>
          <a:ln w="12700">
            <a:solidFill>
              <a:srgbClr val="FEE44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5486400" y="2212848"/>
            <a:ext cx="32918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</a:t>
            </a:r>
            <a:r>
              <a:rPr lang="en-US" sz="1200" i="1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Este foarte harnic</a:t>
            </a:r>
            <a:r>
              <a:rPr lang="en-US" sz="1100" i="1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274320" y="2779776"/>
            <a:ext cx="8595360" cy="566928"/>
          </a:xfrm>
          <a:prstGeom prst="rect">
            <a:avLst/>
          </a:prstGeom>
          <a:solidFill>
            <a:srgbClr val="FFFFFF">
              <a:alpha val="80000"/>
            </a:srgbClr>
          </a:solidFill>
          <a:ln w="12700">
            <a:solidFill>
              <a:srgbClr val="D4C4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Shape 20"/>
          <p:cNvSpPr/>
          <p:nvPr/>
        </p:nvSpPr>
        <p:spPr>
          <a:xfrm>
            <a:off x="365760" y="2871216"/>
            <a:ext cx="822960" cy="365760"/>
          </a:xfrm>
          <a:prstGeom prst="roundRect">
            <a:avLst>
              <a:gd name="adj" fmla="val 45000"/>
            </a:avLst>
          </a:prstGeom>
          <a:solidFill>
            <a:srgbClr val="FEE440"/>
          </a:solidFill>
          <a:ln w="12700">
            <a:solidFill>
              <a:srgbClr val="FEE44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365760" y="2871216"/>
            <a:ext cx="822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1280160" y="2889504"/>
            <a:ext cx="9144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Adverb: 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2103120" y="2889504"/>
            <a:ext cx="8229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6C3F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departe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2834640" y="2889504"/>
            <a:ext cx="24688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 -&gt; determină un verb</a:t>
            </a:r>
            <a:endParaRPr lang="en-US" sz="1300" dirty="0"/>
          </a:p>
        </p:txBody>
      </p:sp>
      <p:sp>
        <p:nvSpPr>
          <p:cNvPr id="27" name="Shape 25"/>
          <p:cNvSpPr/>
          <p:nvPr/>
        </p:nvSpPr>
        <p:spPr>
          <a:xfrm>
            <a:off x="5486400" y="2871216"/>
            <a:ext cx="3291840" cy="384048"/>
          </a:xfrm>
          <a:prstGeom prst="roundRect">
            <a:avLst>
              <a:gd name="adj" fmla="val 28571"/>
            </a:avLst>
          </a:prstGeom>
          <a:solidFill>
            <a:srgbClr val="FEE440">
              <a:alpha val="35000"/>
            </a:srgbClr>
          </a:solidFill>
          <a:ln w="12700">
            <a:solidFill>
              <a:srgbClr val="FEE44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5486400" y="2871216"/>
            <a:ext cx="32918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</a:t>
            </a:r>
            <a:r>
              <a:rPr lang="en-US" sz="1200" i="1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Trăiesc departe de casă</a:t>
            </a:r>
            <a:r>
              <a:rPr lang="en-US" sz="1100" i="1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274320" y="3438144"/>
            <a:ext cx="8595360" cy="566928"/>
          </a:xfrm>
          <a:prstGeom prst="rect">
            <a:avLst/>
          </a:prstGeom>
          <a:solidFill>
            <a:srgbClr val="D4C4FF">
              <a:alpha val="80000"/>
            </a:srgbClr>
          </a:solidFill>
          <a:ln w="12700">
            <a:solidFill>
              <a:srgbClr val="D4C4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Shape 28"/>
          <p:cNvSpPr/>
          <p:nvPr/>
        </p:nvSpPr>
        <p:spPr>
          <a:xfrm>
            <a:off x="365760" y="3529584"/>
            <a:ext cx="822960" cy="365760"/>
          </a:xfrm>
          <a:prstGeom prst="roundRect">
            <a:avLst>
              <a:gd name="adj" fmla="val 45000"/>
            </a:avLst>
          </a:prstGeom>
          <a:solidFill>
            <a:srgbClr val="FEE440"/>
          </a:solidFill>
          <a:ln w="12700">
            <a:solidFill>
              <a:srgbClr val="FEE44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365760" y="3529584"/>
            <a:ext cx="822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</a:t>
            </a:r>
            <a:endParaRPr lang="en-US" sz="1400" dirty="0"/>
          </a:p>
        </p:txBody>
      </p:sp>
      <p:sp>
        <p:nvSpPr>
          <p:cNvPr id="32" name="Text 30"/>
          <p:cNvSpPr/>
          <p:nvPr/>
        </p:nvSpPr>
        <p:spPr>
          <a:xfrm>
            <a:off x="1280160" y="3547872"/>
            <a:ext cx="9144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Adverb: 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2103120" y="3547872"/>
            <a:ext cx="8229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6C3F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prea</a:t>
            </a:r>
            <a:endParaRPr lang="en-US" sz="1400" dirty="0"/>
          </a:p>
        </p:txBody>
      </p:sp>
      <p:sp>
        <p:nvSpPr>
          <p:cNvPr id="34" name="Text 32"/>
          <p:cNvSpPr/>
          <p:nvPr/>
        </p:nvSpPr>
        <p:spPr>
          <a:xfrm>
            <a:off x="2834640" y="3547872"/>
            <a:ext cx="24688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 -&gt; determină un alt adverb</a:t>
            </a:r>
            <a:endParaRPr lang="en-US" sz="1300" dirty="0"/>
          </a:p>
        </p:txBody>
      </p:sp>
      <p:sp>
        <p:nvSpPr>
          <p:cNvPr id="35" name="Shape 33"/>
          <p:cNvSpPr/>
          <p:nvPr/>
        </p:nvSpPr>
        <p:spPr>
          <a:xfrm>
            <a:off x="5486400" y="3529584"/>
            <a:ext cx="3291840" cy="384048"/>
          </a:xfrm>
          <a:prstGeom prst="roundRect">
            <a:avLst>
              <a:gd name="adj" fmla="val 28571"/>
            </a:avLst>
          </a:prstGeom>
          <a:solidFill>
            <a:srgbClr val="FEE440">
              <a:alpha val="35000"/>
            </a:srgbClr>
          </a:solidFill>
          <a:ln w="12700">
            <a:solidFill>
              <a:srgbClr val="FEE44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Text 34"/>
          <p:cNvSpPr/>
          <p:nvPr/>
        </p:nvSpPr>
        <p:spPr>
          <a:xfrm>
            <a:off x="5486400" y="3529584"/>
            <a:ext cx="32918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</a:t>
            </a:r>
            <a:r>
              <a:rPr lang="en-US" sz="1200" i="1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Vorbește prea repede</a:t>
            </a:r>
            <a:r>
              <a:rPr lang="en-US" sz="1100" i="1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100" dirty="0"/>
          </a:p>
        </p:txBody>
      </p:sp>
      <p:sp>
        <p:nvSpPr>
          <p:cNvPr id="37" name="Shape 35"/>
          <p:cNvSpPr/>
          <p:nvPr/>
        </p:nvSpPr>
        <p:spPr>
          <a:xfrm>
            <a:off x="274320" y="4096512"/>
            <a:ext cx="8595360" cy="566928"/>
          </a:xfrm>
          <a:prstGeom prst="rect">
            <a:avLst/>
          </a:prstGeom>
          <a:solidFill>
            <a:srgbClr val="FFFFFF">
              <a:alpha val="80000"/>
            </a:srgbClr>
          </a:solidFill>
          <a:ln w="12700">
            <a:solidFill>
              <a:srgbClr val="D4C4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Shape 36"/>
          <p:cNvSpPr/>
          <p:nvPr/>
        </p:nvSpPr>
        <p:spPr>
          <a:xfrm>
            <a:off x="365760" y="4187952"/>
            <a:ext cx="822960" cy="365760"/>
          </a:xfrm>
          <a:prstGeom prst="roundRect">
            <a:avLst>
              <a:gd name="adj" fmla="val 45000"/>
            </a:avLst>
          </a:prstGeom>
          <a:solidFill>
            <a:srgbClr val="FEE440"/>
          </a:solidFill>
          <a:ln w="12700">
            <a:solidFill>
              <a:srgbClr val="FEE44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9" name="Text 37"/>
          <p:cNvSpPr/>
          <p:nvPr/>
        </p:nvSpPr>
        <p:spPr>
          <a:xfrm>
            <a:off x="365760" y="4187952"/>
            <a:ext cx="822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</a:t>
            </a:r>
            <a:endParaRPr lang="en-US" sz="1400" dirty="0"/>
          </a:p>
        </p:txBody>
      </p:sp>
      <p:sp>
        <p:nvSpPr>
          <p:cNvPr id="40" name="Text 38"/>
          <p:cNvSpPr/>
          <p:nvPr/>
        </p:nvSpPr>
        <p:spPr>
          <a:xfrm>
            <a:off x="1280160" y="4206240"/>
            <a:ext cx="9144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Adverb: </a:t>
            </a:r>
            <a:endParaRPr lang="en-US" sz="1300" dirty="0"/>
          </a:p>
        </p:txBody>
      </p:sp>
      <p:sp>
        <p:nvSpPr>
          <p:cNvPr id="41" name="Text 39"/>
          <p:cNvSpPr/>
          <p:nvPr/>
        </p:nvSpPr>
        <p:spPr>
          <a:xfrm>
            <a:off x="2103120" y="4206240"/>
            <a:ext cx="8229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6C3F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ieri</a:t>
            </a:r>
            <a:endParaRPr lang="en-US" sz="1400" dirty="0"/>
          </a:p>
        </p:txBody>
      </p:sp>
      <p:sp>
        <p:nvSpPr>
          <p:cNvPr id="42" name="Text 40"/>
          <p:cNvSpPr/>
          <p:nvPr/>
        </p:nvSpPr>
        <p:spPr>
          <a:xfrm>
            <a:off x="2834640" y="4206240"/>
            <a:ext cx="24688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 -&gt; determină un verb</a:t>
            </a:r>
            <a:endParaRPr lang="en-US" sz="1300" dirty="0"/>
          </a:p>
        </p:txBody>
      </p:sp>
      <p:sp>
        <p:nvSpPr>
          <p:cNvPr id="43" name="Shape 41"/>
          <p:cNvSpPr/>
          <p:nvPr/>
        </p:nvSpPr>
        <p:spPr>
          <a:xfrm>
            <a:off x="5486400" y="4187952"/>
            <a:ext cx="3291840" cy="384048"/>
          </a:xfrm>
          <a:prstGeom prst="roundRect">
            <a:avLst>
              <a:gd name="adj" fmla="val 28571"/>
            </a:avLst>
          </a:prstGeom>
          <a:solidFill>
            <a:srgbClr val="FEE440">
              <a:alpha val="35000"/>
            </a:srgbClr>
          </a:solidFill>
          <a:ln w="12700">
            <a:solidFill>
              <a:srgbClr val="FEE44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4" name="Text 42"/>
          <p:cNvSpPr/>
          <p:nvPr/>
        </p:nvSpPr>
        <p:spPr>
          <a:xfrm>
            <a:off x="5486400" y="4187952"/>
            <a:ext cx="32918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</a:t>
            </a:r>
            <a:r>
              <a:rPr lang="en-US" sz="1200" i="1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Ieri am citit o carte</a:t>
            </a:r>
            <a:r>
              <a:rPr lang="en-US" sz="1100" i="1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EDE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9B5DE5"/>
          </a:solidFill>
          <a:ln w="12700">
            <a:solidFill>
              <a:srgbClr val="9B5D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274320" y="0"/>
            <a:ext cx="859536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🔗  Exercițiul 3 – Unește coloana A cu coloana B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365760" y="1005840"/>
            <a:ext cx="8412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Trasează o săgeată de la fiecare adverb (coloana A) la tipul său corect (coloana B):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365760" y="1389888"/>
            <a:ext cx="3474720" cy="384048"/>
          </a:xfrm>
          <a:prstGeom prst="rect">
            <a:avLst/>
          </a:prstGeom>
          <a:solidFill>
            <a:srgbClr val="6C3FC8"/>
          </a:solidFill>
          <a:ln w="12700">
            <a:solidFill>
              <a:srgbClr val="6C3FC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365760" y="1389888"/>
            <a:ext cx="34747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COLOANA A – Adverbe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5303520" y="1389888"/>
            <a:ext cx="3474720" cy="384048"/>
          </a:xfrm>
          <a:prstGeom prst="rect">
            <a:avLst/>
          </a:prstGeom>
          <a:solidFill>
            <a:srgbClr val="6C3FC8"/>
          </a:solidFill>
          <a:ln w="12700">
            <a:solidFill>
              <a:srgbClr val="6C3FC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5303520" y="1389888"/>
            <a:ext cx="34747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COLOANA B – Tipuri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365760" y="1856232"/>
            <a:ext cx="3474720" cy="402336"/>
          </a:xfrm>
          <a:prstGeom prst="rect">
            <a:avLst/>
          </a:prstGeom>
          <a:solidFill>
            <a:srgbClr val="00BBF9">
              <a:alpha val="30000"/>
            </a:srgbClr>
          </a:solidFill>
          <a:ln w="12700">
            <a:solidFill>
              <a:srgbClr val="00BB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365760" y="1856232"/>
            <a:ext cx="34747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nicăieri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3931920" y="1856232"/>
            <a:ext cx="128016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-&gt; c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365760" y="2331720"/>
            <a:ext cx="3474720" cy="402336"/>
          </a:xfrm>
          <a:prstGeom prst="rect">
            <a:avLst/>
          </a:prstGeom>
          <a:solidFill>
            <a:srgbClr val="FEE440">
              <a:alpha val="30000"/>
            </a:srgbClr>
          </a:solidFill>
          <a:ln w="12700">
            <a:solidFill>
              <a:srgbClr val="FEE44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365760" y="2331720"/>
            <a:ext cx="34747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mâine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3931920" y="2331720"/>
            <a:ext cx="128016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-&gt; b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365760" y="2807208"/>
            <a:ext cx="3474720" cy="402336"/>
          </a:xfrm>
          <a:prstGeom prst="rect">
            <a:avLst/>
          </a:prstGeom>
          <a:solidFill>
            <a:srgbClr val="F15BB5">
              <a:alpha val="30000"/>
            </a:srgbClr>
          </a:solidFill>
          <a:ln w="12700">
            <a:solidFill>
              <a:srgbClr val="F15BB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365760" y="2807208"/>
            <a:ext cx="34747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bine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3931920" y="2807208"/>
            <a:ext cx="128016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-&gt; a</a:t>
            </a:r>
            <a:endParaRPr lang="en-US" sz="1500" dirty="0"/>
          </a:p>
        </p:txBody>
      </p:sp>
      <p:sp>
        <p:nvSpPr>
          <p:cNvPr id="18" name="Shape 16"/>
          <p:cNvSpPr/>
          <p:nvPr/>
        </p:nvSpPr>
        <p:spPr>
          <a:xfrm>
            <a:off x="365760" y="3282696"/>
            <a:ext cx="3474720" cy="402336"/>
          </a:xfrm>
          <a:prstGeom prst="rect">
            <a:avLst/>
          </a:prstGeom>
          <a:solidFill>
            <a:srgbClr val="00BBF9">
              <a:alpha val="30000"/>
            </a:srgbClr>
          </a:solidFill>
          <a:ln w="12700">
            <a:solidFill>
              <a:srgbClr val="00BB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365760" y="3282696"/>
            <a:ext cx="34747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acolo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3931920" y="3282696"/>
            <a:ext cx="128016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-&gt; c</a:t>
            </a:r>
            <a:endParaRPr lang="en-US" sz="1500" dirty="0"/>
          </a:p>
        </p:txBody>
      </p:sp>
      <p:sp>
        <p:nvSpPr>
          <p:cNvPr id="21" name="Shape 19"/>
          <p:cNvSpPr/>
          <p:nvPr/>
        </p:nvSpPr>
        <p:spPr>
          <a:xfrm>
            <a:off x="365760" y="3758184"/>
            <a:ext cx="3474720" cy="402336"/>
          </a:xfrm>
          <a:prstGeom prst="rect">
            <a:avLst/>
          </a:prstGeom>
          <a:solidFill>
            <a:srgbClr val="F15BB5">
              <a:alpha val="30000"/>
            </a:srgbClr>
          </a:solidFill>
          <a:ln w="12700">
            <a:solidFill>
              <a:srgbClr val="F15BB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365760" y="3758184"/>
            <a:ext cx="34747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 repede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3931920" y="3758184"/>
            <a:ext cx="128016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-&gt; a</a:t>
            </a:r>
            <a:endParaRPr lang="en-US" sz="1500" dirty="0"/>
          </a:p>
        </p:txBody>
      </p:sp>
      <p:sp>
        <p:nvSpPr>
          <p:cNvPr id="24" name="Shape 22"/>
          <p:cNvSpPr/>
          <p:nvPr/>
        </p:nvSpPr>
        <p:spPr>
          <a:xfrm>
            <a:off x="365760" y="4233672"/>
            <a:ext cx="3474720" cy="402336"/>
          </a:xfrm>
          <a:prstGeom prst="rect">
            <a:avLst/>
          </a:prstGeom>
          <a:solidFill>
            <a:srgbClr val="FEE440">
              <a:alpha val="30000"/>
            </a:srgbClr>
          </a:solidFill>
          <a:ln w="12700">
            <a:solidFill>
              <a:srgbClr val="FEE44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365760" y="4233672"/>
            <a:ext cx="34747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 niciodată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3931920" y="4233672"/>
            <a:ext cx="128016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-&gt; b</a:t>
            </a:r>
            <a:endParaRPr lang="en-US" sz="1500" dirty="0"/>
          </a:p>
        </p:txBody>
      </p:sp>
      <p:sp>
        <p:nvSpPr>
          <p:cNvPr id="27" name="Shape 25"/>
          <p:cNvSpPr/>
          <p:nvPr/>
        </p:nvSpPr>
        <p:spPr>
          <a:xfrm>
            <a:off x="5303520" y="1856232"/>
            <a:ext cx="3474720" cy="777240"/>
          </a:xfrm>
          <a:prstGeom prst="rect">
            <a:avLst/>
          </a:prstGeom>
          <a:solidFill>
            <a:srgbClr val="F15BB5">
              <a:alpha val="70000"/>
            </a:srgbClr>
          </a:solidFill>
          <a:ln w="12700">
            <a:solidFill>
              <a:srgbClr val="F15BB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5303520" y="1856232"/>
            <a:ext cx="34747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a. Adverb de mod</a:t>
            </a:r>
            <a:endParaRPr lang="en-US" sz="1300" dirty="0"/>
          </a:p>
        </p:txBody>
      </p:sp>
      <p:sp>
        <p:nvSpPr>
          <p:cNvPr id="29" name="Shape 27"/>
          <p:cNvSpPr/>
          <p:nvPr/>
        </p:nvSpPr>
        <p:spPr>
          <a:xfrm>
            <a:off x="5303520" y="2807208"/>
            <a:ext cx="3474720" cy="777240"/>
          </a:xfrm>
          <a:prstGeom prst="rect">
            <a:avLst/>
          </a:prstGeom>
          <a:solidFill>
            <a:srgbClr val="FEE440">
              <a:alpha val="70000"/>
            </a:srgbClr>
          </a:solidFill>
          <a:ln w="12700">
            <a:solidFill>
              <a:srgbClr val="FEE44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Text 28"/>
          <p:cNvSpPr/>
          <p:nvPr/>
        </p:nvSpPr>
        <p:spPr>
          <a:xfrm>
            <a:off x="5303520" y="2807208"/>
            <a:ext cx="34747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b. Adverb de timp</a:t>
            </a:r>
            <a:endParaRPr lang="en-US" sz="1300" dirty="0"/>
          </a:p>
        </p:txBody>
      </p:sp>
      <p:sp>
        <p:nvSpPr>
          <p:cNvPr id="31" name="Shape 29"/>
          <p:cNvSpPr/>
          <p:nvPr/>
        </p:nvSpPr>
        <p:spPr>
          <a:xfrm>
            <a:off x="5303520" y="3758184"/>
            <a:ext cx="3474720" cy="777240"/>
          </a:xfrm>
          <a:prstGeom prst="rect">
            <a:avLst/>
          </a:prstGeom>
          <a:solidFill>
            <a:srgbClr val="00BBF9">
              <a:alpha val="70000"/>
            </a:srgbClr>
          </a:solidFill>
          <a:ln w="12700">
            <a:solidFill>
              <a:srgbClr val="00BB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Text 30"/>
          <p:cNvSpPr/>
          <p:nvPr/>
        </p:nvSpPr>
        <p:spPr>
          <a:xfrm>
            <a:off x="5303520" y="3758184"/>
            <a:ext cx="34747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c. Adverb de loc</a:t>
            </a:r>
            <a:endParaRPr lang="en-US" sz="13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EDE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F15BB5"/>
          </a:solidFill>
          <a:ln w="12700">
            <a:solidFill>
              <a:srgbClr val="F15BB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274320" y="0"/>
            <a:ext cx="859536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✔️  Exercițiul 4 – Adevărat sau Fals?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365760" y="1005840"/>
            <a:ext cx="8412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Citește enunțurile și bifează: A (Adevărat) sau F (Fals). Corectează enunțurile false!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274320" y="1435608"/>
            <a:ext cx="8595360" cy="502920"/>
          </a:xfrm>
          <a:prstGeom prst="rect">
            <a:avLst/>
          </a:prstGeom>
          <a:solidFill>
            <a:srgbClr val="FFFFFF">
              <a:alpha val="80000"/>
            </a:srgbClr>
          </a:solidFill>
          <a:ln w="12700">
            <a:solidFill>
              <a:srgbClr val="D4C4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365760" y="1499616"/>
            <a:ext cx="502920" cy="365760"/>
          </a:xfrm>
          <a:prstGeom prst="roundRect">
            <a:avLst>
              <a:gd name="adj" fmla="val 45000"/>
            </a:avLst>
          </a:prstGeom>
          <a:solidFill>
            <a:srgbClr val="FF6B6B"/>
          </a:solidFill>
          <a:ln w="12700">
            <a:solidFill>
              <a:srgbClr val="FF6B6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365760" y="1499616"/>
            <a:ext cx="502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960120" y="1499616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Adverbul este o parte de vorbire flexibila.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6035040" y="1499616"/>
            <a:ext cx="2788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FF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🔧 Adverbul este NEFLEXIBIL.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274320" y="2011680"/>
            <a:ext cx="8595360" cy="502920"/>
          </a:xfrm>
          <a:prstGeom prst="rect">
            <a:avLst/>
          </a:prstGeom>
          <a:solidFill>
            <a:srgbClr val="D4C4FF">
              <a:alpha val="80000"/>
            </a:srgbClr>
          </a:solidFill>
          <a:ln w="12700">
            <a:solidFill>
              <a:srgbClr val="D4C4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365760" y="2075688"/>
            <a:ext cx="502920" cy="365760"/>
          </a:xfrm>
          <a:prstGeom prst="roundRect">
            <a:avLst>
              <a:gd name="adj" fmla="val 45000"/>
            </a:avLst>
          </a:prstGeom>
          <a:solidFill>
            <a:srgbClr val="00F5D4"/>
          </a:solidFill>
          <a:ln w="12700">
            <a:solidFill>
              <a:srgbClr val="00F5D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365760" y="2075688"/>
            <a:ext cx="502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960120" y="2075688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</a:t>
            </a:r>
            <a:r>
              <a:rPr lang="en-US" sz="1250" u="sng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Repede</a:t>
            </a:r>
            <a:r>
              <a:rPr lang="en-US" sz="1250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este adverb de mod.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274320" y="2587752"/>
            <a:ext cx="8595360" cy="502920"/>
          </a:xfrm>
          <a:prstGeom prst="rect">
            <a:avLst/>
          </a:prstGeom>
          <a:solidFill>
            <a:srgbClr val="FFFFFF">
              <a:alpha val="80000"/>
            </a:srgbClr>
          </a:solidFill>
          <a:ln w="12700">
            <a:solidFill>
              <a:srgbClr val="D4C4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365760" y="2651760"/>
            <a:ext cx="502920" cy="365760"/>
          </a:xfrm>
          <a:prstGeom prst="roundRect">
            <a:avLst>
              <a:gd name="adj" fmla="val 45000"/>
            </a:avLst>
          </a:prstGeom>
          <a:solidFill>
            <a:srgbClr val="FF6B6B"/>
          </a:solidFill>
          <a:ln w="12700">
            <a:solidFill>
              <a:srgbClr val="FF6B6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365760" y="2651760"/>
            <a:ext cx="502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960120" y="2651760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</a:t>
            </a:r>
            <a:r>
              <a:rPr lang="en-US" sz="1250" u="sng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Ieri </a:t>
            </a:r>
            <a:r>
              <a:rPr lang="en-US" sz="1250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este adverb de loc.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6035040" y="2651760"/>
            <a:ext cx="2788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FF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🔧 Ieri este adverb de TIMP.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274320" y="3163824"/>
            <a:ext cx="8595360" cy="502920"/>
          </a:xfrm>
          <a:prstGeom prst="rect">
            <a:avLst/>
          </a:prstGeom>
          <a:solidFill>
            <a:srgbClr val="D4C4FF">
              <a:alpha val="80000"/>
            </a:srgbClr>
          </a:solidFill>
          <a:ln w="12700">
            <a:solidFill>
              <a:srgbClr val="D4C4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365760" y="3227832"/>
            <a:ext cx="502920" cy="365760"/>
          </a:xfrm>
          <a:prstGeom prst="roundRect">
            <a:avLst>
              <a:gd name="adj" fmla="val 45000"/>
            </a:avLst>
          </a:prstGeom>
          <a:solidFill>
            <a:srgbClr val="00F5D4"/>
          </a:solidFill>
          <a:ln w="12700">
            <a:solidFill>
              <a:srgbClr val="00F5D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365760" y="3227832"/>
            <a:ext cx="502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960120" y="3227832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Adverbul poate determina un adjectiv.</a:t>
            </a:r>
            <a:endParaRPr lang="en-US" sz="1250" dirty="0"/>
          </a:p>
        </p:txBody>
      </p:sp>
      <p:sp>
        <p:nvSpPr>
          <p:cNvPr id="23" name="Shape 21"/>
          <p:cNvSpPr/>
          <p:nvPr/>
        </p:nvSpPr>
        <p:spPr>
          <a:xfrm>
            <a:off x="274320" y="3739896"/>
            <a:ext cx="8595360" cy="502920"/>
          </a:xfrm>
          <a:prstGeom prst="rect">
            <a:avLst/>
          </a:prstGeom>
          <a:solidFill>
            <a:srgbClr val="FFFFFF">
              <a:alpha val="80000"/>
            </a:srgbClr>
          </a:solidFill>
          <a:ln w="12700">
            <a:solidFill>
              <a:srgbClr val="D4C4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Shape 22"/>
          <p:cNvSpPr/>
          <p:nvPr/>
        </p:nvSpPr>
        <p:spPr>
          <a:xfrm>
            <a:off x="365760" y="3803904"/>
            <a:ext cx="502920" cy="365760"/>
          </a:xfrm>
          <a:prstGeom prst="roundRect">
            <a:avLst>
              <a:gd name="adj" fmla="val 45000"/>
            </a:avLst>
          </a:prstGeom>
          <a:solidFill>
            <a:srgbClr val="FF6B6B"/>
          </a:solidFill>
          <a:ln w="12700">
            <a:solidFill>
              <a:srgbClr val="FF6B6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365760" y="3803904"/>
            <a:ext cx="502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960120" y="3803904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 Locutiunile adverbiale sunt adverbe simple.</a:t>
            </a:r>
            <a:endParaRPr lang="en-US" sz="1250" dirty="0"/>
          </a:p>
        </p:txBody>
      </p:sp>
      <p:sp>
        <p:nvSpPr>
          <p:cNvPr id="27" name="Text 25"/>
          <p:cNvSpPr/>
          <p:nvPr/>
        </p:nvSpPr>
        <p:spPr>
          <a:xfrm>
            <a:off x="6035040" y="3803904"/>
            <a:ext cx="2788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FF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🔧 Sunt adverbe COMPUSE.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274320" y="4315968"/>
            <a:ext cx="8595360" cy="502920"/>
          </a:xfrm>
          <a:prstGeom prst="rect">
            <a:avLst/>
          </a:prstGeom>
          <a:solidFill>
            <a:srgbClr val="D4C4FF">
              <a:alpha val="80000"/>
            </a:srgbClr>
          </a:solidFill>
          <a:ln w="12700">
            <a:solidFill>
              <a:srgbClr val="D4C4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Shape 27"/>
          <p:cNvSpPr/>
          <p:nvPr/>
        </p:nvSpPr>
        <p:spPr>
          <a:xfrm>
            <a:off x="365760" y="4379976"/>
            <a:ext cx="502920" cy="365760"/>
          </a:xfrm>
          <a:prstGeom prst="roundRect">
            <a:avLst>
              <a:gd name="adj" fmla="val 45000"/>
            </a:avLst>
          </a:prstGeom>
          <a:solidFill>
            <a:srgbClr val="00F5D4"/>
          </a:solidFill>
          <a:ln w="12700">
            <a:solidFill>
              <a:srgbClr val="00F5D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Text 28"/>
          <p:cNvSpPr/>
          <p:nvPr/>
        </p:nvSpPr>
        <p:spPr>
          <a:xfrm>
            <a:off x="365760" y="4379976"/>
            <a:ext cx="502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500" dirty="0"/>
          </a:p>
        </p:txBody>
      </p:sp>
      <p:sp>
        <p:nvSpPr>
          <p:cNvPr id="31" name="Text 29"/>
          <p:cNvSpPr/>
          <p:nvPr/>
        </p:nvSpPr>
        <p:spPr>
          <a:xfrm>
            <a:off x="960120" y="4379976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 </a:t>
            </a:r>
            <a:r>
              <a:rPr lang="en-US" sz="1250" u="sng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Sus </a:t>
            </a:r>
            <a:r>
              <a:rPr lang="en-US" sz="1250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 </a:t>
            </a:r>
            <a:r>
              <a:rPr lang="en-US" sz="1250" u="sng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jos </a:t>
            </a:r>
            <a:r>
              <a:rPr lang="en-US" sz="1250" dirty="0">
                <a:solidFill>
                  <a:srgbClr val="1A0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sunt adverbe de loc.</a:t>
            </a:r>
            <a:endParaRPr lang="en-US" sz="12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ă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1160</Words>
  <Application>Microsoft Office PowerPoint</Application>
  <PresentationFormat>Expunere pe ecran (16:9)</PresentationFormat>
  <Paragraphs>228</Paragraphs>
  <Slides>11</Slides>
  <Notes>11</Notes>
  <HiddenSlides>0</HiddenSlides>
  <MMClips>0</MMClips>
  <ScaleCrop>false</ScaleCrop>
  <HeadingPairs>
    <vt:vector size="6" baseType="variant">
      <vt:variant>
        <vt:lpstr>Fonturi utilizate</vt:lpstr>
      </vt:variant>
      <vt:variant>
        <vt:i4>2</vt:i4>
      </vt:variant>
      <vt:variant>
        <vt:lpstr>Temă</vt:lpstr>
      </vt:variant>
      <vt:variant>
        <vt:i4>1</vt:i4>
      </vt:variant>
      <vt:variant>
        <vt:lpstr>Titluri diapozitive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Adverbul – Clasa a VI-a</dc:title>
  <dc:subject>PptxGenJS Presentation</dc:subject>
  <dc:creator>PptxGenJS</dc:creator>
  <cp:lastModifiedBy>Dana Bostanica</cp:lastModifiedBy>
  <cp:revision>11</cp:revision>
  <dcterms:created xsi:type="dcterms:W3CDTF">2026-05-30T03:42:24Z</dcterms:created>
  <dcterms:modified xsi:type="dcterms:W3CDTF">2026-06-01T08:17:53Z</dcterms:modified>
</cp:coreProperties>
</file>