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72" r:id="rId5"/>
    <p:sldId id="273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6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49548-8627-4524-93E9-315C53B03F1B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0EDD-1113-46F5-84D9-62A3F5A37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69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A15EF-9CED-4499-B4B6-EBADB3EE97A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92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A15EF-9CED-4499-B4B6-EBADB3EE97A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94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B5312-6F32-4C15-AC40-D33B2B418778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444F-F0F7-4C30-9A67-A1BDFA46FC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53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id="{3097BED3-B3E7-A6E3-9252-1AB2978EA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9123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B5312-6F32-4C15-AC40-D33B2B418778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7444F-F0F7-4C30-9A67-A1BDFA46FC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71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00" y="916938"/>
            <a:ext cx="8784000" cy="50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4718077-1105-D75E-1BC6-2113F85B82BC}"/>
              </a:ext>
            </a:extLst>
          </p:cNvPr>
          <p:cNvGrpSpPr/>
          <p:nvPr/>
        </p:nvGrpSpPr>
        <p:grpSpPr>
          <a:xfrm>
            <a:off x="2214000" y="899847"/>
            <a:ext cx="4716000" cy="4716000"/>
            <a:chOff x="2002244" y="899847"/>
            <a:chExt cx="4716000" cy="4716000"/>
          </a:xfrm>
        </p:grpSpPr>
        <p:sp>
          <p:nvSpPr>
            <p:cNvPr id="20" name="Oval 4">
              <a:extLst>
                <a:ext uri="{FF2B5EF4-FFF2-40B4-BE49-F238E27FC236}">
                  <a16:creationId xmlns:a16="http://schemas.microsoft.com/office/drawing/2014/main" id="{FDE8BBB8-6617-97C3-EF32-EAFFCE624E0D}"/>
                </a:ext>
              </a:extLst>
            </p:cNvPr>
            <p:cNvSpPr/>
            <p:nvPr/>
          </p:nvSpPr>
          <p:spPr>
            <a:xfrm>
              <a:off x="2002244" y="899847"/>
              <a:ext cx="4716000" cy="4716000"/>
            </a:xfrm>
            <a:prstGeom prst="ellipse">
              <a:avLst/>
            </a:prstGeom>
            <a:solidFill>
              <a:schemeClr val="bg1">
                <a:alpha val="23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4800" kern="1200">
                  <a:ln w="38100" cap="flat" cmpd="sng" algn="ctr">
                    <a:solidFill>
                      <a:srgbClr val="FFFFFF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blurRad="50800" dist="38100" dir="8100000" algn="tr">
                      <a:srgbClr val="000000">
                        <a:alpha val="40000"/>
                      </a:srgbClr>
                    </a:outerShdw>
                  </a:effectLst>
                  <a:latin typeface="Twinkl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4175F7-4B8B-5CB3-6EF4-832504CEA19C}"/>
                </a:ext>
              </a:extLst>
            </p:cNvPr>
            <p:cNvSpPr/>
            <p:nvPr/>
          </p:nvSpPr>
          <p:spPr>
            <a:xfrm>
              <a:off x="2533563" y="1700808"/>
              <a:ext cx="3653362" cy="31140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4800" kern="1200">
                  <a:ln>
                    <a:noFill/>
                  </a:ln>
                  <a:solidFill>
                    <a:srgbClr val="002060"/>
                  </a:solidFill>
                  <a:effectLst>
                    <a:outerShdw blurRad="50800" dist="38100" dir="8100000" algn="tr">
                      <a:srgbClr val="000000">
                        <a:alpha val="40000"/>
                      </a:srgbClr>
                    </a:outerShdw>
                  </a:effectLst>
                  <a:latin typeface="KG The Last Time" panose="0200050500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Pupăza </a:t>
              </a:r>
              <a:endParaRPr lang="fr-FR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4800" kern="1200">
                  <a:ln>
                    <a:noFill/>
                  </a:ln>
                  <a:solidFill>
                    <a:srgbClr val="002060"/>
                  </a:solidFill>
                  <a:effectLst>
                    <a:outerShdw blurRad="50800" dist="38100" dir="8100000" algn="tr">
                      <a:srgbClr val="000000">
                        <a:alpha val="40000"/>
                      </a:srgbClr>
                    </a:outerShdw>
                  </a:effectLst>
                  <a:latin typeface="KG The Last Time" panose="0200050500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din tei</a:t>
              </a:r>
              <a:endParaRPr lang="fr-FR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469998"/>
            <a:ext cx="6732240" cy="5667211"/>
            <a:chOff x="0" y="469998"/>
            <a:chExt cx="6732240" cy="5667211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9998"/>
              <a:ext cx="3731077" cy="4322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41188" y="3633534"/>
              <a:ext cx="1291052" cy="250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D7568B86-F31A-690E-F4DE-C430F25BD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66910"/>
            <a:ext cx="288000" cy="29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3971E8-7549-2775-17CC-C40FD2059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106" y="4144857"/>
            <a:ext cx="1095773" cy="1295004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EE7B7362-141B-231C-D100-E602ED1EC8B2}"/>
              </a:ext>
            </a:extLst>
          </p:cNvPr>
          <p:cNvGrpSpPr/>
          <p:nvPr/>
        </p:nvGrpSpPr>
        <p:grpSpPr>
          <a:xfrm>
            <a:off x="5810352" y="460190"/>
            <a:ext cx="2820034" cy="770890"/>
            <a:chOff x="0" y="0"/>
            <a:chExt cx="2820407" cy="77089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1FE0AD3-7BDC-D225-7539-9BC57AB0F3D8}"/>
                </a:ext>
              </a:extLst>
            </p:cNvPr>
            <p:cNvSpPr/>
            <p:nvPr/>
          </p:nvSpPr>
          <p:spPr>
            <a:xfrm>
              <a:off x="0" y="199696"/>
              <a:ext cx="2089150" cy="3994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fr-FR" sz="1100" kern="1200">
                  <a:ln>
                    <a:noFill/>
                  </a:ln>
                  <a:solidFill>
                    <a:srgbClr val="002060"/>
                  </a:solidFill>
                  <a:effectLst>
                    <a:outerShdw blurRad="50800" dist="38100" dir="8100000" algn="tr">
                      <a:srgbClr val="000000">
                        <a:alpha val="40000"/>
                      </a:srgbClr>
                    </a:outerShdw>
                  </a:effectLst>
                  <a:latin typeface="The Only Exception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după</a:t>
              </a:r>
              <a:r>
                <a:rPr lang="fr-FR" sz="1100" kern="1200">
                  <a:ln>
                    <a:noFill/>
                  </a:ln>
                  <a:solidFill>
                    <a:srgbClr val="002060"/>
                  </a:solidFill>
                  <a:effectLst>
                    <a:outerShdw blurRad="50800" dist="38100" dir="8100000" algn="tr">
                      <a:srgbClr val="000000">
                        <a:alpha val="40000"/>
                      </a:srgbClr>
                    </a:outerShdw>
                  </a:effectLst>
                  <a:latin typeface="KG The Last Time" panose="0200050500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fr-FR" sz="2000" kern="1200">
                  <a:ln>
                    <a:noFill/>
                  </a:ln>
                  <a:solidFill>
                    <a:srgbClr val="002060"/>
                  </a:solidFill>
                  <a:effectLst>
                    <a:outerShdw blurRad="50800" dist="38100" dir="8100000" algn="tr">
                      <a:srgbClr val="000000">
                        <a:alpha val="40000"/>
                      </a:srgbClr>
                    </a:outerShdw>
                  </a:effectLst>
                  <a:latin typeface="Lofi * Lifestyle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Ion Creangă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CD7FAAC2-CDE8-DB80-4AC9-30AF1C72D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517" y="0"/>
              <a:ext cx="770890" cy="770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B0D91EE-EEBA-B49A-1360-4425FCFBF086}"/>
              </a:ext>
            </a:extLst>
          </p:cNvPr>
          <p:cNvSpPr/>
          <p:nvPr/>
        </p:nvSpPr>
        <p:spPr>
          <a:xfrm>
            <a:off x="272952" y="233410"/>
            <a:ext cx="8598097" cy="6391181"/>
          </a:xfrm>
          <a:prstGeom prst="roundRect">
            <a:avLst>
              <a:gd name="adj" fmla="val 7139"/>
            </a:avLst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9CA7763-1B8A-E058-C5FC-1F3AF46288C5}"/>
              </a:ext>
            </a:extLst>
          </p:cNvPr>
          <p:cNvGrpSpPr/>
          <p:nvPr/>
        </p:nvGrpSpPr>
        <p:grpSpPr>
          <a:xfrm>
            <a:off x="582479" y="6250068"/>
            <a:ext cx="8132370" cy="324000"/>
            <a:chOff x="582479" y="6250068"/>
            <a:chExt cx="8132370" cy="324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0012BE-06B6-D5CF-3C89-53B5D4CC5283}"/>
                </a:ext>
              </a:extLst>
            </p:cNvPr>
            <p:cNvSpPr/>
            <p:nvPr/>
          </p:nvSpPr>
          <p:spPr>
            <a:xfrm>
              <a:off x="5220073" y="6250068"/>
              <a:ext cx="3494776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en-US" sz="1100">
                  <a:solidFill>
                    <a:srgbClr val="948A54"/>
                  </a:solidFill>
                  <a:effectLst/>
                  <a:latin typeface="The Only Exception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Adaptare text şi imagini</a:t>
              </a:r>
              <a:r>
                <a:rPr lang="en-US" sz="1600">
                  <a:solidFill>
                    <a:srgbClr val="948A54"/>
                  </a:solidFill>
                  <a:effectLst/>
                  <a:latin typeface="Lofi * Lifestyle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Smaranda Lupu</a:t>
              </a:r>
              <a:endParaRPr lang="fr-FR" sz="16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B75BA1-7091-174F-735D-354B42E947AD}"/>
                </a:ext>
              </a:extLst>
            </p:cNvPr>
            <p:cNvSpPr/>
            <p:nvPr/>
          </p:nvSpPr>
          <p:spPr>
            <a:xfrm>
              <a:off x="582479" y="6250068"/>
              <a:ext cx="228282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948A54"/>
                  </a:solidFill>
                  <a:effectLst/>
                  <a:latin typeface="The Only Exception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Credite </a:t>
              </a:r>
              <a:r>
                <a:rPr lang="en-US" sz="1600">
                  <a:solidFill>
                    <a:srgbClr val="948A54"/>
                  </a:solidFill>
                  <a:latin typeface="Lofi * Lifestyle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Twinkl.ro</a:t>
              </a:r>
              <a:endParaRPr lang="fr-FR" sz="16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8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1963" y="567000"/>
            <a:ext cx="8220075" cy="57240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93" y="2175162"/>
            <a:ext cx="7110014" cy="377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9592" y="1043796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>
                <a:latin typeface="Quicksand" pitchFamily="2" charset="0"/>
              </a:rPr>
              <a:t>Căci iată că a doua zi apare mătuşa Măriuca, cu o falcă-n cer şi una-n pământ: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724128" y="170041"/>
            <a:ext cx="2808312" cy="1472623"/>
          </a:xfrm>
          <a:prstGeom prst="wedgeEllipseCallout">
            <a:avLst>
              <a:gd name="adj1" fmla="val -40315"/>
              <a:gd name="adj2" fmla="val 9311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 auzit că Nică a furat pupăza din tei, că de asta nu ne-a mai trezit ea de dimineaţă!</a:t>
            </a:r>
            <a:endParaRPr lang="fr-FR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1963" y="450056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  <a:endParaRPr lang="en-GB" sz="135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38" y="1044420"/>
            <a:ext cx="6760325" cy="47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95856"/>
            <a:ext cx="2885707" cy="164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74" y="5628953"/>
            <a:ext cx="433854" cy="12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03" y="4411389"/>
            <a:ext cx="1015271" cy="7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856"/>
            <a:ext cx="1534160" cy="174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1259632" y="3415308"/>
            <a:ext cx="1944216" cy="1046262"/>
          </a:xfrm>
          <a:prstGeom prst="cloudCallout">
            <a:avLst>
              <a:gd name="adj1" fmla="val -16914"/>
              <a:gd name="adj2" fmla="val 8975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400">
                <a:solidFill>
                  <a:prstClr val="black"/>
                </a:solidFill>
                <a:latin typeface="Quicksand" pitchFamily="2" charset="0"/>
              </a:rPr>
              <a:t>Nu-i a bun</a:t>
            </a:r>
            <a:r>
              <a:rPr lang="vi-VN" sz="1400">
                <a:solidFill>
                  <a:prstClr val="black"/>
                </a:solidFill>
                <a:latin typeface="Quicksand" pitchFamily="2" charset="0"/>
              </a:rPr>
              <a:t>ă</a:t>
            </a:r>
            <a:r>
              <a:rPr lang="fr-FR" sz="1400">
                <a:solidFill>
                  <a:prstClr val="black"/>
                </a:solidFill>
                <a:latin typeface="Quicksand" pitchFamily="2" charset="0"/>
              </a:rPr>
              <a:t>!</a:t>
            </a:r>
          </a:p>
          <a:p>
            <a:pPr lvl="0" algn="ctr"/>
            <a:r>
              <a:rPr lang="fr-FR" sz="1400">
                <a:solidFill>
                  <a:prstClr val="black"/>
                </a:solidFill>
                <a:latin typeface="Quicksand" pitchFamily="2" charset="0"/>
              </a:rPr>
              <a:t>Ce s</a:t>
            </a:r>
            <a:r>
              <a:rPr lang="vi-VN" sz="1400">
                <a:solidFill>
                  <a:prstClr val="black"/>
                </a:solidFill>
                <a:latin typeface="Quicksand" pitchFamily="2" charset="0"/>
              </a:rPr>
              <a:t>ă</a:t>
            </a:r>
            <a:r>
              <a:rPr lang="fr-FR" sz="1400">
                <a:solidFill>
                  <a:prstClr val="black"/>
                </a:solidFill>
                <a:latin typeface="Quicksand" pitchFamily="2" charset="0"/>
              </a:rPr>
              <a:t> fac?... 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1403648" y="2244775"/>
            <a:ext cx="1397743" cy="1046262"/>
          </a:xfrm>
          <a:prstGeom prst="cloudCallout">
            <a:avLst>
              <a:gd name="adj1" fmla="val -40992"/>
              <a:gd name="adj2" fmla="val 90361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Am o idee!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1907704" y="1177677"/>
            <a:ext cx="2205829" cy="1046262"/>
          </a:xfrm>
          <a:prstGeom prst="cloudCallout">
            <a:avLst>
              <a:gd name="adj1" fmla="val -16914"/>
              <a:gd name="adj2" fmla="val 8975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M</a:t>
            </a:r>
            <a:r>
              <a:rPr lang="vi-VN" sz="1400" i="1">
                <a:solidFill>
                  <a:prstClr val="black"/>
                </a:solidFill>
                <a:latin typeface="Quicksand" pitchFamily="2" charset="0"/>
              </a:rPr>
              <a:t>ă</a:t>
            </a:r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 duc s</a:t>
            </a:r>
            <a:r>
              <a:rPr lang="vi-VN" sz="1400" i="1">
                <a:solidFill>
                  <a:prstClr val="black"/>
                </a:solidFill>
                <a:latin typeface="Quicksand" pitchFamily="2" charset="0"/>
              </a:rPr>
              <a:t>ă </a:t>
            </a:r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vând pup</a:t>
            </a:r>
            <a:r>
              <a:rPr lang="vi-VN" sz="1400" i="1">
                <a:solidFill>
                  <a:prstClr val="black"/>
                </a:solidFill>
                <a:latin typeface="Quicksand" pitchFamily="2" charset="0"/>
              </a:rPr>
              <a:t>ă</a:t>
            </a:r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za la târg</a:t>
            </a:r>
            <a:r>
              <a:rPr lang="fr-FR" sz="1400">
                <a:solidFill>
                  <a:prstClr val="black"/>
                </a:solidFill>
                <a:latin typeface="Quicksand" pitchFamily="2" charset="0"/>
              </a:rPr>
              <a:t>!</a:t>
            </a:r>
          </a:p>
        </p:txBody>
      </p:sp>
      <p:sp>
        <p:nvSpPr>
          <p:cNvPr id="3" name="Cloud Callout 11">
            <a:extLst>
              <a:ext uri="{FF2B5EF4-FFF2-40B4-BE49-F238E27FC236}">
                <a16:creationId xmlns:a16="http://schemas.microsoft.com/office/drawing/2014/main" id="{9B71BFC4-35A7-D937-FF24-56A3A76AE787}"/>
              </a:ext>
            </a:extLst>
          </p:cNvPr>
          <p:cNvSpPr/>
          <p:nvPr/>
        </p:nvSpPr>
        <p:spPr>
          <a:xfrm flipH="1">
            <a:off x="3188201" y="402332"/>
            <a:ext cx="2031870" cy="1046262"/>
          </a:xfrm>
          <a:prstGeom prst="cloudCallout">
            <a:avLst>
              <a:gd name="adj1" fmla="val 21177"/>
              <a:gd name="adj2" fmla="val 86757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… dând-o drept o  GĂINUȘĂ!!!</a:t>
            </a:r>
          </a:p>
        </p:txBody>
      </p:sp>
    </p:spTree>
    <p:extLst>
      <p:ext uri="{BB962C8B-B14F-4D97-AF65-F5344CB8AC3E}">
        <p14:creationId xmlns:p14="http://schemas.microsoft.com/office/powerpoint/2010/main" val="3469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56742" y="450056"/>
            <a:ext cx="8430517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2957" y="1209768"/>
            <a:ext cx="6174189" cy="487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4633725"/>
            <a:ext cx="2563341" cy="2436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5916" y="728179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>
                <a:latin typeface="Quicksand" pitchFamily="2" charset="0"/>
              </a:rPr>
              <a:t>Zis </a:t>
            </a:r>
            <a:r>
              <a:rPr lang="vi-VN" sz="1400">
                <a:latin typeface="Quicksand" pitchFamily="2" charset="0"/>
              </a:rPr>
              <a:t>ş</a:t>
            </a:r>
            <a:r>
              <a:rPr lang="fr-FR" sz="1400">
                <a:latin typeface="Quicksand" pitchFamily="2" charset="0"/>
              </a:rPr>
              <a:t>i f</a:t>
            </a:r>
            <a:r>
              <a:rPr lang="vi-VN" sz="1400">
                <a:latin typeface="Quicksand" pitchFamily="2" charset="0"/>
              </a:rPr>
              <a:t>ă</a:t>
            </a:r>
            <a:r>
              <a:rPr lang="fr-FR" sz="1400">
                <a:latin typeface="Quicksand" pitchFamily="2" charset="0"/>
              </a:rPr>
              <a:t>cut</a:t>
            </a:r>
            <a:r>
              <a:rPr lang="fr-FR" sz="1400">
                <a:latin typeface="Twinkl" pitchFamily="2" charset="0"/>
              </a:rPr>
              <a:t>!</a:t>
            </a:r>
          </a:p>
        </p:txBody>
      </p:sp>
      <p:sp>
        <p:nvSpPr>
          <p:cNvPr id="12" name="Explosion 1 11"/>
          <p:cNvSpPr/>
          <p:nvPr/>
        </p:nvSpPr>
        <p:spPr>
          <a:xfrm>
            <a:off x="744511" y="728179"/>
            <a:ext cx="2016223" cy="1570471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228600" algn="ctr">
              <a:buNone/>
            </a:pPr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</a:rPr>
              <a:t>Găinuşă </a:t>
            </a:r>
            <a:endParaRPr lang="fr-FR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228600" algn="ctr">
              <a:buNone/>
            </a:pPr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</a:rPr>
              <a:t> de vânzare!!!</a:t>
            </a:r>
            <a:endParaRPr lang="fr-FR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6080609" y="254073"/>
            <a:ext cx="2016223" cy="1563765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228600" algn="ctr">
              <a:buNone/>
            </a:pPr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</a:rPr>
              <a:t>Găinuşă </a:t>
            </a:r>
            <a:endParaRPr lang="fr-FR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228600" algn="ctr">
              <a:buNone/>
            </a:pPr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</a:rPr>
              <a:t> de vânzare!!!</a:t>
            </a:r>
            <a:endParaRPr lang="fr-FR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4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539552" y="443612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82" y="1842591"/>
            <a:ext cx="7416824" cy="417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upa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13843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82" y="1842591"/>
            <a:ext cx="7420234" cy="41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ld man bub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2735"/>
            <a:ext cx="2232248" cy="15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ld man 2"/>
          <p:cNvSpPr>
            <a:spLocks noChangeArrowheads="1"/>
          </p:cNvSpPr>
          <p:nvPr/>
        </p:nvSpPr>
        <p:spPr bwMode="auto">
          <a:xfrm>
            <a:off x="3999073" y="1439731"/>
            <a:ext cx="2009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1400" i="1">
                <a:latin typeface="Quicksand" pitchFamily="2" charset="0"/>
              </a:rPr>
              <a:t>Ia s</a:t>
            </a:r>
            <a:r>
              <a:rPr lang="vi-VN" altLang="en-US" sz="1400" i="1">
                <a:latin typeface="Quicksand" pitchFamily="2" charset="0"/>
              </a:rPr>
              <a:t>ă</a:t>
            </a:r>
            <a:r>
              <a:rPr lang="fr-FR" altLang="en-US" sz="1400" i="1">
                <a:latin typeface="Quicksand" pitchFamily="2" charset="0"/>
              </a:rPr>
              <a:t> vedem, cât</a:t>
            </a:r>
            <a:r>
              <a:rPr lang="ro-RO" altLang="en-US" sz="1400" i="1">
                <a:latin typeface="Quicksand" pitchFamily="2" charset="0"/>
              </a:rPr>
              <a:t> c</a:t>
            </a:r>
            <a:r>
              <a:rPr lang="fr-FR" altLang="en-US" sz="1400" i="1">
                <a:latin typeface="Quicksand" pitchFamily="2" charset="0"/>
              </a:rPr>
              <a:t>ânt</a:t>
            </a:r>
            <a:r>
              <a:rPr lang="ro-RO" altLang="en-US" sz="1400" i="1">
                <a:latin typeface="Quicksand" pitchFamily="2" charset="0"/>
              </a:rPr>
              <a:t>ă</a:t>
            </a:r>
            <a:r>
              <a:rPr lang="fr-FR" altLang="en-US" sz="1400" i="1">
                <a:latin typeface="Quicksand" pitchFamily="2" charset="0"/>
              </a:rPr>
              <a:t>re</a:t>
            </a:r>
            <a:r>
              <a:rPr lang="vi-VN" sz="1400" i="1">
                <a:latin typeface="Quicksand" pitchFamily="2" charset="0"/>
              </a:rPr>
              <a:t>ş</a:t>
            </a:r>
            <a:r>
              <a:rPr lang="fr-FR" altLang="en-US" sz="1400" i="1">
                <a:latin typeface="Quicksand" pitchFamily="2" charset="0"/>
              </a:rPr>
              <a:t>te?</a:t>
            </a:r>
            <a:br>
              <a:rPr lang="ro-RO" altLang="en-US" sz="1400" i="1">
                <a:latin typeface="Quicksand" pitchFamily="2" charset="0"/>
              </a:rPr>
            </a:br>
            <a:endParaRPr lang="en-GB" sz="1400" i="1">
              <a:latin typeface="Quicksand" pitchFamily="2" charset="0"/>
            </a:endParaRPr>
          </a:p>
        </p:txBody>
      </p:sp>
      <p:sp>
        <p:nvSpPr>
          <p:cNvPr id="8" name="Old man 1"/>
          <p:cNvSpPr>
            <a:spLocks noChangeArrowheads="1"/>
          </p:cNvSpPr>
          <p:nvPr/>
        </p:nvSpPr>
        <p:spPr bwMode="auto">
          <a:xfrm>
            <a:off x="4139444" y="1455047"/>
            <a:ext cx="182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1400" i="1">
                <a:latin typeface="Quicksand" pitchFamily="2" charset="0"/>
              </a:rPr>
              <a:t>Cât vrei pe pas</a:t>
            </a:r>
            <a:r>
              <a:rPr lang="vi-VN" sz="1400" i="1">
                <a:latin typeface="Quicksand" pitchFamily="2" charset="0"/>
              </a:rPr>
              <a:t>ă</a:t>
            </a:r>
            <a:r>
              <a:rPr lang="fr-FR" sz="1400" i="1">
                <a:latin typeface="Quicksand" pitchFamily="2" charset="0"/>
              </a:rPr>
              <a:t>rea a</a:t>
            </a:r>
            <a:r>
              <a:rPr lang="vi-VN" sz="1400" i="1">
                <a:latin typeface="Quicksand" pitchFamily="2" charset="0"/>
              </a:rPr>
              <a:t>sta, măi băiete?</a:t>
            </a:r>
            <a:endParaRPr lang="fr-FR" sz="1400" i="1">
              <a:latin typeface="Quicksand" pitchFamily="2" charset="0"/>
            </a:endParaRPr>
          </a:p>
        </p:txBody>
      </p:sp>
      <p:pic>
        <p:nvPicPr>
          <p:cNvPr id="7" name="Nica bubb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8849">
            <a:off x="4706727" y="3879373"/>
            <a:ext cx="1099375" cy="12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1158" y="4036422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>
                <a:latin typeface="Quicksand" pitchFamily="2" charset="0"/>
              </a:rPr>
              <a:t>…</a:t>
            </a:r>
          </a:p>
        </p:txBody>
      </p:sp>
      <p:sp>
        <p:nvSpPr>
          <p:cNvPr id="11" name="Nica 2"/>
          <p:cNvSpPr>
            <a:spLocks noChangeArrowheads="1"/>
          </p:cNvSpPr>
          <p:nvPr/>
        </p:nvSpPr>
        <p:spPr bwMode="auto">
          <a:xfrm>
            <a:off x="4711594" y="4328809"/>
            <a:ext cx="9722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1400" i="1">
                <a:latin typeface="Quicksand" pitchFamily="2" charset="0"/>
              </a:rPr>
              <a:t>Poftim!</a:t>
            </a:r>
            <a:endParaRPr lang="en-GB" sz="1400" i="1">
              <a:latin typeface="Quicksand" pitchFamily="2" charset="0"/>
            </a:endParaRPr>
          </a:p>
        </p:txBody>
      </p:sp>
      <p:sp>
        <p:nvSpPr>
          <p:cNvPr id="9" name="Nica 1"/>
          <p:cNvSpPr>
            <a:spLocks noChangeArrowheads="1"/>
          </p:cNvSpPr>
          <p:nvPr/>
        </p:nvSpPr>
        <p:spPr bwMode="auto">
          <a:xfrm>
            <a:off x="4649587" y="4217838"/>
            <a:ext cx="1096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1400" i="1">
                <a:latin typeface="Quicksand" pitchFamily="2" charset="0"/>
              </a:rPr>
              <a:t>Cât crezi dumneata!</a:t>
            </a:r>
            <a:endParaRPr lang="en-GB" sz="1400" i="1">
              <a:latin typeface="Quicksan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6050" y="1281494"/>
            <a:ext cx="2232248" cy="99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>
                <a:latin typeface="Quicksand" pitchFamily="2" charset="0"/>
              </a:rPr>
              <a:t>Tat</a:t>
            </a:r>
            <a:r>
              <a:rPr lang="vi-VN" sz="1400" i="1">
                <a:latin typeface="Quicksand" pitchFamily="2" charset="0"/>
              </a:rPr>
              <a:t>ă</a:t>
            </a:r>
            <a:r>
              <a:rPr lang="fr-FR" sz="1400" i="1">
                <a:latin typeface="Quicksand" pitchFamily="2" charset="0"/>
              </a:rPr>
              <a:t>-t</a:t>
            </a:r>
            <a:r>
              <a:rPr lang="vi-VN" sz="1400" i="1">
                <a:latin typeface="Quicksand" pitchFamily="2" charset="0"/>
              </a:rPr>
              <a:t>ă</a:t>
            </a:r>
            <a:r>
              <a:rPr lang="fr-FR" sz="1400" i="1">
                <a:latin typeface="Quicksand" pitchFamily="2" charset="0"/>
              </a:rPr>
              <a:t>u </a:t>
            </a:r>
            <a:r>
              <a:rPr lang="vi-VN" sz="1400" i="1">
                <a:latin typeface="Quicksand" pitchFamily="2" charset="0"/>
              </a:rPr>
              <a:t>ş</a:t>
            </a:r>
            <a:r>
              <a:rPr lang="fr-FR" sz="1400" i="1">
                <a:latin typeface="Quicksand" pitchFamily="2" charset="0"/>
              </a:rPr>
              <a:t>t</a:t>
            </a:r>
            <a:r>
              <a:rPr lang="vi-VN" sz="1400" i="1">
                <a:latin typeface="Quicksand" pitchFamily="2" charset="0"/>
              </a:rPr>
              <a:t>i</a:t>
            </a:r>
            <a:r>
              <a:rPr lang="fr-FR" sz="1400" i="1">
                <a:latin typeface="Quicksand" pitchFamily="2" charset="0"/>
              </a:rPr>
              <a:t>e</a:t>
            </a:r>
            <a:r>
              <a:rPr lang="vi-VN" sz="1400" i="1">
                <a:latin typeface="Quicksand" pitchFamily="2" charset="0"/>
              </a:rPr>
              <a:t> </a:t>
            </a:r>
            <a:r>
              <a:rPr lang="fr-FR" sz="1400" i="1">
                <a:latin typeface="Quicksand" pitchFamily="2" charset="0"/>
              </a:rPr>
              <a:t>c</a:t>
            </a:r>
            <a:r>
              <a:rPr lang="vi-VN" sz="1400" i="1">
                <a:latin typeface="Quicksand" pitchFamily="2" charset="0"/>
              </a:rPr>
              <a:t>ă</a:t>
            </a:r>
            <a:r>
              <a:rPr lang="fr-FR" sz="1400" i="1">
                <a:latin typeface="Quicksand" pitchFamily="2" charset="0"/>
              </a:rPr>
              <a:t> vinzi pupeze în târg?</a:t>
            </a:r>
          </a:p>
          <a:p>
            <a:pPr marL="26670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Că tocmai l-am văzut trecând pe aici.</a:t>
            </a:r>
            <a:endParaRPr lang="fr-FR" sz="1400" i="1">
              <a:latin typeface="Quicksand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4041" y="1483514"/>
            <a:ext cx="246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Ia uite minunăție, </a:t>
            </a:r>
          </a:p>
          <a:p>
            <a:pPr algn="ctr"/>
            <a:r>
              <a:rPr lang="fr-FR" sz="14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găinuşă care să zboare! </a:t>
            </a:r>
            <a:endParaRPr lang="fr-FR" sz="1400" i="1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73 -0.00069 L 0.03073 -0.00069 C 0.03907 -0.00208 0.06094 -0.00509 0.06719 -0.00717 L 0.07344 -0.00925 C 0.0783 -0.01342 0.08073 -0.01504 0.08455 -0.02199 C 0.08611 -0.02453 0.08681 -0.02754 0.08785 -0.03032 C 0.08837 -0.03333 0.08889 -0.03611 0.08941 -0.03888 C 0.09063 -0.04675 0.0908 -0.05046 0.09254 -0.05787 C 0.09358 -0.06226 0.09462 -0.06643 0.09566 -0.0706 C 0.0974 -0.07731 0.09896 -0.08541 0.10365 -0.08958 C 0.10521 -0.09097 0.1066 -0.09305 0.10834 -0.09398 C 0.11094 -0.09513 0.11372 -0.09537 0.11632 -0.09606 C 0.12066 -0.09884 0.12466 -0.10208 0.129 -0.10439 C 0.13438 -0.1074 0.13976 -0.10949 0.14497 -0.11296 C 0.14705 -0.11435 0.14913 -0.11597 0.15122 -0.11712 C 0.1533 -0.11828 0.15556 -0.11851 0.15764 -0.11921 C 0.1658 -0.12245 0.16754 -0.12361 0.175 -0.12777 C 0.17674 -0.12986 0.17795 -0.1324 0.17986 -0.13402 C 0.18837 -0.14166 0.18125 -0.12847 0.18941 -0.14259 C 0.19167 -0.14652 0.19358 -0.15092 0.19566 -0.15532 L 0.19896 -0.16157 C 0.19948 -0.16365 0.19983 -0.16597 0.20052 -0.16805 C 0.20139 -0.17083 0.20278 -0.17337 0.20365 -0.17638 C 0.20816 -0.19236 0.20122 -0.17777 0.21007 -0.19328 C 0.21059 -0.19537 0.21094 -0.19768 0.21163 -0.19976 C 0.21302 -0.20393 0.21563 -0.21064 0.21788 -0.21458 C 0.21945 -0.21689 0.22084 -0.21921 0.22275 -0.22083 C 0.22448 -0.22245 0.23247 -0.2243 0.23386 -0.225 C 0.26424 -0.24189 0.23455 -0.2287 0.25278 -0.23564 C 0.25452 -0.23634 0.25591 -0.2375 0.25764 -0.23773 C 0.27639 -0.24166 0.3158 -0.24166 0.32587 -0.24189 C 0.32969 -0.24375 0.33229 -0.24421 0.33542 -0.24837 C 0.33681 -0.25023 0.33733 -0.25277 0.33854 -0.25462 C 0.34236 -0.26087 0.34341 -0.26111 0.34809 -0.26527 C 0.34913 -0.26736 0.35018 -0.26967 0.35122 -0.27152 C 0.3533 -0.27523 0.35573 -0.27847 0.35764 -0.28217 C 0.36424 -0.29537 0.35816 -0.28564 0.36233 -0.29699 C 0.3632 -0.2993 0.36459 -0.30115 0.36563 -0.30347 C 0.37535 -0.32615 0.35955 -0.29351 0.375 -0.32453 C 0.37657 -0.32754 0.38143 -0.3375 0.38299 -0.33935 C 0.38594 -0.34282 0.38976 -0.34421 0.39254 -0.34768 C 0.3941 -0.35 0.39549 -0.35231 0.39722 -0.35416 C 0.4007 -0.3574 0.40452 -0.35879 0.40834 -0.36041 C 0.41007 -0.3625 0.41146 -0.36504 0.4132 -0.36689 C 0.41615 -0.3699 0.42275 -0.37523 0.42275 -0.37523 C 0.42379 -0.378 0.42431 -0.38125 0.42587 -0.38379 C 0.42709 -0.38564 0.42952 -0.38587 0.43056 -0.38796 C 0.43177 -0.3905 0.43125 -0.39375 0.43229 -0.39652 C 0.43351 -0.40023 0.43559 -0.40347 0.43698 -0.40694 C 0.43768 -0.40902 0.43785 -0.41134 0.43854 -0.41342 C 0.43941 -0.41574 0.44063 -0.41759 0.44167 -0.41967 C 0.45157 -0.43819 0.44219 -0.41967 0.44966 -0.43449 C 0.45018 -0.43657 0.4507 -0.43888 0.45122 -0.44097 C 0.45191 -0.44328 0.45538 -0.45393 0.45608 -0.45787 C 0.4592 -0.47685 0.45521 -0.46435 0.46077 -0.47893 C 0.46441 -0.49837 0.46146 -0.49097 0.46719 -0.50231 C 0.47066 -0.5162 0.4665 -0.49884 0.47032 -0.52106 C 0.47188 -0.53101 0.47275 -0.525 0.47344 -0.53796 C 0.47379 -0.5449 0.47344 -0.55208 0.47344 -0.55925 L 0.47674 -0.55694 " pathEditMode="relative" ptsTypes="AAAAAAAAAAAAAAAAAAAAAAAAAAAAAAAAAAAAAAAAAAAAAAAAAAAAAAAAAAAA">
                                      <p:cBhvr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  <p:bldP spid="4" grpId="0"/>
      <p:bldP spid="11" grpId="0"/>
      <p:bldP spid="11" grpId="1"/>
      <p:bldP spid="9" grpId="0"/>
      <p:bldP spid="9" grpId="1"/>
      <p:bldP spid="12" grpId="0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28389" y="443612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2852"/>
            <a:ext cx="7585079" cy="406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1448222" cy="94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649106" y="1340768"/>
            <a:ext cx="2163254" cy="1046262"/>
          </a:xfrm>
          <a:prstGeom prst="cloudCallout">
            <a:avLst>
              <a:gd name="adj1" fmla="val -16914"/>
              <a:gd name="adj2" fmla="val 8975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108000" rtlCol="0" anchor="ctr"/>
          <a:lstStyle/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Am încurcat-o…</a:t>
            </a:r>
          </a:p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Repede acas</a:t>
            </a:r>
            <a:r>
              <a:rPr lang="vi-VN" sz="1400" i="1">
                <a:solidFill>
                  <a:prstClr val="black"/>
                </a:solidFill>
                <a:latin typeface="Quicksand" pitchFamily="2" charset="0"/>
              </a:rPr>
              <a:t>ă</a:t>
            </a:r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9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990A040-D77B-604E-676B-96998EDA6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E804B790-74D2-167B-BE74-A8116656ED75}"/>
              </a:ext>
            </a:extLst>
          </p:cNvPr>
          <p:cNvSpPr/>
          <p:nvPr/>
        </p:nvSpPr>
        <p:spPr bwMode="auto">
          <a:xfrm>
            <a:off x="251521" y="358574"/>
            <a:ext cx="8640959" cy="614085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 bwMode="auto">
          <a:xfrm>
            <a:off x="414165" y="685800"/>
            <a:ext cx="831567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ica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572" flipH="1" flipV="1">
            <a:off x="3890303" y="3015865"/>
            <a:ext cx="686199" cy="80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04714" y="2913207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>
                <a:latin typeface="Quicksand" pitchFamily="2" charset="0"/>
              </a:rPr>
              <a:t>…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031880" y="635382"/>
            <a:ext cx="3195706" cy="2383845"/>
            <a:chOff x="2727814" y="1681145"/>
            <a:chExt cx="2070926" cy="137342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41" r="-4693"/>
            <a:stretch/>
          </p:blipFill>
          <p:spPr>
            <a:xfrm>
              <a:off x="2782039" y="1681145"/>
              <a:ext cx="1917797" cy="1373424"/>
            </a:xfrm>
            <a:prstGeom prst="ellipse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727814" y="2103337"/>
              <a:ext cx="2070926" cy="710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anchor="ctr">
              <a:spAutoFit/>
            </a:bodyPr>
            <a:lstStyle/>
            <a:p>
              <a:pPr algn="ctr"/>
              <a:r>
                <a:rPr lang="en-GB" sz="1600" b="1">
                  <a:solidFill>
                    <a:schemeClr val="tx1"/>
                  </a:solidFill>
                  <a:latin typeface="Quicksand" pitchFamily="2" charset="0"/>
                </a:rPr>
                <a:t>Când </a:t>
              </a:r>
              <a:r>
                <a:rPr lang="vi-VN" sz="1600" b="1">
                  <a:solidFill>
                    <a:schemeClr val="tx1"/>
                  </a:solidFill>
                  <a:latin typeface="Quicksand" pitchFamily="2" charset="0"/>
                </a:rPr>
                <a:t>deodată…</a:t>
              </a:r>
            </a:p>
            <a:p>
              <a:pPr algn="ctr" eaLnBrk="1" hangingPunct="1"/>
              <a:r>
                <a:rPr lang="en-GB" sz="1600" b="1">
                  <a:solidFill>
                    <a:schemeClr val="tx1"/>
                  </a:solidFill>
                  <a:latin typeface="Quicksand" pitchFamily="2" charset="0"/>
                </a:rPr>
                <a:t> </a:t>
              </a:r>
            </a:p>
          </p:txBody>
        </p:sp>
      </p:grpSp>
      <p:pic>
        <p:nvPicPr>
          <p:cNvPr id="17" name="pupa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8737" y="4653136"/>
            <a:ext cx="1224136" cy="103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1125" y="2093292"/>
            <a:ext cx="618913" cy="375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22" y="2705768"/>
            <a:ext cx="156907" cy="22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553">
            <a:off x="5509529" y="2977574"/>
            <a:ext cx="162689" cy="30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257">
            <a:off x="6136971" y="3242890"/>
            <a:ext cx="173175" cy="29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119">
            <a:off x="4740222" y="1645708"/>
            <a:ext cx="120354" cy="26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6596">
            <a:off x="6451790" y="1782102"/>
            <a:ext cx="126436" cy="2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02" y="2326592"/>
            <a:ext cx="127946" cy="2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06" y="2803853"/>
            <a:ext cx="162856" cy="30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Pu-pu-pup"/>
          <p:cNvSpPr txBox="1"/>
          <p:nvPr/>
        </p:nvSpPr>
        <p:spPr>
          <a:xfrm>
            <a:off x="4856236" y="908720"/>
            <a:ext cx="1587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Goudy Stout"/>
                <a:ea typeface="Calibri"/>
                <a:cs typeface="Times New Roman"/>
              </a:rPr>
              <a:t>PU-PU-PU</a:t>
            </a:r>
          </a:p>
          <a:p>
            <a:pPr algn="ctr"/>
            <a:endParaRPr lang="fr-FR" sz="1200">
              <a:solidFill>
                <a:schemeClr val="bg1"/>
              </a:solidFill>
              <a:latin typeface="Goudy Stout"/>
              <a:ea typeface="Calibri"/>
              <a:cs typeface="Times New Roman"/>
            </a:endParaRPr>
          </a:p>
          <a:p>
            <a:pPr algn="ctr"/>
            <a:r>
              <a:rPr lang="fr-FR" sz="1200">
                <a:solidFill>
                  <a:schemeClr val="bg1"/>
                </a:solidFill>
                <a:latin typeface="Goudy Stout"/>
                <a:ea typeface="Calibri"/>
                <a:cs typeface="Times New Roman"/>
              </a:rPr>
              <a:t>PU-PU PUP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22A2CE4-9045-F503-EF35-87399F3301E5}"/>
              </a:ext>
            </a:extLst>
          </p:cNvPr>
          <p:cNvGrpSpPr/>
          <p:nvPr/>
        </p:nvGrpSpPr>
        <p:grpSpPr>
          <a:xfrm>
            <a:off x="360785" y="2060848"/>
            <a:ext cx="2998741" cy="1580786"/>
            <a:chOff x="499817" y="1282505"/>
            <a:chExt cx="2998741" cy="1580786"/>
          </a:xfrm>
        </p:grpSpPr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35" y="1282505"/>
              <a:ext cx="2816623" cy="1580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99817" y="1394481"/>
              <a:ext cx="230796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E adev</a:t>
              </a:r>
              <a:r>
                <a:rPr lang="vi-VN" sz="1100" i="1">
                  <a:solidFill>
                    <a:prstClr val="black"/>
                  </a:solidFill>
                  <a:latin typeface="Quicksand" pitchFamily="2" charset="0"/>
                </a:rPr>
                <a:t>ă</a:t>
              </a:r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rat </a:t>
              </a:r>
            </a:p>
            <a:p>
              <a:pPr algn="ctr"/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ce-a spus m</a:t>
              </a:r>
              <a:r>
                <a:rPr lang="vi-VN" sz="1100" i="1">
                  <a:solidFill>
                    <a:prstClr val="black"/>
                  </a:solidFill>
                  <a:latin typeface="Quicksand" pitchFamily="2" charset="0"/>
                </a:rPr>
                <a:t>ă</a:t>
              </a:r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tuşa </a:t>
              </a:r>
            </a:p>
            <a:p>
              <a:pPr algn="ctr"/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M</a:t>
              </a:r>
              <a:r>
                <a:rPr lang="vi-VN" sz="1100" i="1">
                  <a:solidFill>
                    <a:prstClr val="black"/>
                  </a:solidFill>
                  <a:latin typeface="Quicksand" pitchFamily="2" charset="0"/>
                </a:rPr>
                <a:t>ă</a:t>
              </a:r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riuca?</a:t>
              </a:r>
              <a:endParaRPr lang="fr-FR" sz="1100" i="1">
                <a:latin typeface="Quicksand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9712" y="1797801"/>
              <a:ext cx="115212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i="1">
                  <a:solidFill>
                    <a:prstClr val="black"/>
                  </a:solidFill>
                  <a:latin typeface="Quicksand" pitchFamily="2" charset="0"/>
                </a:rPr>
                <a:t>Tu ai furat pup</a:t>
              </a:r>
              <a:r>
                <a:rPr lang="vi-VN" sz="1100" i="1">
                  <a:solidFill>
                    <a:prstClr val="black"/>
                  </a:solidFill>
                  <a:latin typeface="Quicksand" pitchFamily="2" charset="0"/>
                </a:rPr>
                <a:t>ă</a:t>
              </a:r>
              <a:r>
                <a:rPr lang="fr-FR" sz="1100" i="1">
                  <a:solidFill>
                    <a:prstClr val="black"/>
                  </a:solidFill>
                  <a:latin typeface="Quicksand" pitchFamily="2" charset="0"/>
                </a:rPr>
                <a:t>za din tei?</a:t>
              </a:r>
              <a:endParaRPr lang="en-GB" sz="1100" i="1">
                <a:solidFill>
                  <a:prstClr val="black"/>
                </a:solidFill>
                <a:latin typeface="Quicksand" pitchFamily="2" charset="0"/>
              </a:endParaRPr>
            </a:p>
          </p:txBody>
        </p:sp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D12C4AE8-7772-C5E4-E045-F50890053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57" y="3978040"/>
            <a:ext cx="156907" cy="22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1433A4F-5FE5-DCB7-7C0F-7D34CC4CC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553">
            <a:off x="4781641" y="842791"/>
            <a:ext cx="162689" cy="30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1986EE6-527B-5C2C-0CD9-2AE2C3003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257">
            <a:off x="6024558" y="1040219"/>
            <a:ext cx="173175" cy="29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5429704-626A-85A6-7FDE-D8DE0E3DB4D4}"/>
              </a:ext>
            </a:extLst>
          </p:cNvPr>
          <p:cNvSpPr/>
          <p:nvPr/>
        </p:nvSpPr>
        <p:spPr bwMode="auto">
          <a:xfrm>
            <a:off x="542903" y="962969"/>
            <a:ext cx="3985336" cy="544830"/>
          </a:xfrm>
          <a:prstGeom prst="round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marL="36000" algn="just">
              <a:buNone/>
            </a:pPr>
            <a:r>
              <a:rPr lang="fr-FR" sz="1600">
                <a:solidFill>
                  <a:schemeClr val="tx1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Pupăza revenise la cuib şi cânta din nou, ca şi cum nimic </a:t>
            </a:r>
            <a:r>
              <a:rPr lang="fr-FR" sz="1600">
                <a:solidFill>
                  <a:schemeClr val="tx1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sz="1600">
                <a:solidFill>
                  <a:schemeClr val="tx1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 s-ar fi întâmplat</a:t>
            </a:r>
            <a:r>
              <a:rPr lang="fr-FR" sz="1600">
                <a:solidFill>
                  <a:schemeClr val="bg1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952E3625-1EAD-2728-6B13-286F8C96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553">
            <a:off x="5548389" y="3471413"/>
            <a:ext cx="162689" cy="30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363A032E-5048-2A62-2975-31C59C40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92" y="3739875"/>
            <a:ext cx="162856" cy="30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6F6BB316-C329-7938-1AC9-069790AB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257">
            <a:off x="4838893" y="3236315"/>
            <a:ext cx="173175" cy="29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0143D028-C70D-09CF-3795-B390129C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73" y="2814309"/>
            <a:ext cx="156907" cy="22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50DC7A10-3BA2-006B-5567-996DA292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553">
            <a:off x="5003505" y="2307682"/>
            <a:ext cx="162689" cy="30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3A67B314-1EA1-2B6B-D118-9F63D5E6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08" y="2576144"/>
            <a:ext cx="162856" cy="30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373A80D-C83F-2B77-132E-D8EE3B10F707}"/>
              </a:ext>
            </a:extLst>
          </p:cNvPr>
          <p:cNvSpPr/>
          <p:nvPr/>
        </p:nvSpPr>
        <p:spPr bwMode="auto">
          <a:xfrm>
            <a:off x="542903" y="2276872"/>
            <a:ext cx="2948155" cy="272415"/>
          </a:xfrm>
          <a:prstGeom prst="round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marL="36000" algn="just">
              <a:buNone/>
            </a:pPr>
            <a:r>
              <a:rPr lang="fr-FR" sz="1000">
                <a:solidFill>
                  <a:srgbClr val="000000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>
                <a:solidFill>
                  <a:srgbClr val="000000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Bucurie mare pe toata lumea! </a:t>
            </a:r>
            <a:endParaRPr lang="fr-FR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16 L -0.00017 0.00023 C -0.02205 -0.00486 -0.07778 -0.00857 -0.09305 -0.01135 L -0.10937 -0.01366 C -0.12135 -0.0213 -0.1276 -0.02361 -0.13698 -0.03357 C -0.14167 -0.03727 -0.1434 -0.04098 -0.14601 -0.04607 C -0.14722 -0.04977 -0.14861 -0.05371 -0.14965 -0.05857 C -0.15295 -0.06945 -0.15347 -0.07454 -0.15746 -0.08565 C -0.15989 -0.09329 -0.16319 -0.09838 -0.16562 -0.1044 C -0.16996 -0.11436 -0.17448 -0.12686 -0.18576 -0.13218 C -0.18958 -0.13449 -0.19288 -0.13797 -0.19722 -0.13912 C -0.20469 -0.14051 -0.21163 -0.14167 -0.21788 -0.14283 C -0.22934 -0.14584 -0.23941 -0.15047 -0.25017 -0.1544 C -0.26354 -0.15903 -0.27691 -0.16158 -0.29132 -0.16667 C -0.29618 -0.16898 -0.30139 -0.17153 -0.3059 -0.17408 C -0.31215 -0.17523 -0.31719 -0.17639 -0.32239 -0.17639 C -0.34323 -0.18148 -0.34757 -0.18264 -0.36701 -0.18889 C -0.37135 -0.19144 -0.37413 -0.19653 -0.37934 -0.19746 C -0.40052 -0.20903 -0.38229 -0.18912 -0.4033 -0.21111 C -0.40937 -0.21644 -0.41406 -0.22246 -0.41962 -0.22871 C -0.42222 -0.23241 -0.42517 -0.23496 -0.42778 -0.23866 C -0.42899 -0.24098 -0.42951 -0.24607 -0.4316 -0.24838 C -0.43368 -0.25139 -0.43715 -0.25602 -0.43906 -0.25973 C -0.45104 -0.28334 -0.43333 -0.26204 -0.45538 -0.28449 C -0.45729 -0.2875 -0.45816 -0.2919 -0.45989 -0.29468 C -0.46337 -0.3007 -0.46996 -0.31065 -0.47587 -0.31574 C -0.47934 -0.32061 -0.48298 -0.32315 -0.48837 -0.3257 C -0.49253 -0.32801 -0.51302 -0.33102 -0.51684 -0.33172 C -0.5934 -0.35648 -0.51823 -0.33704 -0.56423 -0.34653 C -0.5691 -0.34931 -0.55729 -0.33912 -0.57691 -0.35047 C -0.59705 -0.36065 -0.65781 -0.41019 -0.68351 -0.41042 C -0.69357 -0.41389 -0.71493 -0.41204 -0.72257 -0.41806 C -0.72569 -0.41945 -0.74062 -0.42361 -0.7441 -0.42616 C -0.75364 -0.43496 -0.76232 -0.4213 -0.77326 -0.42755 C -0.77621 -0.42986 -0.79774 -0.42246 -0.80035 -0.42755 C -0.80607 -0.43241 -0.81232 -0.42755 -0.81684 -0.43241 C -0.83385 -0.45232 -0.83142 -0.42014 -0.84219 -0.43727 C -0.84462 -0.44028 -0.84774 -0.44375 -0.85087 -0.44723 C -0.87552 -0.48079 -0.83472 -0.43241 -0.8743 -0.47709 C -0.87812 -0.48218 -0.89028 -0.49699 -0.89462 -0.49954 C -0.90156 -0.50463 -0.9118 -0.50695 -0.91857 -0.51204 C -0.92292 -0.51459 -0.92621 -0.51829 -0.93055 -0.52084 C -0.93976 -0.5257 -0.94878 -0.52801 -0.95833 -0.53056 C -0.96337 -0.53449 -0.96667 -0.5382 -0.97153 -0.54051 C -0.9783 -0.54422 -0.99548 -0.55186 -0.99548 -0.5507 C -0.99774 -0.55648 -0.99948 -0.56158 -1.00382 -0.56412 C -1.00625 -0.56783 -1.01215 -0.56783 -1.0151 -0.57153 C -1.0184 -0.57408 -1.01701 -0.58033 -1.01892 -0.58287 C -1.02222 -0.58912 -1.02795 -0.5926 -1.0316 -0.59792 C -1.03368 -0.60139 -1.03368 -0.6051 -1.03472 -0.6088 C -1.03715 -0.6125 -1.0408 -0.61505 -1.04357 -0.61783 C -1.06892 -0.64491 -1.04427 -0.61783 -1.06389 -0.63889 C -1.06493 -0.64144 -1.06632 -0.64514 -1.06823 -0.64723 C -1.0691 -0.65232 -1.07708 -0.66736 -1.07969 -0.67338 C -1.08767 -0.70116 -1.07708 -0.68241 -1.09114 -0.70463 C -1.10087 -0.73287 -1.09358 -0.72199 -1.10781 -0.73773 C -1.11632 -0.75741 -1.10555 -0.73287 -1.11597 -0.76505 C -1.11996 -0.78079 -1.12187 -0.77107 -1.12378 -0.79098 C -1.12483 -0.79954 -1.12378 -0.81181 -1.12378 -0.82107 C -1.12621 -0.81968 -1.12864 -0.81945 -1.1309 -0.81829 " pathEditMode="relative" rAng="0" ptsTypes="AAAAAAAAAAAAAAAAAAAAAAAAAAAAAAAAAAAAAAAAAAAAAAAAAAAAAAAAAAAA">
                                      <p:cBhvr>
                                        <p:cTn id="3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45" y="-4092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pupa_epo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/>
      <p:bldP spid="15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89000"/>
            <a:ext cx="8640000" cy="648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2851516"/>
            <a:ext cx="1764196" cy="342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044" flipH="1">
            <a:off x="541725" y="218205"/>
            <a:ext cx="1166579" cy="124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8335" y="1057074"/>
            <a:ext cx="4847330" cy="578882"/>
          </a:xfrm>
          <a:prstGeom prst="roundRect">
            <a:avLst/>
          </a:prstGeom>
          <a:solidFill>
            <a:schemeClr val="bg1">
              <a:alpha val="8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400">
                <a:latin typeface="Quicksand" pitchFamily="2" charset="0"/>
              </a:rPr>
              <a:t>Și aşa scăpă Nică din încurcătură, iar pupăza îşi văzu în continuare de cântat.</a:t>
            </a:r>
            <a:endParaRPr lang="fr-FR" sz="1400">
              <a:latin typeface="Quicksan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3748" y="1988840"/>
            <a:ext cx="4536504" cy="87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4800">
                <a:solidFill>
                  <a:srgbClr val="002060"/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KG The Last Time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sfârșit</a:t>
            </a:r>
          </a:p>
        </p:txBody>
      </p:sp>
    </p:spTree>
    <p:extLst>
      <p:ext uri="{BB962C8B-B14F-4D97-AF65-F5344CB8AC3E}">
        <p14:creationId xmlns:p14="http://schemas.microsoft.com/office/powerpoint/2010/main" val="403217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5" presetClass="emph" presetSubtype="0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E410E27-C90A-E4EA-6559-9423936B2634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cc</a:t>
            </a:r>
            <a:endParaRPr lang="en-GB" sz="135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D56EDD-F2D4-95FB-F819-890D928B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00" y="1012500"/>
            <a:ext cx="6444000" cy="483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5962" y="2950474"/>
            <a:ext cx="1301001" cy="252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95962" y="1196752"/>
            <a:ext cx="2952328" cy="57606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  <a:latin typeface="Quicksand" pitchFamily="2" charset="0"/>
              </a:rPr>
              <a:t>Nică era un băiat isteţ şi vioi, </a:t>
            </a:r>
          </a:p>
          <a:p>
            <a:pPr algn="ctr"/>
            <a:r>
              <a:rPr lang="fr-FR" sz="1600">
                <a:solidFill>
                  <a:schemeClr val="tx1"/>
                </a:solidFill>
                <a:latin typeface="Quicksand" pitchFamily="2" charset="0"/>
              </a:rPr>
              <a:t>dar mereu pus pe pozne.</a:t>
            </a:r>
          </a:p>
        </p:txBody>
      </p:sp>
      <p:sp>
        <p:nvSpPr>
          <p:cNvPr id="9" name="Rectangle 8"/>
          <p:cNvSpPr/>
          <p:nvPr/>
        </p:nvSpPr>
        <p:spPr>
          <a:xfrm>
            <a:off x="4103948" y="2060848"/>
            <a:ext cx="3456384" cy="57606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  <a:latin typeface="Quicksand" pitchFamily="2" charset="0"/>
              </a:rPr>
              <a:t>Pupăza din tei o va afla pe pielea ei!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98"/>
            <a:ext cx="3731077" cy="432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7330">
            <a:off x="948854" y="4682843"/>
            <a:ext cx="1348184" cy="158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9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61963" y="571376"/>
            <a:ext cx="8220075" cy="57240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53" y="1556792"/>
            <a:ext cx="748002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83914"/>
            <a:ext cx="2730054" cy="40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619672" y="1118362"/>
            <a:ext cx="2448272" cy="1265552"/>
          </a:xfrm>
          <a:prstGeom prst="wedgeEllipseCallout">
            <a:avLst>
              <a:gd name="adj1" fmla="val -29525"/>
              <a:gd name="adj2" fmla="val 6742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/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Scoal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ă, lene</a:t>
            </a:r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vil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ă, că </a:t>
            </a:r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acuşi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 cântă pupăza şi nu-ţi merge bine toată ziua!</a:t>
            </a:r>
            <a:endParaRPr lang="fr-FR" sz="1400" i="1">
              <a:solidFill>
                <a:schemeClr val="tx1"/>
              </a:solidFill>
              <a:latin typeface="Quicksand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92896"/>
            <a:ext cx="471651" cy="601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xplosion 1 15"/>
          <p:cNvSpPr/>
          <p:nvPr/>
        </p:nvSpPr>
        <p:spPr>
          <a:xfrm>
            <a:off x="6516216" y="1258551"/>
            <a:ext cx="1224598" cy="1265552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10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b="1">
                <a:solidFill>
                  <a:srgbClr val="000000"/>
                </a:solidFill>
                <a:effectLst/>
                <a:latin typeface="Goudy Stout"/>
                <a:ea typeface="Calibri"/>
                <a:cs typeface="Times New Roman"/>
              </a:rPr>
              <a:t>PU-PU PUP!</a:t>
            </a:r>
            <a:endParaRPr lang="fr-FR" sz="1000">
              <a:effectLst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88897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>
                <a:latin typeface="Quicksand" pitchFamily="2" charset="0"/>
              </a:rPr>
              <a:t>Într-o bun</a:t>
            </a:r>
            <a:r>
              <a:rPr lang="vi-VN" sz="1400">
                <a:latin typeface="Quicksand" pitchFamily="2" charset="0"/>
              </a:rPr>
              <a:t>ă</a:t>
            </a:r>
            <a:r>
              <a:rPr lang="fr-FR" sz="1400">
                <a:latin typeface="Quicksand" pitchFamily="2" charset="0"/>
              </a:rPr>
              <a:t> dimineaţ</a:t>
            </a:r>
            <a:r>
              <a:rPr lang="vi-VN" sz="1400">
                <a:latin typeface="Quicksand" pitchFamily="2" charset="0"/>
              </a:rPr>
              <a:t>ă</a:t>
            </a:r>
            <a:r>
              <a:rPr lang="fr-FR" sz="1400">
                <a:latin typeface="Quicksand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488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E567-E05D-5FF4-21DF-476E6ABB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AD2F00-9FD7-8970-3A0D-32CA6E0473CB}"/>
              </a:ext>
            </a:extLst>
          </p:cNvPr>
          <p:cNvSpPr/>
          <p:nvPr/>
        </p:nvSpPr>
        <p:spPr bwMode="auto">
          <a:xfrm>
            <a:off x="461963" y="450056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5D2971-BD7B-C344-86F6-74C76DE5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64594"/>
            <a:ext cx="1752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E73B5D-9A6B-5EB5-5B52-0653C19EF0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55" y="983414"/>
            <a:ext cx="1700892" cy="2084491"/>
          </a:xfrm>
          <a:prstGeom prst="rect">
            <a:avLst/>
          </a:prstGeom>
        </p:spPr>
      </p:pic>
      <p:sp>
        <p:nvSpPr>
          <p:cNvPr id="10" name="Explosion 1 9">
            <a:extLst>
              <a:ext uri="{FF2B5EF4-FFF2-40B4-BE49-F238E27FC236}">
                <a16:creationId xmlns:a16="http://schemas.microsoft.com/office/drawing/2014/main" id="{CD022135-D4DB-FBBB-76E4-21BB1B2EAFAA}"/>
              </a:ext>
            </a:extLst>
          </p:cNvPr>
          <p:cNvSpPr/>
          <p:nvPr/>
        </p:nvSpPr>
        <p:spPr>
          <a:xfrm>
            <a:off x="2812764" y="2301708"/>
            <a:ext cx="2449195" cy="2171065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10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Goudy Stout"/>
                <a:ea typeface="Calibri"/>
                <a:cs typeface="Times New Roman"/>
              </a:rPr>
              <a:t>PU-PU PUp</a:t>
            </a:r>
            <a:endParaRPr lang="fr-FR" sz="1100">
              <a:effectLst/>
              <a:ea typeface="Calibri"/>
              <a:cs typeface="Times New Roman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BB12470-C53F-C627-D5A3-8B914BE07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700326"/>
            <a:ext cx="2043430" cy="16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1" vert="horz" wrap="square" lIns="91440" tIns="45720" rIns="91440" bIns="45720" numCol="1" anchor="t" anchorCtr="0">
            <a:prstTxWarp prst="textArchUp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800">
                <a:effectLst/>
                <a:latin typeface="Goudy Stout"/>
                <a:ea typeface="Calibri"/>
                <a:cs typeface="Times New Roman"/>
              </a:rPr>
              <a:t>PU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E669C758-CEDC-0DDC-94AD-4EBC5DA6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5190" y="-456128"/>
            <a:ext cx="2043430" cy="16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1" vert="horz" wrap="square" lIns="91440" tIns="45720" rIns="91440" bIns="45720" numCol="1" anchor="t" anchorCtr="0">
            <a:prstTxWarp prst="textArchDown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800">
                <a:effectLst/>
                <a:latin typeface="Goudy Stout"/>
                <a:ea typeface="Calibri"/>
                <a:cs typeface="Times New Roman"/>
              </a:rPr>
              <a:t>P</a:t>
            </a:r>
            <a:r>
              <a:rPr lang="fr-FR" sz="2600">
                <a:effectLst/>
                <a:latin typeface="Goudy Stout"/>
                <a:ea typeface="Calibri"/>
                <a:cs typeface="Times New Roman"/>
              </a:rPr>
              <a:t>  </a:t>
            </a:r>
            <a:r>
              <a:rPr lang="fr-FR" sz="4800">
                <a:effectLst/>
                <a:latin typeface="Goudy Stout"/>
                <a:ea typeface="Calibri"/>
                <a:cs typeface="Times New Roman"/>
              </a:rPr>
              <a:t>U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98CC3D1-C924-E704-5B99-4AEC6BFB8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516" y="2025660"/>
            <a:ext cx="2425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1" vert="horz" wrap="square" lIns="91440" tIns="45720" rIns="91440" bIns="45720" numCol="1" anchor="t" anchorCtr="0">
            <a:prstTxWarp prst="textArchUp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4800">
                <a:effectLst/>
                <a:latin typeface="Goudy Stout"/>
                <a:ea typeface="Calibri"/>
                <a:cs typeface="Times New Roman"/>
              </a:rPr>
              <a:t>PUP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2C7FA527-421C-165D-547D-E844F05F439E}"/>
              </a:ext>
            </a:extLst>
          </p:cNvPr>
          <p:cNvSpPr/>
          <p:nvPr/>
        </p:nvSpPr>
        <p:spPr>
          <a:xfrm>
            <a:off x="907053" y="3501010"/>
            <a:ext cx="1504707" cy="1162952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10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b="1">
                <a:solidFill>
                  <a:srgbClr val="000000"/>
                </a:solidFill>
                <a:effectLst/>
                <a:latin typeface="Goudy Stout"/>
                <a:ea typeface="Calibri"/>
                <a:cs typeface="Times New Roman"/>
              </a:rPr>
              <a:t>PU-PU PU</a:t>
            </a:r>
            <a:endParaRPr lang="fr-FR" sz="1000">
              <a:effectLst/>
              <a:ea typeface="Calibri"/>
              <a:cs typeface="Times New Roman"/>
            </a:endParaRPr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BCF2BEFB-AB0C-5E92-0B43-F6FE373B17BB}"/>
              </a:ext>
            </a:extLst>
          </p:cNvPr>
          <p:cNvSpPr/>
          <p:nvPr/>
        </p:nvSpPr>
        <p:spPr>
          <a:xfrm>
            <a:off x="2609483" y="4772938"/>
            <a:ext cx="1504707" cy="1162952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10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b="1">
                <a:solidFill>
                  <a:srgbClr val="000000"/>
                </a:solidFill>
                <a:effectLst/>
                <a:latin typeface="Goudy Stout"/>
                <a:ea typeface="Calibri"/>
                <a:cs typeface="Times New Roman"/>
              </a:rPr>
              <a:t>PU-PU PUp</a:t>
            </a:r>
            <a:endParaRPr lang="fr-FR" sz="1000">
              <a:effectLst/>
              <a:ea typeface="Calibri"/>
              <a:cs typeface="Times New Roman"/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D025887C-A77A-47AB-4EA8-9FA90C336237}"/>
              </a:ext>
            </a:extLst>
          </p:cNvPr>
          <p:cNvSpPr/>
          <p:nvPr/>
        </p:nvSpPr>
        <p:spPr>
          <a:xfrm>
            <a:off x="6588224" y="692696"/>
            <a:ext cx="1944216" cy="1046262"/>
          </a:xfrm>
          <a:prstGeom prst="cloudCallout">
            <a:avLst>
              <a:gd name="adj1" fmla="val -16914"/>
              <a:gd name="adj2" fmla="val 8975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200" i="1">
                <a:solidFill>
                  <a:schemeClr val="tx1"/>
                </a:solidFill>
                <a:latin typeface="Quicksand" pitchFamily="2" charset="0"/>
              </a:rPr>
              <a:t>Iarăși pupăza asta care nu mă lasă să dorm!</a:t>
            </a:r>
            <a:endParaRPr lang="fr-FR" sz="1200" i="1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2686E0C7-28DC-D968-800E-F23B3F0237DD}"/>
              </a:ext>
            </a:extLst>
          </p:cNvPr>
          <p:cNvSpPr/>
          <p:nvPr/>
        </p:nvSpPr>
        <p:spPr>
          <a:xfrm>
            <a:off x="5868144" y="5085184"/>
            <a:ext cx="1944216" cy="974254"/>
          </a:xfrm>
          <a:prstGeom prst="cloudCallout">
            <a:avLst>
              <a:gd name="adj1" fmla="val 14441"/>
              <a:gd name="adj2" fmla="val -10773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200" i="1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Lasă că-ţi vin eu de hac de data asta!</a:t>
            </a:r>
            <a:r>
              <a:rPr lang="fr-FR" sz="1200">
                <a:solidFill>
                  <a:srgbClr val="000000"/>
                </a:solidFill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200" i="1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E06B25D5-CDCC-97E5-ABF4-65AB5B36A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359" y="1818015"/>
            <a:ext cx="772160" cy="41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1" vert="horz" wrap="square" lIns="91440" tIns="45720" rIns="91440" bIns="45720" numCol="1" anchor="t" anchorCtr="0">
            <a:prstTxWarp prst="textArchDown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>
                <a:effectLst/>
                <a:latin typeface="Goudy Stout"/>
                <a:ea typeface="Calibri"/>
                <a:cs typeface="Times New Roman"/>
              </a:rPr>
              <a:t>PU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46F29CE9-8695-4CFD-E635-7D713772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056" y="4395738"/>
            <a:ext cx="772160" cy="41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1" vert="horz" wrap="square" lIns="91440" tIns="45720" rIns="91440" bIns="45720" numCol="1" anchor="t" anchorCtr="0">
            <a:prstTxWarp prst="textArchUp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>
                <a:effectLst/>
                <a:latin typeface="Goudy Stout"/>
                <a:ea typeface="Calibri"/>
                <a:cs typeface="Times New Roman"/>
              </a:rPr>
              <a:t>PU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0147C8F5-6024-2EB4-3F77-195049B9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882" y="4565293"/>
            <a:ext cx="772160" cy="41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1" vert="horz" wrap="square" lIns="91440" tIns="45720" rIns="91440" bIns="45720" numCol="1" anchor="t" anchorCtr="0">
            <a:prstTxWarp prst="textArchDown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>
                <a:effectLst/>
                <a:latin typeface="Goudy Stout"/>
                <a:ea typeface="Calibri"/>
                <a:cs typeface="Times New Roman"/>
              </a:rPr>
              <a:t>PU</a:t>
            </a:r>
            <a:endParaRPr lang="fr-FR" sz="11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48E7E-995A-9F72-F555-A9153E05895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51" y="1703614"/>
            <a:ext cx="4127666" cy="33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1963" y="450056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7176" y="7307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>
                <a:latin typeface="Quicksand" pitchFamily="2" charset="0"/>
              </a:rPr>
              <a:t>Pupăza îşi făcuse cuib într-un tei bătrân şi scorburos, pe coasta dealului.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707999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660232" y="649221"/>
            <a:ext cx="1818659" cy="2184159"/>
            <a:chOff x="6660232" y="649221"/>
            <a:chExt cx="1818659" cy="2184159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649221"/>
              <a:ext cx="1818659" cy="205568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52320" y="1844824"/>
              <a:ext cx="962879" cy="988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67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1963" y="567000"/>
            <a:ext cx="8220075" cy="57240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204224" cy="369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64978" y="105273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1400">
                <a:latin typeface="Quicksand" pitchFamily="2" charset="0"/>
              </a:rPr>
              <a:t>Pândind un moment prielnic, Nică </a:t>
            </a:r>
            <a:r>
              <a:rPr lang="fr-FR" sz="1400">
                <a:latin typeface="Quicksand" pitchFamily="2" charset="0"/>
              </a:rPr>
              <a:t>se abătu pe la</a:t>
            </a:r>
            <a:r>
              <a:rPr lang="vi-VN" sz="1400">
                <a:latin typeface="Quicksand" pitchFamily="2" charset="0"/>
              </a:rPr>
              <a:t> cu</a:t>
            </a:r>
            <a:r>
              <a:rPr lang="fr-FR" sz="1400">
                <a:latin typeface="Quicksand" pitchFamily="2" charset="0"/>
              </a:rPr>
              <a:t>ibul</a:t>
            </a:r>
            <a:r>
              <a:rPr lang="vi-VN" sz="1400">
                <a:latin typeface="Quicksand" pitchFamily="2" charset="0"/>
              </a:rPr>
              <a:t> pupezei. </a:t>
            </a:r>
            <a:endParaRPr lang="fr-FR" sz="140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199" y="567000"/>
            <a:ext cx="8220075" cy="57240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553422" cy="396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707904" y="476672"/>
            <a:ext cx="1941883" cy="1008112"/>
          </a:xfrm>
          <a:prstGeom prst="wedgeEllipseCallout">
            <a:avLst>
              <a:gd name="adj1" fmla="val -33007"/>
              <a:gd name="adj2" fmla="val 13985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Ha! Ha! Ha!</a:t>
            </a:r>
          </a:p>
          <a:p>
            <a:pPr lvl="0" algn="ctr"/>
            <a:r>
              <a:rPr lang="fr-FR" sz="1400" i="1">
                <a:solidFill>
                  <a:prstClr val="black"/>
                </a:solidFill>
                <a:latin typeface="Quicksand" pitchFamily="2" charset="0"/>
              </a:rPr>
              <a:t>Te-am prins, </a:t>
            </a:r>
            <a:r>
              <a:rPr lang="vi-VN" sz="1400" i="1">
                <a:solidFill>
                  <a:prstClr val="black"/>
                </a:solidFill>
                <a:latin typeface="Quicksand" pitchFamily="2" charset="0"/>
              </a:rPr>
              <a:t>moţato!</a:t>
            </a:r>
            <a:endParaRPr lang="fr-FR" sz="1400" i="1">
              <a:solidFill>
                <a:prstClr val="black"/>
              </a:solidFill>
              <a:latin typeface="Quicksand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9787" y="2924943"/>
            <a:ext cx="2933699" cy="2905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 : coins arrondis 9"/>
          <p:cNvSpPr/>
          <p:nvPr/>
        </p:nvSpPr>
        <p:spPr>
          <a:xfrm>
            <a:off x="6653442" y="2464011"/>
            <a:ext cx="1891360" cy="74896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… 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şi zdup</a:t>
            </a:r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!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 </a:t>
            </a:r>
            <a:endParaRPr lang="fr-FR" sz="1400" i="1">
              <a:solidFill>
                <a:schemeClr val="tx1"/>
              </a:solidFill>
              <a:latin typeface="Quicksand" pitchFamily="2" charset="0"/>
            </a:endParaRPr>
          </a:p>
          <a:p>
            <a:pPr algn="ctr"/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cu </a:t>
            </a:r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pupaza 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 în </a:t>
            </a:r>
            <a:r>
              <a:rPr lang="fr-FR" sz="1400" i="1">
                <a:solidFill>
                  <a:schemeClr val="tx1"/>
                </a:solidFill>
                <a:latin typeface="Quicksand" pitchFamily="2" charset="0"/>
              </a:rPr>
              <a:t>traist</a:t>
            </a:r>
            <a:r>
              <a:rPr lang="vi-VN" sz="1400" i="1">
                <a:solidFill>
                  <a:schemeClr val="tx1"/>
                </a:solidFill>
                <a:latin typeface="Quicksand" pitchFamily="2" charset="0"/>
              </a:rPr>
              <a:t>ă</a:t>
            </a:r>
            <a:r>
              <a:rPr lang="fr-FR" sz="140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1963" y="450056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  <a:endParaRPr lang="en-GB" sz="135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38" y="1412776"/>
            <a:ext cx="6760325" cy="47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5104"/>
            <a:ext cx="2885707" cy="164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91" y="5899316"/>
            <a:ext cx="62958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33416"/>
            <a:ext cx="1015271" cy="7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59632" y="783412"/>
            <a:ext cx="6624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400">
                <a:latin typeface="Quicksand" pitchFamily="2" charset="0"/>
              </a:rPr>
              <a:t>Ajuns cu pupăza acasă, o legă cu o sfoară de un picior şi o ascunse în pod, printre nişte butoaie </a:t>
            </a:r>
            <a:r>
              <a:rPr lang="fr-FR" sz="1400">
                <a:latin typeface="Quicksand" pitchFamily="2" charset="0"/>
              </a:rPr>
              <a:t>vechi</a:t>
            </a:r>
            <a:r>
              <a:rPr lang="vi-VN" sz="1400">
                <a:latin typeface="Quicksand" pitchFamily="2" charset="0"/>
              </a:rPr>
              <a:t>. </a:t>
            </a:r>
            <a:endParaRPr lang="fr-FR" sz="1400">
              <a:latin typeface="Quicksand" pitchFamily="2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280" y="4903878"/>
            <a:ext cx="1148776" cy="149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67CBF3-9B39-9AF5-466A-F917478B10CA}"/>
              </a:ext>
            </a:extLst>
          </p:cNvPr>
          <p:cNvSpPr txBox="1"/>
          <p:nvPr/>
        </p:nvSpPr>
        <p:spPr>
          <a:xfrm>
            <a:off x="1191838" y="787303"/>
            <a:ext cx="6692530" cy="32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400">
                <a:solidFill>
                  <a:srgbClr val="000000"/>
                </a:solidFill>
                <a:effectLst/>
                <a:latin typeface="Quicksan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Și una-două, Nică se tot ducea prin pod, să vadă ce mai face dihania.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1963" y="450056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  <a:endParaRPr lang="en-GB" sz="135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80" y="1327228"/>
            <a:ext cx="6408712" cy="476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72" y="1327228"/>
            <a:ext cx="6415884" cy="476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54744" y="541129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400">
                <a:latin typeface="Quicksand" pitchFamily="2" charset="0"/>
              </a:rPr>
              <a:t>Trecu noaptea, veni z</a:t>
            </a:r>
            <a:r>
              <a:rPr lang="fr-FR" sz="1400">
                <a:latin typeface="Quicksand" pitchFamily="2" charset="0"/>
              </a:rPr>
              <a:t>iua</a:t>
            </a:r>
            <a:r>
              <a:rPr lang="vi-VN" sz="1400">
                <a:latin typeface="Quicksand" pitchFamily="2" charset="0"/>
              </a:rPr>
              <a:t>, dar</a:t>
            </a:r>
            <a:r>
              <a:rPr lang="fr-FR" sz="1400">
                <a:latin typeface="Quicksand" pitchFamily="2" charset="0"/>
              </a:rPr>
              <a:t> nimeni nu mai auzi</a:t>
            </a:r>
            <a:r>
              <a:rPr lang="vi-VN" sz="1400">
                <a:latin typeface="Quicksand" pitchFamily="2" charset="0"/>
              </a:rPr>
              <a:t> pupăza cântând. </a:t>
            </a:r>
            <a:endParaRPr lang="fr-FR" sz="1400">
              <a:latin typeface="Quicksand" pitchFamily="2" charset="0"/>
            </a:endParaRPr>
          </a:p>
          <a:p>
            <a:pPr algn="ctr"/>
            <a:endParaRPr lang="fr-FR" sz="1400">
              <a:latin typeface="Quicksand" pitchFamily="2" charset="0"/>
            </a:endParaRPr>
          </a:p>
          <a:p>
            <a:pPr algn="ctr"/>
            <a:r>
              <a:rPr lang="fr-FR" sz="1400">
                <a:latin typeface="Quicksand" pitchFamily="2" charset="0"/>
              </a:rPr>
              <a:t>Însă povestea  nu se sfârşeşte aici!</a:t>
            </a:r>
          </a:p>
          <a:p>
            <a:pPr algn="ctr"/>
            <a:endParaRPr lang="fr-FR" sz="140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465</Words>
  <Application>Microsoft Office PowerPoint</Application>
  <PresentationFormat>Affichage à l'écran (4:3)</PresentationFormat>
  <Paragraphs>88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Goudy Stout</vt:lpstr>
      <vt:lpstr>KG The Last Time</vt:lpstr>
      <vt:lpstr>Lofi * Lifestyle</vt:lpstr>
      <vt:lpstr>Quicksand</vt:lpstr>
      <vt:lpstr>The Only Exception</vt:lpstr>
      <vt:lpstr>Times New Roman</vt:lpstr>
      <vt:lpstr>Twinkl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Smaranda Lupu</dc:creator>
  <cp:lastModifiedBy>Smaranda Lupu</cp:lastModifiedBy>
  <cp:revision>6</cp:revision>
  <dcterms:created xsi:type="dcterms:W3CDTF">2025-11-05T14:54:27Z</dcterms:created>
  <dcterms:modified xsi:type="dcterms:W3CDTF">2025-11-05T15:00:12Z</dcterms:modified>
</cp:coreProperties>
</file>