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Urbanist"/>
      <p:regular r:id="rId31"/>
      <p:bold r:id="rId32"/>
      <p:italic r:id="rId33"/>
      <p:boldItalic r:id="rId34"/>
    </p:embeddedFont>
    <p:embeddedFont>
      <p:font typeface="Karla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Urbanist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Urbanist-italic.fntdata"/><Relationship Id="rId10" Type="http://schemas.openxmlformats.org/officeDocument/2006/relationships/slide" Target="slides/slide5.xml"/><Relationship Id="rId32" Type="http://schemas.openxmlformats.org/officeDocument/2006/relationships/font" Target="fonts/Urbanist-bold.fntdata"/><Relationship Id="rId13" Type="http://schemas.openxmlformats.org/officeDocument/2006/relationships/slide" Target="slides/slide8.xml"/><Relationship Id="rId35" Type="http://schemas.openxmlformats.org/officeDocument/2006/relationships/font" Target="fonts/Karla-regular.fntdata"/><Relationship Id="rId12" Type="http://schemas.openxmlformats.org/officeDocument/2006/relationships/slide" Target="slides/slide7.xml"/><Relationship Id="rId34" Type="http://schemas.openxmlformats.org/officeDocument/2006/relationships/font" Target="fonts/Urbanist-boldItalic.fntdata"/><Relationship Id="rId15" Type="http://schemas.openxmlformats.org/officeDocument/2006/relationships/slide" Target="slides/slide10.xml"/><Relationship Id="rId37" Type="http://schemas.openxmlformats.org/officeDocument/2006/relationships/font" Target="fonts/Karla-italic.fntdata"/><Relationship Id="rId14" Type="http://schemas.openxmlformats.org/officeDocument/2006/relationships/slide" Target="slides/slide9.xml"/><Relationship Id="rId36" Type="http://schemas.openxmlformats.org/officeDocument/2006/relationships/font" Target="fonts/Karla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Karla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9fc4177b816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9fc4177b816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69fc417abba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69fc417abba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69fc417abc2d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69fc417abc2d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69fc417b3b3b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69fc417b3b3b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69fc417b75bb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69fc417b75bb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69fc417b75e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69fc417b75e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69fc417b76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69fc417b76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69fc417ba6b1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69fc417ba6b1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69fc417ba7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69fc417ba7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69fc417bab65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69fc417bab65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69fc417bd2b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69fc417bd2b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69fc41780bb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69fc41780bb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69fc417c19d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69fc417c19d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69fc417c51ca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69fc417c51ca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69fc417c5230e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69fc417c5230e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69fc417c52a0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69fc417c52a0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69fc417c52fe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69fc417c52fe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69fc417c56a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69fc417c56a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69fc4178431d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69fc4178431d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69fc4178dd2f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69fc4178dd2f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69fc41793c9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69fc41793c9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69fc4179aa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69fc4179aa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69fc4179d89b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69fc4179d89b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69fc417a48ee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69fc417a48ee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69fc417abb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69fc417abb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13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Relationship Id="rId4" Type="http://schemas.openxmlformats.org/officeDocument/2006/relationships/hyperlink" Target="https://www.youtube.com/watch?v=1uputhwMgJw" TargetMode="External"/><Relationship Id="rId5" Type="http://schemas.openxmlformats.org/officeDocument/2006/relationships/image" Target="../media/image26.jpg"/><Relationship Id="rId6" Type="http://schemas.openxmlformats.org/officeDocument/2006/relationships/hyperlink" Target="https://www.youtube.com/watch?v=1uputhwMgJw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Relationship Id="rId4" Type="http://schemas.openxmlformats.org/officeDocument/2006/relationships/image" Target="../media/image14.png"/><Relationship Id="rId5" Type="http://schemas.openxmlformats.org/officeDocument/2006/relationships/hyperlink" Target="https://app.chalkie.ai/player/a1ae8baf-e331-4a2b-bed0-510558dd0216/c0c6606d-4e11-4c34-8f50-9b9f12869034" TargetMode="External"/><Relationship Id="rId6" Type="http://schemas.openxmlformats.org/officeDocument/2006/relationships/hyperlink" Target="https://app.chalkie.ai/player/a1ae8baf-e331-4a2b-bed0-510558dd0216/c0c6606d-4e11-4c34-8f50-9b9f12869034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g"/><Relationship Id="rId4" Type="http://schemas.openxmlformats.org/officeDocument/2006/relationships/image" Target="../media/image14.png"/><Relationship Id="rId5" Type="http://schemas.openxmlformats.org/officeDocument/2006/relationships/hyperlink" Target="https://app.chalkie.ai/player/a1ae8baf-e331-4a2b-bed0-510558dd0216/4bbc7468-e62f-49a6-9d2f-65d0d7cf232f" TargetMode="External"/><Relationship Id="rId6" Type="http://schemas.openxmlformats.org/officeDocument/2006/relationships/hyperlink" Target="https://app.chalkie.ai/player/a1ae8baf-e331-4a2b-bed0-510558dd0216/4bbc7468-e62f-49a6-9d2f-65d0d7cf232f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g"/><Relationship Id="rId4" Type="http://schemas.openxmlformats.org/officeDocument/2006/relationships/image" Target="../media/image2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g"/><Relationship Id="rId4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jpg"/><Relationship Id="rId4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24.jpg"/><Relationship Id="rId5" Type="http://schemas.openxmlformats.org/officeDocument/2006/relationships/image" Target="../media/image6.png"/><Relationship Id="rId6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25.jpg"/><Relationship Id="rId5" Type="http://schemas.openxmlformats.org/officeDocument/2006/relationships/image" Target="../media/image23.jpg"/><Relationship Id="rId6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260" y="742950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508760"/>
            <a:ext cx="38292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Unități de măsură pentru arie</a:t>
            </a:r>
            <a:endParaRPr sz="324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914900" y="2674620"/>
            <a:ext cx="38292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Descoperim cum măsurăm suprafața lumii noastre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Verificarea cunoștințelor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38" name="Google Shape;138;p22"/>
          <p:cNvSpPr txBox="1"/>
          <p:nvPr/>
        </p:nvSpPr>
        <p:spPr>
          <a:xfrm>
            <a:off x="285750" y="85725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Care este unitatea principală de măsură pentru arie?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1.</a:t>
            </a:r>
            <a:endParaRPr b="1" sz="25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Metrul (m)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1" name="Google Shape;141;p22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2.</a:t>
            </a:r>
            <a:endParaRPr b="1" sz="25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2" name="Google Shape;142;p22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2C6E49"/>
                </a:solidFill>
                <a:latin typeface="Urbanist"/>
                <a:ea typeface="Urbanist"/>
                <a:cs typeface="Urbanist"/>
                <a:sym typeface="Urbanist"/>
              </a:rPr>
              <a:t>Metrul pătrat (m²)</a:t>
            </a:r>
            <a:endParaRPr b="1" sz="1800">
              <a:solidFill>
                <a:srgbClr val="2C6E49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3" name="Google Shape;143;p22"/>
          <p:cNvSpPr txBox="1"/>
          <p:nvPr/>
        </p:nvSpPr>
        <p:spPr>
          <a:xfrm>
            <a:off x="8515350" y="257175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👍​</a:t>
            </a:r>
            <a:endParaRPr sz="36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4" name="Google Shape;144;p22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3.</a:t>
            </a:r>
            <a:endParaRPr b="1" sz="25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5" name="Google Shape;145;p22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Litrul (l)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4.</a:t>
            </a:r>
            <a:endParaRPr b="1" sz="25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7" name="Google Shape;147;p22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Kilometrul (km)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8" name="Google Shape;148;p22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✅​</a:t>
            </a:r>
            <a:endParaRPr sz="36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360170"/>
            <a:ext cx="269748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1830" y="1360170"/>
            <a:ext cx="269748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37910" y="1360170"/>
            <a:ext cx="269748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3"/>
          <p:cNvSpPr/>
          <p:nvPr/>
        </p:nvSpPr>
        <p:spPr>
          <a:xfrm>
            <a:off x="285750" y="3188970"/>
            <a:ext cx="2697600" cy="1668900"/>
          </a:xfrm>
          <a:prstGeom prst="roundRect">
            <a:avLst>
              <a:gd fmla="val 16667" name="adj"/>
            </a:avLst>
          </a:prstGeom>
          <a:solidFill>
            <a:srgbClr val="FFFFFF">
              <a:alpha val="40000"/>
            </a:srgbClr>
          </a:solidFill>
          <a:ln cap="flat" cmpd="sng" w="12700">
            <a:solidFill>
              <a:srgbClr val="A469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3"/>
          <p:cNvSpPr/>
          <p:nvPr/>
        </p:nvSpPr>
        <p:spPr>
          <a:xfrm>
            <a:off x="400050" y="3851910"/>
            <a:ext cx="342900" cy="342900"/>
          </a:xfrm>
          <a:prstGeom prst="ellipse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3"/>
          <p:cNvSpPr/>
          <p:nvPr/>
        </p:nvSpPr>
        <p:spPr>
          <a:xfrm>
            <a:off x="3211830" y="3188970"/>
            <a:ext cx="2697600" cy="1668900"/>
          </a:xfrm>
          <a:prstGeom prst="roundRect">
            <a:avLst>
              <a:gd fmla="val 16667" name="adj"/>
            </a:avLst>
          </a:prstGeom>
          <a:solidFill>
            <a:srgbClr val="FFFFFF">
              <a:alpha val="40000"/>
            </a:srgbClr>
          </a:solidFill>
          <a:ln cap="flat" cmpd="sng" w="12700">
            <a:solidFill>
              <a:srgbClr val="A469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3"/>
          <p:cNvSpPr/>
          <p:nvPr/>
        </p:nvSpPr>
        <p:spPr>
          <a:xfrm>
            <a:off x="3326130" y="3851910"/>
            <a:ext cx="342900" cy="342900"/>
          </a:xfrm>
          <a:prstGeom prst="ellipse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6137910" y="3188970"/>
            <a:ext cx="2697600" cy="1668900"/>
          </a:xfrm>
          <a:prstGeom prst="roundRect">
            <a:avLst>
              <a:gd fmla="val 16667" name="adj"/>
            </a:avLst>
          </a:prstGeom>
          <a:solidFill>
            <a:srgbClr val="FFFFFF">
              <a:alpha val="40000"/>
            </a:srgbClr>
          </a:solidFill>
          <a:ln cap="flat" cmpd="sng" w="12700">
            <a:solidFill>
              <a:srgbClr val="A469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6252210" y="3851910"/>
            <a:ext cx="342900" cy="342900"/>
          </a:xfrm>
          <a:prstGeom prst="ellipse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Multiplii Metrului Pătrat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63" name="Google Shape;163;p23"/>
          <p:cNvSpPr txBox="1"/>
          <p:nvPr/>
        </p:nvSpPr>
        <p:spPr>
          <a:xfrm>
            <a:off x="285750" y="78867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Îi folosim pentru a măsura orașe, țări sau oceane.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400050" y="3851910"/>
            <a:ext cx="342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1</a:t>
            </a:r>
            <a:endParaRPr b="1"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834390" y="3303270"/>
            <a:ext cx="2034600" cy="14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dam² (decametrul pătrat)</a:t>
            </a:r>
            <a:endParaRPr b="1" sz="19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Numit și 'ar'. Pătrat cu latura de 10m.</a:t>
            </a:r>
            <a:endParaRPr sz="16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3326130" y="3851910"/>
            <a:ext cx="342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2</a:t>
            </a:r>
            <a:endParaRPr b="1"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3760470" y="3303270"/>
            <a:ext cx="2034600" cy="14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hm² (hectometrul pătrat)</a:t>
            </a:r>
            <a:endParaRPr b="1" sz="19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Numit și 'hectar'. Latura de 100m.</a:t>
            </a:r>
            <a:endParaRPr sz="16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8" name="Google Shape;168;p23"/>
          <p:cNvSpPr txBox="1"/>
          <p:nvPr/>
        </p:nvSpPr>
        <p:spPr>
          <a:xfrm>
            <a:off x="6252210" y="3851910"/>
            <a:ext cx="342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3</a:t>
            </a:r>
            <a:endParaRPr b="1"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6686550" y="3303270"/>
            <a:ext cx="2034600" cy="14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km² (kilometrul pătrat)</a:t>
            </a:r>
            <a:endParaRPr b="1" sz="19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Folosit pentru hărți. Latura de 1000m.</a:t>
            </a:r>
            <a:endParaRPr sz="16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4861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/>
          <p:nvPr/>
        </p:nvSpPr>
        <p:spPr>
          <a:xfrm>
            <a:off x="3714750" y="3097530"/>
            <a:ext cx="5143500" cy="891600"/>
          </a:xfrm>
          <a:prstGeom prst="roundRect">
            <a:avLst>
              <a:gd fmla="val 16667" name="adj"/>
            </a:avLst>
          </a:prstGeom>
          <a:solidFill>
            <a:srgbClr val="E6F1FB"/>
          </a:solidFill>
          <a:ln cap="flat" cmpd="sng" w="12700">
            <a:solidFill>
              <a:srgbClr val="0B2F50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4"/>
          <p:cNvSpPr txBox="1"/>
          <p:nvPr/>
        </p:nvSpPr>
        <p:spPr>
          <a:xfrm>
            <a:off x="3737610" y="31546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B2F50"/>
                </a:solidFill>
              </a:rPr>
              <a:t>🧠</a:t>
            </a:r>
            <a:endParaRPr sz="2160">
              <a:solidFill>
                <a:srgbClr val="0B2F50"/>
              </a:solidFill>
            </a:endParaRPr>
          </a:p>
        </p:txBody>
      </p:sp>
      <p:sp>
        <p:nvSpPr>
          <p:cNvPr id="177" name="Google Shape;177;p24"/>
          <p:cNvSpPr txBox="1"/>
          <p:nvPr/>
        </p:nvSpPr>
        <p:spPr>
          <a:xfrm>
            <a:off x="3714750" y="902970"/>
            <a:ext cx="5143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Unități Agrare</a:t>
            </a:r>
            <a:endParaRPr b="1"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78" name="Google Shape;178;p24"/>
          <p:cNvSpPr txBox="1"/>
          <p:nvPr/>
        </p:nvSpPr>
        <p:spPr>
          <a:xfrm>
            <a:off x="3714750" y="1520190"/>
            <a:ext cx="51435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În agricultură, folosim nume speciale pentru suprafețele de pământ: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Urbanist"/>
              <a:buChar char="●"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Arul (ar)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: 1 dam² = 100 m²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Urbanist"/>
              <a:buChar char="●"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Hectarul (ha)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: 1 hm² = 10.000 m²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79" name="Google Shape;179;p24"/>
          <p:cNvSpPr txBox="1"/>
          <p:nvPr/>
        </p:nvSpPr>
        <p:spPr>
          <a:xfrm>
            <a:off x="4194810" y="3120390"/>
            <a:ext cx="45492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B2F50"/>
                </a:solidFill>
                <a:latin typeface="Urbanist"/>
                <a:ea typeface="Urbanist"/>
                <a:cs typeface="Urbanist"/>
                <a:sym typeface="Urbanist"/>
              </a:rPr>
              <a:t>Remember</a:t>
            </a:r>
            <a:endParaRPr b="1" sz="1620">
              <a:solidFill>
                <a:srgbClr val="0B2F50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B2F50"/>
                </a:solidFill>
                <a:latin typeface="Urbanist"/>
                <a:ea typeface="Urbanist"/>
                <a:cs typeface="Urbanist"/>
                <a:sym typeface="Urbanist"/>
              </a:rPr>
              <a:t>1 hectar are 100 de ari!</a:t>
            </a:r>
            <a:endParaRPr sz="1800">
              <a:solidFill>
                <a:srgbClr val="0B2F5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/>
          <p:nvPr/>
        </p:nvSpPr>
        <p:spPr>
          <a:xfrm>
            <a:off x="285750" y="105156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Cum transformăm?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85" name="Google Shape;185;p25"/>
          <p:cNvSpPr txBox="1"/>
          <p:nvPr/>
        </p:nvSpPr>
        <p:spPr>
          <a:xfrm>
            <a:off x="285750" y="166878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Regula este simplă: la fiecare pas în jos pe scară,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înmulțim cu 100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. La fiecare pas în sus pe scară,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împărțim la 100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" name="Google Shape;186;p25"/>
          <p:cNvSpPr txBox="1"/>
          <p:nvPr/>
        </p:nvSpPr>
        <p:spPr>
          <a:xfrm>
            <a:off x="285750" y="2514600"/>
            <a:ext cx="41949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Coborâm (Unitate mare -&gt; mică)</a:t>
            </a:r>
            <a:endParaRPr b="1" sz="216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Înmulțim</a:t>
            </a:r>
            <a:endParaRPr i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Exemplu: 5 m² = 5 × 100 = 500 dm²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7" name="Google Shape;187;p25"/>
          <p:cNvSpPr txBox="1"/>
          <p:nvPr/>
        </p:nvSpPr>
        <p:spPr>
          <a:xfrm>
            <a:off x="4652010" y="2514600"/>
            <a:ext cx="41949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Urcăm (Unitate mică -&gt; mare)</a:t>
            </a:r>
            <a:endParaRPr b="1" sz="216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Împărțim</a:t>
            </a:r>
            <a:endParaRPr i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Exemplu: 300 cm² = 300 ÷ 100 = 3 dm²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6"/>
          <p:cNvSpPr/>
          <p:nvPr/>
        </p:nvSpPr>
        <p:spPr>
          <a:xfrm>
            <a:off x="285750" y="2960370"/>
            <a:ext cx="8572500" cy="891600"/>
          </a:xfrm>
          <a:prstGeom prst="roundRect">
            <a:avLst>
              <a:gd fmla="val 16667" name="adj"/>
            </a:avLst>
          </a:prstGeom>
          <a:solidFill>
            <a:srgbClr val="E1F6EF"/>
          </a:solidFill>
          <a:ln cap="flat" cmpd="sng" w="12700">
            <a:solidFill>
              <a:srgbClr val="084D3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6"/>
          <p:cNvSpPr txBox="1"/>
          <p:nvPr/>
        </p:nvSpPr>
        <p:spPr>
          <a:xfrm>
            <a:off x="308610" y="301752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</a:rPr>
              <a:t>🔍</a:t>
            </a:r>
            <a:endParaRPr sz="2160">
              <a:solidFill>
                <a:srgbClr val="084D36"/>
              </a:solidFill>
            </a:endParaRPr>
          </a:p>
        </p:txBody>
      </p:sp>
      <p:sp>
        <p:nvSpPr>
          <p:cNvPr id="194" name="Google Shape;194;p26"/>
          <p:cNvSpPr txBox="1"/>
          <p:nvPr/>
        </p:nvSpPr>
        <p:spPr>
          <a:xfrm>
            <a:off x="285750" y="104013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Exemplu pas cu pas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95" name="Google Shape;195;p26"/>
          <p:cNvSpPr txBox="1"/>
          <p:nvPr/>
        </p:nvSpPr>
        <p:spPr>
          <a:xfrm>
            <a:off x="285750" y="165735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Să transformăm 2 m² în cm².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Urbanist"/>
              <a:buAutoNum type="arabicPeriod"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De la m² la dm² este un pas: 2 × 100 = 200 dm²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Urbanist"/>
              <a:buAutoNum type="arabicPeriod"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De la dm² la cm² este încă un pas: 200 × 100 = 20.000 cm²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6" name="Google Shape;196;p26"/>
          <p:cNvSpPr txBox="1"/>
          <p:nvPr/>
        </p:nvSpPr>
        <p:spPr>
          <a:xfrm>
            <a:off x="765810" y="2983230"/>
            <a:ext cx="79782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4D36"/>
                </a:solidFill>
                <a:latin typeface="Urbanist"/>
                <a:ea typeface="Urbanist"/>
                <a:cs typeface="Urbanist"/>
                <a:sym typeface="Urbanist"/>
              </a:rPr>
              <a:t>Example</a:t>
            </a:r>
            <a:endParaRPr b="1" sz="1620">
              <a:solidFill>
                <a:srgbClr val="084D36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4D36"/>
                </a:solidFill>
                <a:latin typeface="Urbanist"/>
                <a:ea typeface="Urbanist"/>
                <a:cs typeface="Urbanist"/>
                <a:sym typeface="Urbanist"/>
              </a:rPr>
              <a:t>Deci, 2 m² = 20.000 cm². Adăugăm câte două zerouri pentru fiecare treaptă!</a:t>
            </a:r>
            <a:endParaRPr sz="1800">
              <a:solidFill>
                <a:srgbClr val="084D36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7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3070" y="1635562"/>
            <a:ext cx="5726429" cy="322111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7">
            <a:hlinkClick r:id="rId6"/>
          </p:cNvPr>
          <p:cNvSpPr/>
          <p:nvPr/>
        </p:nvSpPr>
        <p:spPr>
          <a:xfrm>
            <a:off x="4082796" y="2762631"/>
            <a:ext cx="966900" cy="966900"/>
          </a:xfrm>
          <a:prstGeom prst="ellipse">
            <a:avLst/>
          </a:prstGeom>
          <a:solidFill>
            <a:srgbClr val="FF0000">
              <a:alpha val="80000"/>
            </a:srgbClr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46">
                <a:solidFill>
                  <a:srgbClr val="FFFFFF"/>
                </a:solidFill>
              </a:rPr>
              <a:t>▶</a:t>
            </a:r>
            <a:endParaRPr b="1" sz="3046">
              <a:solidFill>
                <a:srgbClr val="FFFFFF"/>
              </a:solidFill>
            </a:endParaRPr>
          </a:p>
        </p:txBody>
      </p:sp>
      <p:sp>
        <p:nvSpPr>
          <p:cNvPr id="203" name="Google Shape;203;p2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Să vedem aria în acțiune!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04" name="Google Shape;204;p27"/>
          <p:cNvSpPr txBox="1"/>
          <p:nvPr/>
        </p:nvSpPr>
        <p:spPr>
          <a:xfrm>
            <a:off x="285750" y="78867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Acest videoclip ne ajută să vizualizăm mai bine cum unitățile pătrate acoperă o suprafață.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/>
          <p:nvPr/>
        </p:nvSpPr>
        <p:spPr>
          <a:xfrm>
            <a:off x="285750" y="1291590"/>
            <a:ext cx="8572500" cy="857400"/>
          </a:xfrm>
          <a:prstGeom prst="roundRect">
            <a:avLst>
              <a:gd fmla="val 16667" name="adj"/>
            </a:avLst>
          </a:prstGeom>
          <a:solidFill>
            <a:srgbClr val="FFF4F1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70" y="1600569"/>
            <a:ext cx="251460" cy="239293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8"/>
          <p:cNvSpPr/>
          <p:nvPr/>
        </p:nvSpPr>
        <p:spPr>
          <a:xfrm>
            <a:off x="902970" y="1291590"/>
            <a:ext cx="5898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Karla"/>
                <a:ea typeface="Karla"/>
                <a:cs typeface="Karla"/>
                <a:sym typeface="Karla"/>
              </a:rPr>
              <a:t>Cumpărăm gresie pentru bucătărie</a:t>
            </a:r>
            <a:endParaRPr i="1" sz="18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2" name="Google Shape;212;p28">
            <a:hlinkClick r:id="rId5"/>
          </p:cNvPr>
          <p:cNvSpPr/>
          <p:nvPr/>
        </p:nvSpPr>
        <p:spPr>
          <a:xfrm>
            <a:off x="6983730" y="1520190"/>
            <a:ext cx="1600200" cy="400200"/>
          </a:xfrm>
          <a:prstGeom prst="roundRect">
            <a:avLst>
              <a:gd fmla="val 16667" name="adj"/>
            </a:avLst>
          </a:prstGeom>
          <a:solidFill>
            <a:srgbClr val="2C6E49"/>
          </a:solidFill>
          <a:ln cap="flat" cmpd="sng" w="127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40">
                <a:solidFill>
                  <a:srgbClr val="FFFFFF"/>
                </a:solidFill>
                <a:uFill>
                  <a:noFill/>
                </a:uFill>
                <a:latin typeface="Inter SemiBold"/>
                <a:ea typeface="Inter SemiBold"/>
                <a:cs typeface="Inter SemiBold"/>
                <a:sym typeface="Inter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▶ Redă audio</a:t>
            </a:r>
            <a:endParaRPr sz="1440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13" name="Google Shape;213;p28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La magazinul de bricolaj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14" name="Google Shape;214;p28"/>
          <p:cNvSpPr txBox="1"/>
          <p:nvPr/>
        </p:nvSpPr>
        <p:spPr>
          <a:xfrm>
            <a:off x="285750" y="7429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Ascultă audio și răspunde la întrebări</a:t>
            </a:r>
            <a:endParaRPr sz="16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5" name="Google Shape;215;p28"/>
          <p:cNvSpPr txBox="1"/>
          <p:nvPr/>
        </p:nvSpPr>
        <p:spPr>
          <a:xfrm>
            <a:off x="285750" y="2686050"/>
            <a:ext cx="388500" cy="388500"/>
          </a:xfrm>
          <a:prstGeom prst="rect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1</a:t>
            </a:r>
            <a:endParaRPr sz="216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6" name="Google Shape;216;p28"/>
          <p:cNvSpPr txBox="1"/>
          <p:nvPr/>
        </p:nvSpPr>
        <p:spPr>
          <a:xfrm>
            <a:off x="788670" y="268605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Care este aria bucătăriei lui Andrei?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7" name="Google Shape;217;p28"/>
          <p:cNvSpPr txBox="1"/>
          <p:nvPr/>
        </p:nvSpPr>
        <p:spPr>
          <a:xfrm>
            <a:off x="285750" y="3188970"/>
            <a:ext cx="388500" cy="388500"/>
          </a:xfrm>
          <a:prstGeom prst="rect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2</a:t>
            </a:r>
            <a:endParaRPr sz="216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8" name="Google Shape;218;p28"/>
          <p:cNvSpPr txBox="1"/>
          <p:nvPr/>
        </p:nvSpPr>
        <p:spPr>
          <a:xfrm>
            <a:off x="788670" y="318897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Ce formă au plăcile de gresie?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9" name="Google Shape;219;p28"/>
          <p:cNvSpPr txBox="1"/>
          <p:nvPr/>
        </p:nvSpPr>
        <p:spPr>
          <a:xfrm>
            <a:off x="285750" y="3691890"/>
            <a:ext cx="388500" cy="388500"/>
          </a:xfrm>
          <a:prstGeom prst="rect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3</a:t>
            </a:r>
            <a:endParaRPr sz="216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0" name="Google Shape;220;p28"/>
          <p:cNvSpPr txBox="1"/>
          <p:nvPr/>
        </p:nvSpPr>
        <p:spPr>
          <a:xfrm>
            <a:off x="788670" y="369189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Care este latura unei plăci de gresie?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" name="Google Shape;221;p28"/>
          <p:cNvSpPr txBox="1"/>
          <p:nvPr/>
        </p:nvSpPr>
        <p:spPr>
          <a:xfrm>
            <a:off x="285750" y="4194810"/>
            <a:ext cx="388500" cy="388500"/>
          </a:xfrm>
          <a:prstGeom prst="rect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4</a:t>
            </a:r>
            <a:endParaRPr sz="216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2" name="Google Shape;222;p28"/>
          <p:cNvSpPr txBox="1"/>
          <p:nvPr/>
        </p:nvSpPr>
        <p:spPr>
          <a:xfrm>
            <a:off x="788670" y="419481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Câte plăci a decis Andrei să cumpere în final?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3" name="Google Shape;223;p28"/>
          <p:cNvSpPr txBox="1"/>
          <p:nvPr/>
        </p:nvSpPr>
        <p:spPr>
          <a:xfrm>
            <a:off x="4743450" y="4389120"/>
            <a:ext cx="3966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A46907"/>
                </a:solidFill>
                <a:latin typeface="Urbanist"/>
                <a:ea typeface="Urbanist"/>
                <a:cs typeface="Urbanist"/>
                <a:sym typeface="Urbanist"/>
              </a:rPr>
              <a:t>Răspunsuri pe următorul slide...</a:t>
            </a:r>
            <a:endParaRPr sz="1620">
              <a:solidFill>
                <a:srgbClr val="A46907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/>
          <p:nvPr/>
        </p:nvSpPr>
        <p:spPr>
          <a:xfrm>
            <a:off x="285750" y="1291590"/>
            <a:ext cx="8572500" cy="857400"/>
          </a:xfrm>
          <a:prstGeom prst="roundRect">
            <a:avLst>
              <a:gd fmla="val 16667" name="adj"/>
            </a:avLst>
          </a:prstGeom>
          <a:solidFill>
            <a:srgbClr val="FFF4F1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9" name="Google Shape;22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70" y="1600569"/>
            <a:ext cx="251460" cy="239293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9"/>
          <p:cNvSpPr/>
          <p:nvPr/>
        </p:nvSpPr>
        <p:spPr>
          <a:xfrm>
            <a:off x="902970" y="1291590"/>
            <a:ext cx="5898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Karla"/>
                <a:ea typeface="Karla"/>
                <a:cs typeface="Karla"/>
                <a:sym typeface="Karla"/>
              </a:rPr>
              <a:t>Cumpărăm gresie pentru bucătărie</a:t>
            </a:r>
            <a:endParaRPr i="1" sz="18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1" name="Google Shape;231;p29">
            <a:hlinkClick r:id="rId5"/>
          </p:cNvPr>
          <p:cNvSpPr/>
          <p:nvPr/>
        </p:nvSpPr>
        <p:spPr>
          <a:xfrm>
            <a:off x="6983730" y="1520190"/>
            <a:ext cx="1600200" cy="400200"/>
          </a:xfrm>
          <a:prstGeom prst="roundRect">
            <a:avLst>
              <a:gd fmla="val 16667" name="adj"/>
            </a:avLst>
          </a:prstGeom>
          <a:solidFill>
            <a:srgbClr val="2C6E49"/>
          </a:solidFill>
          <a:ln cap="flat" cmpd="sng" w="127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40">
                <a:solidFill>
                  <a:srgbClr val="FFFFFF"/>
                </a:solidFill>
                <a:uFill>
                  <a:noFill/>
                </a:uFill>
                <a:latin typeface="Inter SemiBold"/>
                <a:ea typeface="Inter SemiBold"/>
                <a:cs typeface="Inter SemiBold"/>
                <a:sym typeface="Inter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▶ Redă audio</a:t>
            </a:r>
            <a:endParaRPr sz="1440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32" name="Google Shape;232;p29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La magazinul de bricolaj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33" name="Google Shape;233;p29"/>
          <p:cNvSpPr txBox="1"/>
          <p:nvPr/>
        </p:nvSpPr>
        <p:spPr>
          <a:xfrm>
            <a:off x="285750" y="7429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Verifică răspunsurile tale mai jos</a:t>
            </a:r>
            <a:endParaRPr sz="16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4" name="Google Shape;234;p29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✅​</a:t>
            </a:r>
            <a:endParaRPr sz="36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5" name="Google Shape;235;p29"/>
          <p:cNvSpPr txBox="1"/>
          <p:nvPr/>
        </p:nvSpPr>
        <p:spPr>
          <a:xfrm>
            <a:off x="285750" y="2686050"/>
            <a:ext cx="388500" cy="388500"/>
          </a:xfrm>
          <a:prstGeom prst="rect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1</a:t>
            </a:r>
            <a:endParaRPr sz="216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6" name="Google Shape;236;p29"/>
          <p:cNvSpPr txBox="1"/>
          <p:nvPr/>
        </p:nvSpPr>
        <p:spPr>
          <a:xfrm>
            <a:off x="788670" y="268605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12 metri pătrați.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7" name="Google Shape;237;p29"/>
          <p:cNvSpPr txBox="1"/>
          <p:nvPr/>
        </p:nvSpPr>
        <p:spPr>
          <a:xfrm>
            <a:off x="285750" y="3188970"/>
            <a:ext cx="388500" cy="388500"/>
          </a:xfrm>
          <a:prstGeom prst="rect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2</a:t>
            </a:r>
            <a:endParaRPr sz="216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8" name="Google Shape;238;p29"/>
          <p:cNvSpPr txBox="1"/>
          <p:nvPr/>
        </p:nvSpPr>
        <p:spPr>
          <a:xfrm>
            <a:off x="788670" y="318897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Formă de pătrat.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9" name="Google Shape;239;p29"/>
          <p:cNvSpPr txBox="1"/>
          <p:nvPr/>
        </p:nvSpPr>
        <p:spPr>
          <a:xfrm>
            <a:off x="285750" y="3691890"/>
            <a:ext cx="388500" cy="388500"/>
          </a:xfrm>
          <a:prstGeom prst="rect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3</a:t>
            </a:r>
            <a:endParaRPr sz="216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0" name="Google Shape;240;p29"/>
          <p:cNvSpPr txBox="1"/>
          <p:nvPr/>
        </p:nvSpPr>
        <p:spPr>
          <a:xfrm>
            <a:off x="788670" y="369189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50 de centimetri.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1" name="Google Shape;241;p29"/>
          <p:cNvSpPr txBox="1"/>
          <p:nvPr/>
        </p:nvSpPr>
        <p:spPr>
          <a:xfrm>
            <a:off x="285750" y="4194810"/>
            <a:ext cx="388500" cy="388500"/>
          </a:xfrm>
          <a:prstGeom prst="rect">
            <a:avLst/>
          </a:prstGeom>
          <a:solidFill>
            <a:srgbClr val="A469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4</a:t>
            </a:r>
            <a:endParaRPr sz="216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788670" y="419481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50 de plăci.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4113" y="1360170"/>
            <a:ext cx="8555774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0"/>
          <p:cNvSpPr/>
          <p:nvPr/>
        </p:nvSpPr>
        <p:spPr>
          <a:xfrm>
            <a:off x="285750" y="3554730"/>
            <a:ext cx="8572500" cy="1234500"/>
          </a:xfrm>
          <a:prstGeom prst="roundRect">
            <a:avLst>
              <a:gd fmla="val 16667" name="adj"/>
            </a:avLst>
          </a:prstGeom>
          <a:solidFill>
            <a:srgbClr val="E1F6EF"/>
          </a:solidFill>
          <a:ln cap="flat" cmpd="sng" w="12700">
            <a:solidFill>
              <a:srgbClr val="084D3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0"/>
          <p:cNvSpPr txBox="1"/>
          <p:nvPr/>
        </p:nvSpPr>
        <p:spPr>
          <a:xfrm>
            <a:off x="308610" y="36118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</a:rPr>
              <a:t>🔍</a:t>
            </a:r>
            <a:endParaRPr sz="2160">
              <a:solidFill>
                <a:srgbClr val="084D36"/>
              </a:solidFill>
            </a:endParaRPr>
          </a:p>
        </p:txBody>
      </p:sp>
      <p:sp>
        <p:nvSpPr>
          <p:cNvPr id="250" name="Google Shape;250;p3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Aplicație Practică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51" name="Google Shape;251;p30"/>
          <p:cNvSpPr txBox="1"/>
          <p:nvPr/>
        </p:nvSpPr>
        <p:spPr>
          <a:xfrm>
            <a:off x="285750" y="78867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Să calculăm aria terasei din imagine.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2" name="Google Shape;252;p30"/>
          <p:cNvSpPr txBox="1"/>
          <p:nvPr/>
        </p:nvSpPr>
        <p:spPr>
          <a:xfrm>
            <a:off x="765810" y="3577590"/>
            <a:ext cx="79782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4D36"/>
                </a:solidFill>
                <a:latin typeface="Urbanist"/>
                <a:ea typeface="Urbanist"/>
                <a:cs typeface="Urbanist"/>
                <a:sym typeface="Urbanist"/>
              </a:rPr>
              <a:t>Example</a:t>
            </a:r>
            <a:endParaRPr b="1" sz="1620">
              <a:solidFill>
                <a:srgbClr val="084D36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84D36"/>
                </a:solidFill>
                <a:latin typeface="Urbanist"/>
                <a:ea typeface="Urbanist"/>
                <a:cs typeface="Urbanist"/>
                <a:sym typeface="Urbanist"/>
              </a:rPr>
              <a:t>Dacă L = 5 m și l = 4 m, Aria = 5 × 4 = 20 m².</a:t>
            </a:r>
            <a:endParaRPr sz="1800">
              <a:solidFill>
                <a:srgbClr val="084D36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4D36"/>
                </a:solidFill>
                <a:latin typeface="Urbanist"/>
                <a:ea typeface="Urbanist"/>
                <a:cs typeface="Urbanist"/>
                <a:sym typeface="Urbanist"/>
              </a:rPr>
              <a:t>În dm²: 20 × 100 = 2000 dm².</a:t>
            </a:r>
            <a:endParaRPr sz="1800">
              <a:solidFill>
                <a:srgbClr val="084D36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914400"/>
            <a:ext cx="8572500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1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Exercițiu de transformare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59" name="Google Shape;259;p31"/>
          <p:cNvSpPr txBox="1"/>
          <p:nvPr/>
        </p:nvSpPr>
        <p:spPr>
          <a:xfrm>
            <a:off x="754380" y="1211580"/>
            <a:ext cx="74295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Pentru a transforma m² în dm² ____ cu 100. Pentru a transforma ha în m², trebuie să știm că 1 ha este egal cu ____ m². Un ar este același lucru cu un ____ pătrat.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0" name="Google Shape;260;p31"/>
          <p:cNvSpPr txBox="1"/>
          <p:nvPr/>
        </p:nvSpPr>
        <p:spPr>
          <a:xfrm>
            <a:off x="285750" y="34290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Bancă de cuvinte 🏦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​</a:t>
            </a:r>
            <a:endParaRPr b="1" sz="1800">
              <a:solidFill>
                <a:srgbClr val="A46907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A46907"/>
                </a:solidFill>
                <a:latin typeface="Urbanist"/>
                <a:ea typeface="Urbanist"/>
                <a:cs typeface="Urbanist"/>
                <a:sym typeface="Urbanist"/>
              </a:rPr>
              <a:t>kilometru, 1.000, 10.000, decametru, înmulțim, împărți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1" name="Google Shape;261;p31"/>
          <p:cNvSpPr txBox="1"/>
          <p:nvPr/>
        </p:nvSpPr>
        <p:spPr>
          <a:xfrm>
            <a:off x="4743450" y="4389120"/>
            <a:ext cx="3966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A46907"/>
                </a:solidFill>
                <a:latin typeface="Urbanist"/>
                <a:ea typeface="Urbanist"/>
                <a:cs typeface="Urbanist"/>
                <a:sym typeface="Urbanist"/>
              </a:rPr>
              <a:t>Răspunsuri pe următorul slide...</a:t>
            </a:r>
            <a:endParaRPr sz="1620">
              <a:solidFill>
                <a:srgbClr val="A46907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Ce învățăm astăzi?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286250" y="788670"/>
            <a:ext cx="45720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La sfârșitul lecției, vei putea: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Urbanist"/>
              <a:buChar char="●"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Să înțelegi ce este o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suprafață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Urbanist"/>
              <a:buChar char="●"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Să folosești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metrul pătrat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ca unitate principală pentru arie.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Urbanist"/>
              <a:buChar char="●"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Să transformi unitățile de măsură.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Urbanist"/>
              <a:buChar char="●"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Să calculezi arii pentru obiecte reale.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914400"/>
            <a:ext cx="8572500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2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Exercițiu de transformare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68" name="Google Shape;268;p32"/>
          <p:cNvSpPr txBox="1"/>
          <p:nvPr/>
        </p:nvSpPr>
        <p:spPr>
          <a:xfrm>
            <a:off x="754380" y="1211580"/>
            <a:ext cx="74295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Pentru a transforma m² în dm² </a:t>
            </a:r>
            <a:r>
              <a:rPr b="1" lang="en" sz="1800">
                <a:solidFill>
                  <a:srgbClr val="2C6E49"/>
                </a:solidFill>
                <a:latin typeface="Urbanist"/>
                <a:ea typeface="Urbanist"/>
                <a:cs typeface="Urbanist"/>
                <a:sym typeface="Urbanist"/>
              </a:rPr>
              <a:t>înmulțim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cu 100. Pentru a transforma ha în m², trebuie să știm că 1 ha este egal cu </a:t>
            </a:r>
            <a:r>
              <a:rPr b="1" lang="en" sz="1800">
                <a:solidFill>
                  <a:srgbClr val="2C6E49"/>
                </a:solidFill>
                <a:latin typeface="Urbanist"/>
                <a:ea typeface="Urbanist"/>
                <a:cs typeface="Urbanist"/>
                <a:sym typeface="Urbanist"/>
              </a:rPr>
              <a:t>10.000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m². Un ar este același lucru cu un </a:t>
            </a:r>
            <a:r>
              <a:rPr b="1" lang="en" sz="1800">
                <a:solidFill>
                  <a:srgbClr val="2C6E49"/>
                </a:solidFill>
                <a:latin typeface="Urbanist"/>
                <a:ea typeface="Urbanist"/>
                <a:cs typeface="Urbanist"/>
                <a:sym typeface="Urbanist"/>
              </a:rPr>
              <a:t>decametru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pătrat.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9" name="Google Shape;269;p32"/>
          <p:cNvSpPr txBox="1"/>
          <p:nvPr/>
        </p:nvSpPr>
        <p:spPr>
          <a:xfrm>
            <a:off x="285750" y="34290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Bancă de cuvinte 🏦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​</a:t>
            </a:r>
            <a:endParaRPr b="1" sz="1800">
              <a:solidFill>
                <a:srgbClr val="A46907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A46907"/>
                </a:solidFill>
                <a:latin typeface="Urbanist"/>
                <a:ea typeface="Urbanist"/>
                <a:cs typeface="Urbanist"/>
                <a:sym typeface="Urbanist"/>
              </a:rPr>
              <a:t>kilometru, 1.000, 10.000, decametru, înmulțim, împărți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70" name="Google Shape;270;p32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✅​</a:t>
            </a:r>
            <a:endParaRPr sz="36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Potrivește unitățile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76" name="Google Shape;276;p33"/>
          <p:cNvSpPr txBox="1"/>
          <p:nvPr/>
        </p:nvSpPr>
        <p:spPr>
          <a:xfrm>
            <a:off x="285750" y="11430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1.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77" name="Google Shape;277;p33"/>
          <p:cNvSpPr txBox="1"/>
          <p:nvPr/>
        </p:nvSpPr>
        <p:spPr>
          <a:xfrm>
            <a:off x="685800" y="11430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78" name="Google Shape;278;p33"/>
          <p:cNvSpPr txBox="1"/>
          <p:nvPr/>
        </p:nvSpPr>
        <p:spPr>
          <a:xfrm>
            <a:off x="285750" y="20574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2.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79" name="Google Shape;279;p33"/>
          <p:cNvSpPr txBox="1"/>
          <p:nvPr/>
        </p:nvSpPr>
        <p:spPr>
          <a:xfrm>
            <a:off x="685800" y="20574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ha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0" name="Google Shape;280;p33"/>
          <p:cNvSpPr txBox="1"/>
          <p:nvPr/>
        </p:nvSpPr>
        <p:spPr>
          <a:xfrm>
            <a:off x="285750" y="29718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3.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1" name="Google Shape;281;p33"/>
          <p:cNvSpPr txBox="1"/>
          <p:nvPr/>
        </p:nvSpPr>
        <p:spPr>
          <a:xfrm>
            <a:off x="685800" y="29718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km²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2" name="Google Shape;282;p33"/>
          <p:cNvSpPr txBox="1"/>
          <p:nvPr/>
        </p:nvSpPr>
        <p:spPr>
          <a:xfrm>
            <a:off x="285750" y="38862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4.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3" name="Google Shape;283;p33"/>
          <p:cNvSpPr txBox="1"/>
          <p:nvPr/>
        </p:nvSpPr>
        <p:spPr>
          <a:xfrm>
            <a:off x="685800" y="38862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4" name="Google Shape;284;p33"/>
          <p:cNvSpPr txBox="1"/>
          <p:nvPr/>
        </p:nvSpPr>
        <p:spPr>
          <a:xfrm>
            <a:off x="3429000" y="11430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a)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5" name="Google Shape;285;p33"/>
          <p:cNvSpPr txBox="1"/>
          <p:nvPr/>
        </p:nvSpPr>
        <p:spPr>
          <a:xfrm>
            <a:off x="3829050" y="1143000"/>
            <a:ext cx="5143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Unitatea principală de arie.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6" name="Google Shape;286;p33"/>
          <p:cNvSpPr txBox="1"/>
          <p:nvPr/>
        </p:nvSpPr>
        <p:spPr>
          <a:xfrm>
            <a:off x="3429000" y="20574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b)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7" name="Google Shape;287;p33"/>
          <p:cNvSpPr txBox="1"/>
          <p:nvPr/>
        </p:nvSpPr>
        <p:spPr>
          <a:xfrm>
            <a:off x="3829050" y="2057400"/>
            <a:ext cx="5143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Suprafața unui vârf de ac.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8" name="Google Shape;288;p33"/>
          <p:cNvSpPr txBox="1"/>
          <p:nvPr/>
        </p:nvSpPr>
        <p:spPr>
          <a:xfrm>
            <a:off x="3429000" y="29718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c)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9" name="Google Shape;289;p33"/>
          <p:cNvSpPr txBox="1"/>
          <p:nvPr/>
        </p:nvSpPr>
        <p:spPr>
          <a:xfrm>
            <a:off x="3829050" y="2971800"/>
            <a:ext cx="5143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Folosit pentru suprafața unei țări.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90" name="Google Shape;290;p33"/>
          <p:cNvSpPr txBox="1"/>
          <p:nvPr/>
        </p:nvSpPr>
        <p:spPr>
          <a:xfrm>
            <a:off x="3429000" y="38862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d)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91" name="Google Shape;291;p33"/>
          <p:cNvSpPr txBox="1"/>
          <p:nvPr/>
        </p:nvSpPr>
        <p:spPr>
          <a:xfrm>
            <a:off x="3829050" y="3886200"/>
            <a:ext cx="5143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Folosit pentru ferme și păduri.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Potrivește unitățile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97" name="Google Shape;297;p34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✅​</a:t>
            </a:r>
            <a:endParaRPr sz="36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98" name="Google Shape;298;p34"/>
          <p:cNvSpPr txBox="1"/>
          <p:nvPr/>
        </p:nvSpPr>
        <p:spPr>
          <a:xfrm>
            <a:off x="285750" y="11430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1.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99" name="Google Shape;299;p34"/>
          <p:cNvSpPr txBox="1"/>
          <p:nvPr/>
        </p:nvSpPr>
        <p:spPr>
          <a:xfrm>
            <a:off x="685800" y="11430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0" name="Google Shape;300;p34"/>
          <p:cNvSpPr txBox="1"/>
          <p:nvPr/>
        </p:nvSpPr>
        <p:spPr>
          <a:xfrm>
            <a:off x="285750" y="20574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2.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1" name="Google Shape;301;p34"/>
          <p:cNvSpPr txBox="1"/>
          <p:nvPr/>
        </p:nvSpPr>
        <p:spPr>
          <a:xfrm>
            <a:off x="685800" y="20574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ha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2" name="Google Shape;302;p34"/>
          <p:cNvSpPr txBox="1"/>
          <p:nvPr/>
        </p:nvSpPr>
        <p:spPr>
          <a:xfrm>
            <a:off x="285750" y="29718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3.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3" name="Google Shape;303;p34"/>
          <p:cNvSpPr txBox="1"/>
          <p:nvPr/>
        </p:nvSpPr>
        <p:spPr>
          <a:xfrm>
            <a:off x="685800" y="29718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km²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4" name="Google Shape;304;p34"/>
          <p:cNvSpPr txBox="1"/>
          <p:nvPr/>
        </p:nvSpPr>
        <p:spPr>
          <a:xfrm>
            <a:off x="285750" y="38862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4.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5" name="Google Shape;305;p34"/>
          <p:cNvSpPr txBox="1"/>
          <p:nvPr/>
        </p:nvSpPr>
        <p:spPr>
          <a:xfrm>
            <a:off x="685800" y="38862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6" name="Google Shape;306;p34"/>
          <p:cNvSpPr txBox="1"/>
          <p:nvPr/>
        </p:nvSpPr>
        <p:spPr>
          <a:xfrm>
            <a:off x="3429000" y="11430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a)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7" name="Google Shape;307;p34"/>
          <p:cNvSpPr txBox="1"/>
          <p:nvPr/>
        </p:nvSpPr>
        <p:spPr>
          <a:xfrm>
            <a:off x="3829050" y="1143000"/>
            <a:ext cx="5143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Unitatea principală de arie.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8" name="Google Shape;308;p34"/>
          <p:cNvSpPr txBox="1"/>
          <p:nvPr/>
        </p:nvSpPr>
        <p:spPr>
          <a:xfrm>
            <a:off x="3429000" y="20574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d)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9" name="Google Shape;309;p34"/>
          <p:cNvSpPr txBox="1"/>
          <p:nvPr/>
        </p:nvSpPr>
        <p:spPr>
          <a:xfrm>
            <a:off x="3829050" y="2057400"/>
            <a:ext cx="5143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Folosit pentru ferme și păduri.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0" name="Google Shape;310;p34"/>
          <p:cNvSpPr txBox="1"/>
          <p:nvPr/>
        </p:nvSpPr>
        <p:spPr>
          <a:xfrm>
            <a:off x="3429000" y="29718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c)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1" name="Google Shape;311;p34"/>
          <p:cNvSpPr txBox="1"/>
          <p:nvPr/>
        </p:nvSpPr>
        <p:spPr>
          <a:xfrm>
            <a:off x="3829050" y="2971800"/>
            <a:ext cx="5143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Folosit pentru suprafața unei țări.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2" name="Google Shape;312;p34"/>
          <p:cNvSpPr txBox="1"/>
          <p:nvPr/>
        </p:nvSpPr>
        <p:spPr>
          <a:xfrm>
            <a:off x="3429000" y="38862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b)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3" name="Google Shape;313;p34"/>
          <p:cNvSpPr txBox="1"/>
          <p:nvPr/>
        </p:nvSpPr>
        <p:spPr>
          <a:xfrm>
            <a:off x="3829050" y="3886200"/>
            <a:ext cx="5143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Suprafața unui vârf de ac.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Ordonare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19" name="Google Shape;319;p35"/>
          <p:cNvSpPr txBox="1"/>
          <p:nvPr/>
        </p:nvSpPr>
        <p:spPr>
          <a:xfrm>
            <a:off x="285750" y="85725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Ordonează următoarele unități de la cea mai mică la cea mai mare: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0" name="Google Shape;320;p35"/>
          <p:cNvSpPr txBox="1"/>
          <p:nvPr/>
        </p:nvSpPr>
        <p:spPr>
          <a:xfrm>
            <a:off x="1714500" y="1657350"/>
            <a:ext cx="5715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1" name="Google Shape;321;p35"/>
          <p:cNvSpPr txBox="1"/>
          <p:nvPr/>
        </p:nvSpPr>
        <p:spPr>
          <a:xfrm>
            <a:off x="1714500" y="2400300"/>
            <a:ext cx="5715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ha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2" name="Google Shape;322;p35"/>
          <p:cNvSpPr txBox="1"/>
          <p:nvPr/>
        </p:nvSpPr>
        <p:spPr>
          <a:xfrm>
            <a:off x="1714500" y="3143250"/>
            <a:ext cx="5715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ar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3" name="Google Shape;323;p35"/>
          <p:cNvSpPr txBox="1"/>
          <p:nvPr/>
        </p:nvSpPr>
        <p:spPr>
          <a:xfrm>
            <a:off x="1714500" y="3886200"/>
            <a:ext cx="5715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4" name="Google Shape;324;p35"/>
          <p:cNvSpPr txBox="1"/>
          <p:nvPr/>
        </p:nvSpPr>
        <p:spPr>
          <a:xfrm>
            <a:off x="6160770" y="308610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A46907"/>
                </a:solidFill>
                <a:latin typeface="Urbanist"/>
                <a:ea typeface="Urbanist"/>
                <a:cs typeface="Urbanist"/>
                <a:sym typeface="Urbanist"/>
              </a:rPr>
              <a:t>Răspunsuri pe următorul slide...</a:t>
            </a:r>
            <a:endParaRPr sz="1620">
              <a:solidFill>
                <a:srgbClr val="A46907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Ordonare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0" name="Google Shape;330;p36"/>
          <p:cNvSpPr txBox="1"/>
          <p:nvPr/>
        </p:nvSpPr>
        <p:spPr>
          <a:xfrm>
            <a:off x="285750" y="85725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Ordonează următoarele unități de la cea mai mică la cea mai mare: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1" name="Google Shape;331;p36"/>
          <p:cNvSpPr txBox="1"/>
          <p:nvPr/>
        </p:nvSpPr>
        <p:spPr>
          <a:xfrm>
            <a:off x="1714500" y="1657350"/>
            <a:ext cx="5715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2" name="Google Shape;332;p36"/>
          <p:cNvSpPr txBox="1"/>
          <p:nvPr/>
        </p:nvSpPr>
        <p:spPr>
          <a:xfrm>
            <a:off x="7635240" y="177165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1.</a:t>
            </a:r>
            <a:endParaRPr b="1" sz="28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3" name="Google Shape;333;p36"/>
          <p:cNvSpPr txBox="1"/>
          <p:nvPr/>
        </p:nvSpPr>
        <p:spPr>
          <a:xfrm>
            <a:off x="1714500" y="2400300"/>
            <a:ext cx="5715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m²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4" name="Google Shape;334;p36"/>
          <p:cNvSpPr txBox="1"/>
          <p:nvPr/>
        </p:nvSpPr>
        <p:spPr>
          <a:xfrm>
            <a:off x="7635240" y="25146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2.</a:t>
            </a:r>
            <a:endParaRPr b="1" sz="28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5" name="Google Shape;335;p36"/>
          <p:cNvSpPr txBox="1"/>
          <p:nvPr/>
        </p:nvSpPr>
        <p:spPr>
          <a:xfrm>
            <a:off x="1714500" y="3143250"/>
            <a:ext cx="5715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ar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6" name="Google Shape;336;p36"/>
          <p:cNvSpPr txBox="1"/>
          <p:nvPr/>
        </p:nvSpPr>
        <p:spPr>
          <a:xfrm>
            <a:off x="7635240" y="325755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3.</a:t>
            </a:r>
            <a:endParaRPr b="1" sz="28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7" name="Google Shape;337;p36"/>
          <p:cNvSpPr txBox="1"/>
          <p:nvPr/>
        </p:nvSpPr>
        <p:spPr>
          <a:xfrm>
            <a:off x="1714500" y="3886200"/>
            <a:ext cx="5715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ha</a:t>
            </a:r>
            <a:endParaRPr b="1"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8" name="Google Shape;338;p36"/>
          <p:cNvSpPr txBox="1"/>
          <p:nvPr/>
        </p:nvSpPr>
        <p:spPr>
          <a:xfrm>
            <a:off x="7635240" y="4000500"/>
            <a:ext cx="685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4.</a:t>
            </a:r>
            <a:endParaRPr b="1" sz="28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9" name="Google Shape;339;p36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✅​</a:t>
            </a:r>
            <a:endParaRPr sz="36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Bravo! Ești un expert în arii!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46" name="Google Shape;346;p37"/>
          <p:cNvSpPr txBox="1"/>
          <p:nvPr/>
        </p:nvSpPr>
        <p:spPr>
          <a:xfrm>
            <a:off x="285750" y="788670"/>
            <a:ext cx="4572000" cy="16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Astăzi ai învățat cum se măsoară lumea din jurul tău, de la micul milimetru pătrat până la marile hectare!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Nu uita: mereu verifică unitățile de măsură înainte de a înmulți!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7" name="Google Shape;347;p37"/>
          <p:cNvSpPr txBox="1"/>
          <p:nvPr/>
        </p:nvSpPr>
        <p:spPr>
          <a:xfrm>
            <a:off x="285750" y="2526030"/>
            <a:ext cx="45720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Ce poți măsura acasă?</a:t>
            </a:r>
            <a:endParaRPr b="1" sz="216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Încearcă să afli aria caietului tău de matematică în cm²!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475270"/>
            <a:ext cx="2697480" cy="17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1830" y="902970"/>
            <a:ext cx="269748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49340" y="1474470"/>
            <a:ext cx="269748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Cuvinte cheie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285750" y="3303270"/>
            <a:ext cx="2697600" cy="11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Suprafață</a:t>
            </a:r>
            <a:endParaRPr b="1" sz="19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Partea de sus a unui obiect sau un loc plat.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3211830" y="2731770"/>
            <a:ext cx="2697600" cy="11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Metru pătrat (m²)</a:t>
            </a:r>
            <a:endParaRPr b="1" sz="19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Suprafața unui pătrat cu latura de 1 metru.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6149340" y="3303270"/>
            <a:ext cx="2697600" cy="11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Arie</a:t>
            </a:r>
            <a:endParaRPr b="1" sz="198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Măsura unei suprafețe exprimată numeric.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7850" y="0"/>
            <a:ext cx="34861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285750" y="1337310"/>
            <a:ext cx="5143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Cum măsurăm o podea?</a:t>
            </a:r>
            <a:endParaRPr b="1"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285750" y="1954530"/>
            <a:ext cx="5143500" cy="16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Te-ai întrebat vreodată cât parchet trebuie să cumperi pentru camera ta? Nu e suficient să știi lungimea pereților!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Trebuie să știm cât de mare este întreaga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suprafață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de pe jos. Aceasta se numește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Arie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>
            <a:off x="4286250" y="2651760"/>
            <a:ext cx="4572000" cy="1234500"/>
          </a:xfrm>
          <a:prstGeom prst="roundRect">
            <a:avLst>
              <a:gd fmla="val 16667" name="adj"/>
            </a:avLst>
          </a:prstGeom>
          <a:solidFill>
            <a:srgbClr val="FAEFDA"/>
          </a:solidFill>
          <a:ln cap="flat" cmpd="sng" w="12700">
            <a:solidFill>
              <a:srgbClr val="573B0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 txBox="1"/>
          <p:nvPr/>
        </p:nvSpPr>
        <p:spPr>
          <a:xfrm>
            <a:off x="4309110" y="270891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573B06"/>
                </a:solidFill>
              </a:rPr>
              <a:t>🔑</a:t>
            </a:r>
            <a:endParaRPr sz="2160">
              <a:solidFill>
                <a:srgbClr val="573B06"/>
              </a:solidFill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Ce este Aria?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4286250" y="788670"/>
            <a:ext cx="45720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Aria reprezintă numărul de unități de arie care pot acoperi perfect o suprafață.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6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Regula de aur</a:t>
            </a:r>
            <a:endParaRPr b="1" sz="216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Pentru a calcula aria, dimensiunile trebuie să fie în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aceeași unitate de măsură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4766310" y="2674620"/>
            <a:ext cx="39777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573B06"/>
                </a:solidFill>
                <a:latin typeface="Urbanist"/>
                <a:ea typeface="Urbanist"/>
                <a:cs typeface="Urbanist"/>
                <a:sym typeface="Urbanist"/>
              </a:rPr>
              <a:t>Key point</a:t>
            </a:r>
            <a:endParaRPr b="1" sz="1620">
              <a:solidFill>
                <a:srgbClr val="573B06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73B06"/>
                </a:solidFill>
                <a:latin typeface="Urbanist"/>
                <a:ea typeface="Urbanist"/>
                <a:cs typeface="Urbanist"/>
                <a:sym typeface="Urbanist"/>
              </a:rPr>
              <a:t>Aria pătratului = latură × latură</a:t>
            </a:r>
            <a:endParaRPr sz="1800">
              <a:solidFill>
                <a:srgbClr val="573B06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573B06"/>
                </a:solidFill>
                <a:latin typeface="Urbanist"/>
                <a:ea typeface="Urbanist"/>
                <a:cs typeface="Urbanist"/>
                <a:sym typeface="Urbanist"/>
              </a:rPr>
              <a:t>Aria dreptunghiului = lungime × lățime</a:t>
            </a:r>
            <a:endParaRPr sz="1800">
              <a:solidFill>
                <a:srgbClr val="573B06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Unitatea principală: m²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285750" y="788670"/>
            <a:ext cx="45720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Unitatea standard de măsură pentru arie este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metrul pătrat (m²)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Imaginează-ți un pătrat mare, unde fiecare latură are exact 1 metru lungime. Tot ce se află în interiorul lui este 1 metru pătrat!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635509"/>
            <a:ext cx="8572500" cy="322122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Scara Unităților de Măsură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285750" y="78867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La fel ca la lungime, avem multipli și submultipli, dar atenție: trecem de la o treaptă la alta folosind </a:t>
            </a: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100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(deoarece 10 × 10 = 100)!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2045970"/>
            <a:ext cx="269748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1830" y="1474470"/>
            <a:ext cx="269748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49340" y="2045970"/>
            <a:ext cx="269748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Submultiplii Metrului Pătrat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285750" y="78867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Îi folosim pentru suprafețe mici, cum ar fi o foaie de hârtie sau un timbru.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5" name="Google Shape;115;p20"/>
          <p:cNvSpPr txBox="1"/>
          <p:nvPr/>
        </p:nvSpPr>
        <p:spPr>
          <a:xfrm>
            <a:off x="285750" y="3874770"/>
            <a:ext cx="26976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dm²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- Cât o palmă de copil.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" name="Google Shape;116;p20"/>
          <p:cNvSpPr txBox="1"/>
          <p:nvPr/>
        </p:nvSpPr>
        <p:spPr>
          <a:xfrm>
            <a:off x="3211830" y="3303270"/>
            <a:ext cx="26976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cm²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- Cât o tastă de calculator.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6149340" y="3874770"/>
            <a:ext cx="26976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mm²</a:t>
            </a: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 - Cât un vârf de creion.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>
                <a:solidFill>
                  <a:srgbClr val="4579A9"/>
                </a:solidFill>
                <a:latin typeface="Fredoka One"/>
                <a:ea typeface="Fredoka One"/>
                <a:cs typeface="Fredoka One"/>
                <a:sym typeface="Fredoka One"/>
              </a:rPr>
              <a:t>Verificarea cunoștințelor</a:t>
            </a:r>
            <a:endParaRPr sz="2880">
              <a:solidFill>
                <a:srgbClr val="4579A9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23" name="Google Shape;123;p21"/>
          <p:cNvSpPr txBox="1"/>
          <p:nvPr/>
        </p:nvSpPr>
        <p:spPr>
          <a:xfrm>
            <a:off x="285750" y="85725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Care este unitatea principală de măsură pentru arie?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1.</a:t>
            </a:r>
            <a:endParaRPr b="1" sz="25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Metrul (m)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2.</a:t>
            </a:r>
            <a:endParaRPr b="1" sz="25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" name="Google Shape;127;p21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Metrul pătrat (m²)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3.</a:t>
            </a:r>
            <a:endParaRPr b="1" sz="25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" name="Google Shape;129;p21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Litrul (l)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4.</a:t>
            </a:r>
            <a:endParaRPr b="1" sz="252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Urbanist"/>
                <a:ea typeface="Urbanist"/>
                <a:cs typeface="Urbanist"/>
                <a:sym typeface="Urbanist"/>
              </a:rPr>
              <a:t>Kilometrul (km)</a:t>
            </a:r>
            <a:endParaRPr sz="1800">
              <a:solidFill>
                <a:srgbClr val="040F0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6160770" y="308610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A46907"/>
                </a:solidFill>
                <a:latin typeface="Urbanist"/>
                <a:ea typeface="Urbanist"/>
                <a:cs typeface="Urbanist"/>
                <a:sym typeface="Urbanist"/>
              </a:rPr>
              <a:t>Răspunsuri pe următorul slide...</a:t>
            </a:r>
            <a:endParaRPr sz="1620">
              <a:solidFill>
                <a:srgbClr val="A46907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BARBU SANDA</dc:creator>
</cp:coreProperties>
</file>