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64" r:id="rId12"/>
    <p:sldId id="265" r:id="rId13"/>
    <p:sldId id="268" r:id="rId14"/>
    <p:sldId id="269" r:id="rId15"/>
    <p:sldId id="270" r:id="rId16"/>
    <p:sldId id="271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Faceți clic pentru a edita stilul de subtitlu coordonator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94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ine panoramică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40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u și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905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3105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de vizit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5327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4711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ană cu trei i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6251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286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1550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640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73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30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342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2332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620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9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889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o-RO"/>
              <a:t>Faceți clic pe pictogramă pentru a adăuga o imagine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Faceţi clic pentru a edita Master stiluri 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604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Faceți clic pentru a edita stilul de titlu coordonator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631523B-D260-4F7F-AE1E-8B14B86B19D1}" type="datetimeFigureOut">
              <a:rPr lang="en-GB" smtClean="0"/>
              <a:t>17/12/2025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791E1E3-0C4E-401A-AEF9-087F907BBE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813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  <p:sldLayoutId id="2147483870" r:id="rId4"/>
    <p:sldLayoutId id="2147483871" r:id="rId5"/>
    <p:sldLayoutId id="2147483872" r:id="rId6"/>
    <p:sldLayoutId id="2147483873" r:id="rId7"/>
    <p:sldLayoutId id="2147483874" r:id="rId8"/>
    <p:sldLayoutId id="2147483875" r:id="rId9"/>
    <p:sldLayoutId id="2147483876" r:id="rId10"/>
    <p:sldLayoutId id="2147483877" r:id="rId11"/>
    <p:sldLayoutId id="2147483878" r:id="rId12"/>
    <p:sldLayoutId id="2147483879" r:id="rId13"/>
    <p:sldLayoutId id="2147483880" r:id="rId14"/>
    <p:sldLayoutId id="2147483881" r:id="rId15"/>
    <p:sldLayoutId id="2147483882" r:id="rId16"/>
    <p:sldLayoutId id="2147483883" r:id="rId17"/>
    <p:sldLayoutId id="214748388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E1584-ACE9-4671-B11A-7FAE18675C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9038"/>
            <a:ext cx="8689976" cy="1454873"/>
          </a:xfrm>
        </p:spPr>
        <p:txBody>
          <a:bodyPr>
            <a:normAutofit/>
          </a:bodyPr>
          <a:lstStyle/>
          <a:p>
            <a:r>
              <a:rPr lang="ro-RO" sz="4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Efectele poluării asupra </a:t>
            </a:r>
            <a:br>
              <a:rPr lang="ro-RO" sz="4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4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mediului înconjurător</a:t>
            </a:r>
            <a:endParaRPr lang="en-GB" sz="44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A153FE-B75F-47D9-BB6B-BE3C735696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0800000" flipV="1">
            <a:off x="718454" y="3707842"/>
            <a:ext cx="4265525" cy="2114460"/>
          </a:xfrm>
        </p:spPr>
        <p:txBody>
          <a:bodyPr>
            <a:normAutofit/>
          </a:bodyPr>
          <a:lstStyle/>
          <a:p>
            <a:endParaRPr lang="ro-RO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C76939-91A5-4F71-A5E7-0767EEBD1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788" y="3274852"/>
            <a:ext cx="3696159" cy="3276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173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2EE11AE-1D49-47DA-B8BB-9C95101C11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899" y="3595291"/>
            <a:ext cx="2815750" cy="2304828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10705916-ADFC-4C49-B9AC-6CC0275043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8350" y="3725420"/>
            <a:ext cx="3074984" cy="2304828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637707C-94D1-43B7-92FC-4D7713196B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778" y="258260"/>
            <a:ext cx="4874443" cy="3518883"/>
          </a:xfrm>
          <a:prstGeom prst="rect">
            <a:avLst/>
          </a:prstGeom>
        </p:spPr>
      </p:pic>
      <p:sp>
        <p:nvSpPr>
          <p:cNvPr id="3" name="CasetăText 2">
            <a:extLst>
              <a:ext uri="{FF2B5EF4-FFF2-40B4-BE49-F238E27FC236}">
                <a16:creationId xmlns:a16="http://schemas.microsoft.com/office/drawing/2014/main" id="{F0587B97-1DD1-BEE8-6823-612358FF4C2F}"/>
              </a:ext>
            </a:extLst>
          </p:cNvPr>
          <p:cNvSpPr txBox="1"/>
          <p:nvPr/>
        </p:nvSpPr>
        <p:spPr>
          <a:xfrm>
            <a:off x="4260915" y="4430598"/>
            <a:ext cx="3799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Efectele poluării apelor</a:t>
            </a:r>
          </a:p>
        </p:txBody>
      </p:sp>
    </p:spTree>
    <p:extLst>
      <p:ext uri="{BB962C8B-B14F-4D97-AF65-F5344CB8AC3E}">
        <p14:creationId xmlns:p14="http://schemas.microsoft.com/office/powerpoint/2010/main" val="89050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05385B-0BC1-4BA2-8CFB-FCD05F4B7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28" y="1710079"/>
            <a:ext cx="5075751" cy="3031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32221D-C55F-44BD-98C4-A2EFFF79EA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957" y="1710080"/>
            <a:ext cx="5175317" cy="303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64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CF4A6-4992-4FD1-845F-64FC9A277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4732" y="632393"/>
            <a:ext cx="6815669" cy="1515533"/>
          </a:xfrm>
        </p:spPr>
        <p:txBody>
          <a:bodyPr>
            <a:normAutofit/>
          </a:bodyPr>
          <a:lstStyle/>
          <a:p>
            <a:r>
              <a:rPr lang="ro-RO" sz="48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măsuri putem lua?</a:t>
            </a:r>
            <a:endParaRPr lang="en-GB" sz="4800" b="1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3EE977-1205-429B-A5C2-9866FAC2F7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0767" y="2567609"/>
            <a:ext cx="8808097" cy="2797493"/>
          </a:xfrm>
        </p:spPr>
        <p:txBody>
          <a:bodyPr>
            <a:noAutofit/>
          </a:bodyPr>
          <a:lstStyle/>
          <a:p>
            <a:pPr algn="l"/>
            <a:r>
              <a:rPr lang="ro-RO" sz="2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nu aruncăm sticle, borcane sau hârtii în apele râurilor, bălților sau lacurilor!</a:t>
            </a:r>
          </a:p>
          <a:p>
            <a:pPr algn="l"/>
            <a:r>
              <a:rPr lang="ro-RO" sz="2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nu aruncăm gunoiul menajer în apă!</a:t>
            </a:r>
          </a:p>
          <a:p>
            <a:pPr algn="l"/>
            <a:r>
              <a:rPr lang="ro-RO" sz="2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nu aruncăm leșurilor animalelor în apă!</a:t>
            </a:r>
            <a:endParaRPr lang="en-GB" sz="2800" cap="none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858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2E063-90FD-4989-9013-838F07C608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2816" y="1442302"/>
            <a:ext cx="7828016" cy="2224320"/>
          </a:xfrm>
        </p:spPr>
        <p:txBody>
          <a:bodyPr>
            <a:normAutofit/>
          </a:bodyPr>
          <a:lstStyle/>
          <a:p>
            <a:pPr algn="l"/>
            <a:r>
              <a:rPr lang="ro-RO" sz="53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o-RO" sz="5300" b="1" cap="none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oluarea</a:t>
            </a:r>
            <a:r>
              <a:rPr lang="ro-RO" sz="53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5300" b="1" cap="none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solului</a:t>
            </a:r>
            <a:br>
              <a:rPr lang="ro-RO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face prin folosirea îngrășămintelor chimice, a pesticidelor și a ierbicidelor care provoacă deteriorarea calității solului.</a:t>
            </a:r>
            <a:endParaRPr lang="en-GB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6D440D-37F6-4730-AE8D-350445CD74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2816" y="3829876"/>
            <a:ext cx="8115901" cy="1911048"/>
          </a:xfrm>
        </p:spPr>
        <p:txBody>
          <a:bodyPr>
            <a:noAutofit/>
          </a:bodyPr>
          <a:lstStyle/>
          <a:p>
            <a:pPr algn="l"/>
            <a:r>
              <a:rPr lang="ro-RO" sz="2800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Dăunătoare pentru sol este și depozitarea gunoiului în locuri care nu sunt special amenajate</a:t>
            </a:r>
            <a:r>
              <a:rPr lang="ro-RO" sz="3200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cap="none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375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3A3A5FC-0D90-44A1-95D4-2CA79BC01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581" y="661626"/>
            <a:ext cx="4464069" cy="31422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B32846-9DF4-480B-A944-EE31F2D63D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948" y="646143"/>
            <a:ext cx="4339471" cy="3157745"/>
          </a:xfrm>
          <a:prstGeom prst="rect">
            <a:avLst/>
          </a:prstGeom>
        </p:spPr>
      </p:pic>
      <p:sp>
        <p:nvSpPr>
          <p:cNvPr id="4" name="CasetăText 3">
            <a:extLst>
              <a:ext uri="{FF2B5EF4-FFF2-40B4-BE49-F238E27FC236}">
                <a16:creationId xmlns:a16="http://schemas.microsoft.com/office/drawing/2014/main" id="{7013020F-8AC7-2BE0-EA2A-9AE540A8A157}"/>
              </a:ext>
            </a:extLst>
          </p:cNvPr>
          <p:cNvSpPr txBox="1"/>
          <p:nvPr/>
        </p:nvSpPr>
        <p:spPr>
          <a:xfrm>
            <a:off x="4102231" y="4666268"/>
            <a:ext cx="39875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Surse de poluare a solului</a:t>
            </a:r>
          </a:p>
        </p:txBody>
      </p:sp>
    </p:spTree>
    <p:extLst>
      <p:ext uri="{BB962C8B-B14F-4D97-AF65-F5344CB8AC3E}">
        <p14:creationId xmlns:p14="http://schemas.microsoft.com/office/powerpoint/2010/main" val="902366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A05CD-BBCF-41FF-B490-421D889DE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2782" y="0"/>
            <a:ext cx="9144000" cy="1448559"/>
          </a:xfrm>
        </p:spPr>
        <p:txBody>
          <a:bodyPr>
            <a:normAutofit/>
          </a:bodyPr>
          <a:lstStyle/>
          <a:p>
            <a:r>
              <a:rPr lang="ro-RO" sz="32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Timpul de descompunere al diferitelor materiale:</a:t>
            </a:r>
            <a:endParaRPr lang="en-GB" sz="3200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5D3B1A-8011-45A5-A578-661817BCD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8376" y="1643270"/>
            <a:ext cx="10623781" cy="4486942"/>
          </a:xfrm>
        </p:spPr>
        <p:txBody>
          <a:bodyPr>
            <a:noAutofit/>
          </a:bodyPr>
          <a:lstStyle/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hârtie – de la 3 săptămâni la 2 luni</a:t>
            </a:r>
          </a:p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celofan – de la 1 la 2 ani</a:t>
            </a:r>
          </a:p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lemn – de la 2 la 3 ani </a:t>
            </a:r>
          </a:p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piele – de la 3 la 5 ani</a:t>
            </a:r>
          </a:p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lemn vopsit – de la 12 la 15 ani</a:t>
            </a:r>
          </a:p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cutie de conservă – de la 10 la 100 de ani</a:t>
            </a:r>
          </a:p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plastic – 500 de ani sau mai mult</a:t>
            </a:r>
          </a:p>
          <a:p>
            <a:pPr algn="l"/>
            <a:r>
              <a:rPr lang="ro-RO" sz="24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sticlă, ceramică, porțelan – timp nedeterminat</a:t>
            </a:r>
            <a:endParaRPr lang="en-GB" sz="2400" cap="none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44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00648-121E-42DB-9716-B202742C8C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93615" y="771201"/>
            <a:ext cx="6815669" cy="1515533"/>
          </a:xfrm>
        </p:spPr>
        <p:txBody>
          <a:bodyPr>
            <a:normAutofit/>
          </a:bodyPr>
          <a:lstStyle/>
          <a:p>
            <a:r>
              <a:rPr lang="ro-RO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o-RO" sz="4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măsuri putem lua?</a:t>
            </a:r>
            <a:br>
              <a:rPr lang="ro-RO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C8DDE-50C4-4AE7-B047-CAFA1D522B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845" y="1626333"/>
            <a:ext cx="10375641" cy="5912802"/>
          </a:xfrm>
        </p:spPr>
        <p:txBody>
          <a:bodyPr>
            <a:noAutofit/>
          </a:bodyPr>
          <a:lstStyle/>
          <a:p>
            <a:pPr algn="l"/>
            <a:r>
              <a:rPr lang="ro-RO" sz="2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nu aruncăm ambalaje, sticle sau hârtii decât în locuri special amenajate!</a:t>
            </a:r>
          </a:p>
          <a:p>
            <a:pPr algn="l"/>
            <a:r>
              <a:rPr lang="ro-RO" sz="2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păstrăm mediul înconjurător curat!</a:t>
            </a:r>
          </a:p>
          <a:p>
            <a:pPr algn="l"/>
            <a:r>
              <a:rPr lang="ro-RO" sz="2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ne implicăm în activități de curățare a solului alături de ceilalți oameni!</a:t>
            </a:r>
          </a:p>
          <a:p>
            <a:pPr algn="l"/>
            <a:r>
              <a:rPr lang="ro-RO" sz="2800" cap="none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în activitățile agricole să folosim, pe cât posibil, îngrășăminte naturale.</a:t>
            </a:r>
            <a:endParaRPr lang="en-GB" sz="2800" cap="none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302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20D34D2-46D4-4E1D-A3BF-AE497569A4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448693"/>
            <a:ext cx="9144000" cy="1203897"/>
          </a:xfrm>
        </p:spPr>
        <p:txBody>
          <a:bodyPr>
            <a:normAutofit lnSpcReduction="10000"/>
          </a:bodyPr>
          <a:lstStyle/>
          <a:p>
            <a:endParaRPr lang="ro-RO" dirty="0"/>
          </a:p>
          <a:p>
            <a:r>
              <a:rPr lang="ro-RO" sz="3600" b="1" cap="none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Ești ceea ce lași în urmă!</a:t>
            </a:r>
            <a:endParaRPr lang="en-GB" sz="3600" b="1" cap="none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ine 5" descr="O imagine care conține peisaj, iarbă, în aer liber, natură&#10;&#10;Conținutul generat de inteligența artificială poate fi incorect.">
            <a:extLst>
              <a:ext uri="{FF2B5EF4-FFF2-40B4-BE49-F238E27FC236}">
                <a16:creationId xmlns:a16="http://schemas.microsoft.com/office/drawing/2014/main" id="{2F3D7ACE-AAA9-DF96-46D4-7BC61DE46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10" y="103694"/>
            <a:ext cx="8935190" cy="59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2316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D17BE-5094-4069-B4AF-4AEF3FEC4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834888"/>
            <a:ext cx="6815669" cy="2883081"/>
          </a:xfrm>
        </p:spPr>
        <p:txBody>
          <a:bodyPr>
            <a:normAutofit fontScale="90000"/>
          </a:bodyPr>
          <a:lstStyle/>
          <a:p>
            <a:pPr algn="l"/>
            <a:r>
              <a:rPr lang="ro-RO" sz="4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Efectele poluării</a:t>
            </a:r>
            <a:b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creșterea nivelului mărilor și oceanelor;</a:t>
            </a:r>
            <a:br>
              <a:rPr lang="ro-RO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izbucnirea epidemiilor și apariția unor boli grave;</a:t>
            </a:r>
            <a:br>
              <a:rPr lang="ro-RO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regiuni întregi pot fi secate complet, ducând la foamete și la pierderea multor vieți omenești;</a:t>
            </a:r>
            <a:br>
              <a:rPr lang="ro-RO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7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dispariția unor specii de animale și plante ocrotite de lege.</a:t>
            </a:r>
            <a:endParaRPr lang="en-GB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9B3ED1-BE71-4892-8F96-D933F4DCC9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855650"/>
            <a:ext cx="9144000" cy="270599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o-RO" sz="30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Concluzii:</a:t>
            </a:r>
            <a:endParaRPr lang="ro-RO" cap="none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o-RO" sz="30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poluarea afectează calitatea vieții!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o-RO" sz="30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trebuie să respectăm legile, normele și valorile mediului înconjurător!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o-RO" sz="3000" cap="none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protecția naturii depinde doar de noi!</a:t>
            </a:r>
            <a:endParaRPr lang="en-GB" sz="3000" cap="none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294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EE4BD24-F0DA-4978-8C7A-A1F37F93A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700" y="1236822"/>
            <a:ext cx="2794599" cy="2588352"/>
          </a:xfrm>
          <a:prstGeom prst="rect">
            <a:avLst/>
          </a:prstGeom>
        </p:spPr>
      </p:pic>
      <p:sp>
        <p:nvSpPr>
          <p:cNvPr id="6" name="CasetăText 5">
            <a:extLst>
              <a:ext uri="{FF2B5EF4-FFF2-40B4-BE49-F238E27FC236}">
                <a16:creationId xmlns:a16="http://schemas.microsoft.com/office/drawing/2014/main" id="{92384F95-BC70-0458-A784-56F60CF3B086}"/>
              </a:ext>
            </a:extLst>
          </p:cNvPr>
          <p:cNvSpPr txBox="1"/>
          <p:nvPr/>
        </p:nvSpPr>
        <p:spPr>
          <a:xfrm>
            <a:off x="3209130" y="4145685"/>
            <a:ext cx="61162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https://docs.google.com/forms/d/e/1FAIpQLScZNVO7fVzTKHj7WU7PfFzTA5az1K2u6XKvOgzTrgck8atz0w/viewform?usp=header</a:t>
            </a:r>
          </a:p>
        </p:txBody>
      </p:sp>
    </p:spTree>
    <p:extLst>
      <p:ext uri="{BB962C8B-B14F-4D97-AF65-F5344CB8AC3E}">
        <p14:creationId xmlns:p14="http://schemas.microsoft.com/office/powerpoint/2010/main" val="418570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E0CE-583E-43F6-9DDF-03D2FEF1D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3932" y="961533"/>
            <a:ext cx="6815669" cy="2353285"/>
          </a:xfrm>
        </p:spPr>
        <p:txBody>
          <a:bodyPr>
            <a:normAutofit fontScale="90000"/>
          </a:bodyPr>
          <a:lstStyle/>
          <a:p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1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Poluarea</a:t>
            </a:r>
            <a:r>
              <a:rPr lang="ro-RO" sz="3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este procesul de schimbare a compoziției naturale a aerului, apei și solului, cu efecte grave asupra sănătății plantelor, animalelor și omului.</a:t>
            </a:r>
            <a:br>
              <a:rPr lang="ro-RO" sz="31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6ECB6F-BE81-4620-9612-A811BA3009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575" y="2818611"/>
            <a:ext cx="4612849" cy="353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1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6029C-CF49-4741-9F31-C8330DB33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2987" y="772999"/>
            <a:ext cx="8689976" cy="1469067"/>
          </a:xfrm>
        </p:spPr>
        <p:txBody>
          <a:bodyPr>
            <a:noAutofit/>
          </a:bodyPr>
          <a:lstStyle/>
          <a:p>
            <a: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Omul este principalul vinovat de poluarea mediului înconjurător!</a:t>
            </a:r>
            <a:endParaRPr lang="en-GB" sz="28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E6A9E2-7AD6-4653-8DCF-64232F003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744" y="2896395"/>
            <a:ext cx="4892512" cy="361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863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A6AC4-1213-40E9-9985-9F5018A117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0986" y="1564849"/>
            <a:ext cx="9470027" cy="712969"/>
          </a:xfrm>
        </p:spPr>
        <p:txBody>
          <a:bodyPr>
            <a:normAutofit/>
          </a:bodyPr>
          <a:lstStyle/>
          <a:p>
            <a:r>
              <a:rPr lang="ro-RO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 mai des întâlnite forme de poluare sunt:</a:t>
            </a:r>
            <a:endParaRPr lang="en-GB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1232CF-A424-48F3-9ADF-60059DC44D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02441" y="3351226"/>
            <a:ext cx="3787116" cy="1941925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ro-RO" sz="3200" b="1" cap="none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poluarea aerului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ro-RO" sz="3200" b="1" cap="none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poluarea apei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ro-RO" sz="3200" b="1" cap="none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poluarea solului</a:t>
            </a:r>
            <a:endParaRPr lang="en-GB" sz="3200" b="1" cap="none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24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C2A1F-A004-4841-8DCD-6C71DA0695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899" y="897123"/>
            <a:ext cx="9662474" cy="2150880"/>
          </a:xfrm>
        </p:spPr>
        <p:txBody>
          <a:bodyPr>
            <a:noAutofit/>
          </a:bodyPr>
          <a:lstStyle/>
          <a:p>
            <a:r>
              <a:rPr lang="ro-RO" sz="40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Poluarea aerului</a:t>
            </a:r>
            <a:br>
              <a:rPr lang="ro-RO" sz="40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2400" b="1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este cauzată de eliminarea unor gaze și pulberi solide fine în atmosferă;</a:t>
            </a:r>
            <a:br>
              <a:rPr lang="ro-RO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în urma arderii diverselor materiale, în aer se degajă substanțe toxice:</a:t>
            </a:r>
            <a:endParaRPr lang="en-GB" sz="20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1B7B8E-F9D7-43F0-BCAC-5532C12982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809997"/>
            <a:ext cx="7587066" cy="2641045"/>
          </a:xfrm>
        </p:spPr>
        <p:txBody>
          <a:bodyPr>
            <a:no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o-RO" sz="2400" cap="none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gaze rezultate din combustibili casnici;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o-RO" sz="2400" cap="none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gaze rezultate de la motoarele automobilelor, avioanelor;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o-RO" sz="2400" cap="none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gaze rezultate din activități industriale.</a:t>
            </a:r>
            <a:endParaRPr lang="en-GB" sz="2400" cap="none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06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5A997-73D4-4D66-ACF7-CACAB4180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72167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97B47E6-0640-496C-BC2A-934DECC237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20709"/>
            <a:ext cx="3573127" cy="2676396"/>
          </a:xfrm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FBA4C5B5-6FA3-49D7-8D5D-1F5757218A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6" r="17199"/>
          <a:stretch>
            <a:fillRect/>
          </a:stretch>
        </p:blipFill>
        <p:spPr>
          <a:xfrm>
            <a:off x="7639640" y="3630245"/>
            <a:ext cx="3714160" cy="2666860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C20A58-E14C-4083-8E14-169907006F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2872167"/>
          </a:xfrm>
          <a:prstGeom prst="rect">
            <a:avLst/>
          </a:prstGeom>
        </p:spPr>
      </p:pic>
      <p:sp>
        <p:nvSpPr>
          <p:cNvPr id="3" name="CasetăText 2">
            <a:extLst>
              <a:ext uri="{FF2B5EF4-FFF2-40B4-BE49-F238E27FC236}">
                <a16:creationId xmlns:a16="http://schemas.microsoft.com/office/drawing/2014/main" id="{56DDB25D-D4A4-56BD-72C8-7C129D276C52}"/>
              </a:ext>
            </a:extLst>
          </p:cNvPr>
          <p:cNvSpPr txBox="1"/>
          <p:nvPr/>
        </p:nvSpPr>
        <p:spPr>
          <a:xfrm>
            <a:off x="5059236" y="3630245"/>
            <a:ext cx="1932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Surse de poluare a aerului</a:t>
            </a:r>
          </a:p>
        </p:txBody>
      </p:sp>
    </p:spTree>
    <p:extLst>
      <p:ext uri="{BB962C8B-B14F-4D97-AF65-F5344CB8AC3E}">
        <p14:creationId xmlns:p14="http://schemas.microsoft.com/office/powerpoint/2010/main" val="4115607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9C226-9B05-4BB4-B3FC-43F62EB08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232453"/>
            <a:ext cx="6815669" cy="1671003"/>
          </a:xfrm>
        </p:spPr>
        <p:txBody>
          <a:bodyPr>
            <a:normAutofit fontScale="90000"/>
          </a:bodyPr>
          <a:lstStyle/>
          <a:p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5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Consecințe :</a:t>
            </a:r>
            <a:br>
              <a:rPr lang="ro-RO" sz="54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221E5F-C269-4280-AA4B-342C8D59F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2582946"/>
            <a:ext cx="8689976" cy="1371599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ro-RO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efectul de seră;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ro-RO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găuri în stratul de ozon;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ro-RO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ploi acide.</a:t>
            </a:r>
            <a:endParaRPr lang="en-GB" sz="3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954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7C165-F0A5-487D-BB8B-DD45A7E424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634482"/>
            <a:ext cx="10237304" cy="3181738"/>
          </a:xfrm>
        </p:spPr>
        <p:txBody>
          <a:bodyPr>
            <a:normAutofit fontScale="90000"/>
          </a:bodyPr>
          <a:lstStyle/>
          <a:p>
            <a:pPr marL="457200" indent="-457200" algn="l">
              <a:buFont typeface="Wingdings" panose="05000000000000000000" pitchFamily="2" charset="2"/>
              <a:buChar char="Ø"/>
            </a:pPr>
            <a:b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1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măsuri putem lua?</a:t>
            </a:r>
            <a:br>
              <a:rPr lang="ro-RO" sz="3100" b="1" cap="none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28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 rupem crengile copacilor;</a:t>
            </a:r>
            <a:b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nu călcăm pe iarbă și nu rupem florile;</a:t>
            </a:r>
            <a:b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plantăm cât mai mulți copaci;</a:t>
            </a:r>
            <a:b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nu defrișăm pădurile;</a:t>
            </a:r>
            <a:b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încercăm să mergem mai mult pe jos, cu bicicleta și să utilizăm</a:t>
            </a:r>
            <a:b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mijloacele de transport în comun.</a:t>
            </a:r>
            <a:br>
              <a:rPr lang="ro-RO" sz="28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712B24-38D9-4D83-9D9A-A3AEAF60FB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ro-RO" sz="2800" b="1" cap="none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Plantele folosesc în procesul de hrănire dioxidul de carbon și eliberează oxigenul în atmosferă contribuind la îmbunătățirea calității aerului.</a:t>
            </a:r>
            <a:endParaRPr lang="en-GB" sz="2800" b="1" cap="none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336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B3570-BC5E-45D3-BBDF-2AD2D099B0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324481"/>
            <a:ext cx="6815669" cy="2260229"/>
          </a:xfrm>
        </p:spPr>
        <p:txBody>
          <a:bodyPr>
            <a:normAutofit fontScale="90000"/>
          </a:bodyPr>
          <a:lstStyle/>
          <a:p>
            <a:pPr algn="l"/>
            <a:br>
              <a:rPr lang="ro-RO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4800" b="1" cap="none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Poluarea apei</a:t>
            </a:r>
            <a:br>
              <a:rPr lang="ro-RO" sz="4800" b="1" cap="none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loc prin deversarea în ape a reziduurilor casnice sau industriale și a produselor petroliere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A7C7F4-5868-49B9-AA55-B03C5803D9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6"/>
            <a:ext cx="6815669" cy="1709533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o-RO" sz="4400" b="1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Consecințe:</a:t>
            </a:r>
          </a:p>
          <a:p>
            <a:pPr algn="l"/>
            <a:r>
              <a:rPr lang="ro-RO" sz="3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moartea ecosistemului acvatic și apariția bolilor în rândul populației.</a:t>
            </a:r>
            <a:endParaRPr lang="en-GB" sz="32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64708"/>
      </p:ext>
    </p:extLst>
  </p:cSld>
  <p:clrMapOvr>
    <a:masterClrMapping/>
  </p:clrMapOvr>
</p:sld>
</file>

<file path=ppt/theme/theme1.xml><?xml version="1.0" encoding="utf-8"?>
<a:theme xmlns:a="http://schemas.openxmlformats.org/drawingml/2006/main" name="Picătură">
  <a:themeElements>
    <a:clrScheme name="Picătură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Picătură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cătură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Picătură</Template>
  <TotalTime>186</TotalTime>
  <Words>590</Words>
  <Application>Microsoft Office PowerPoint</Application>
  <PresentationFormat>Ecran lat</PresentationFormat>
  <Paragraphs>51</Paragraphs>
  <Slides>19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19</vt:i4>
      </vt:variant>
    </vt:vector>
  </HeadingPairs>
  <TitlesOfParts>
    <vt:vector size="24" baseType="lpstr">
      <vt:lpstr>Arial</vt:lpstr>
      <vt:lpstr>Times New Roman</vt:lpstr>
      <vt:lpstr>Tw Cen MT</vt:lpstr>
      <vt:lpstr>Wingdings</vt:lpstr>
      <vt:lpstr>Picătură</vt:lpstr>
      <vt:lpstr>Efectele poluării asupra  mediului înconjurător</vt:lpstr>
      <vt:lpstr>          Poluarea este procesul de schimbare a compoziției naturale a aerului, apei și solului, cu efecte grave asupra sănătății plantelor, animalelor și omului.  </vt:lpstr>
      <vt:lpstr>Omul este principalul vinovat de poluarea mediului înconjurător!</vt:lpstr>
      <vt:lpstr>Cele mai des întâlnite forme de poluare sunt:</vt:lpstr>
      <vt:lpstr>Poluarea aerului  - este cauzată de eliminarea unor gaze și pulberi solide fine în atmosferă; -  în urma arderii diverselor materiale, în aer se degajă substanțe toxice:</vt:lpstr>
      <vt:lpstr>Prezentare PowerPoint</vt:lpstr>
      <vt:lpstr>          Consecințe : </vt:lpstr>
      <vt:lpstr>    Ce măsuri putem lua?  - nu rupem crengile copacilor; - nu călcăm pe iarbă și nu rupem florile; - plantăm cât mai mulți copaci; - nu defrișăm pădurile; - încercăm să mergem mai mult pe jos, cu bicicleta și să utilizăm - mijloacele de transport în comun. </vt:lpstr>
      <vt:lpstr>  Poluarea apei  are loc prin deversarea în ape a reziduurilor casnice sau industriale și a produselor petroliere.</vt:lpstr>
      <vt:lpstr>Prezentare PowerPoint</vt:lpstr>
      <vt:lpstr>Prezentare PowerPoint</vt:lpstr>
      <vt:lpstr>Ce măsuri putem lua?</vt:lpstr>
      <vt:lpstr>Poluarea solului se face prin folosirea îngrășămintelor chimice, a pesticidelor și a ierbicidelor care provoacă deteriorarea calității solului.</vt:lpstr>
      <vt:lpstr>Prezentare PowerPoint</vt:lpstr>
      <vt:lpstr>Timpul de descompunere al diferitelor materiale:</vt:lpstr>
      <vt:lpstr>Ce măsuri putem lua? </vt:lpstr>
      <vt:lpstr>Prezentare PowerPoint</vt:lpstr>
      <vt:lpstr>Efectele poluării - creșterea nivelului mărilor și oceanelor; - izbucnirea epidemiilor și apariția unor boli grave; - regiuni întregi pot fi secate complet, ducând la foamete și la pierderea multor vieți omenești; - dispariția unor specii de animale și plante ocrotite de lege.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EFECTELE POLUĂRII ASUPRA MEDIULUI ÎNCONJURĂTOR</dc:title>
  <dc:creator>Iadranca</dc:creator>
  <cp:lastModifiedBy>"SCOALA GIMNAZIALA ""ION CREANGA"", ORAS TARGU NEAMT"</cp:lastModifiedBy>
  <cp:revision>27</cp:revision>
  <dcterms:created xsi:type="dcterms:W3CDTF">2020-02-20T15:36:01Z</dcterms:created>
  <dcterms:modified xsi:type="dcterms:W3CDTF">2025-12-17T18:13:51Z</dcterms:modified>
</cp:coreProperties>
</file>