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66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6" r:id="rId10"/>
    <p:sldId id="267" r:id="rId11"/>
    <p:sldId id="264" r:id="rId12"/>
    <p:sldId id="265" r:id="rId13"/>
    <p:sldId id="268" r:id="rId14"/>
    <p:sldId id="269" r:id="rId15"/>
    <p:sldId id="270" r:id="rId16"/>
    <p:sldId id="271" r:id="rId17"/>
    <p:sldId id="273" r:id="rId18"/>
    <p:sldId id="274" r:id="rId19"/>
    <p:sldId id="275" r:id="rId2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81" d="100"/>
          <a:sy n="81" d="100"/>
        </p:scale>
        <p:origin x="710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zitiv tit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ro-RO"/>
              <a:t>Faceți clic pentru a edita stilul de titlu coordonator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o-RO"/>
              <a:t>Faceți clic pentru a edita stilul de subtitlu coordonator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31523B-D260-4F7F-AE1E-8B14B86B19D1}" type="datetimeFigureOut">
              <a:rPr lang="en-GB" smtClean="0"/>
              <a:t>17/12/2025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91E1E3-0C4E-401A-AEF9-087F907BBEF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929428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ine panoramică cu legend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o-RO"/>
              <a:t>Faceți clic pentru a edita stilul de titlu coordonator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o-RO"/>
              <a:t>Faceți clic pe pictogramă pentru a adăuga o imagine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o-RO"/>
              <a:t>Faceţi clic pentru a edita Master stiluri text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31523B-D260-4F7F-AE1E-8B14B86B19D1}" type="datetimeFigureOut">
              <a:rPr lang="en-GB" smtClean="0"/>
              <a:t>17/12/2025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91E1E3-0C4E-401A-AEF9-087F907BBEF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934093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u și legend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ro-RO"/>
              <a:t>Faceți clic pentru a edita stilul de titlu coordonator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o-RO"/>
              <a:t>Faceţi clic pentru a edita Master stiluri text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31523B-D260-4F7F-AE1E-8B14B86B19D1}" type="datetimeFigureOut">
              <a:rPr lang="en-GB" smtClean="0"/>
              <a:t>17/12/2025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91E1E3-0C4E-401A-AEF9-087F907BBEF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5590509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 cu legend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ro-RO"/>
              <a:t>Faceți clic pentru a edita stilul de titlu coordonator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o-RO"/>
              <a:t>Faceţi clic pentru a edita Master stiluri text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o-RO"/>
              <a:t>Faceţi clic pentru a edita Master stiluri text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31523B-D260-4F7F-AE1E-8B14B86B19D1}" type="datetimeFigureOut">
              <a:rPr lang="en-GB" smtClean="0"/>
              <a:t>17/12/2025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91E1E3-0C4E-401A-AEF9-087F907BBEF4}" type="slidenum">
              <a:rPr lang="en-GB" smtClean="0"/>
              <a:t>‹#›</a:t>
            </a:fld>
            <a:endParaRPr lang="en-GB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81310549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de vizit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ro-RO"/>
              <a:t>Faceți clic pentru a edita stilul de titlu coordonator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o-RO"/>
              <a:t>Faceţi clic pentru a edita Master stiluri text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31523B-D260-4F7F-AE1E-8B14B86B19D1}" type="datetimeFigureOut">
              <a:rPr lang="en-GB" smtClean="0"/>
              <a:t>17/12/2025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91E1E3-0C4E-401A-AEF9-087F907BBEF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2532732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oa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ro-RO"/>
              <a:t>Faceți clic pentru a edita stilul de titlu coordonator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o-RO"/>
              <a:t>Faceţi clic pentru a edita Master stiluri text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o-RO"/>
              <a:t>Faceţi clic pentru a edita Master stiluri text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o-RO"/>
              <a:t>Faceţi clic pentru a edita Master stiluri text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o-RO"/>
              <a:t>Faceţi clic pentru a edita Master stiluri text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o-RO"/>
              <a:t>Faceţi clic pentru a edita Master stiluri text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o-RO"/>
              <a:t>Faceţi clic pentru a edita Master stiluri text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31523B-D260-4F7F-AE1E-8B14B86B19D1}" type="datetimeFigureOut">
              <a:rPr lang="en-GB" smtClean="0"/>
              <a:t>17/12/2025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91E1E3-0C4E-401A-AEF9-087F907BBEF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3847110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oană cu trei imag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ro-RO"/>
              <a:t>Faceți clic pentru a edita stilul de titlu coordonator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o-RO"/>
              <a:t>Faceţi clic pentru a edita Master stiluri text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o-RO"/>
              <a:t>Faceți clic pe pictogramă pentru a adăuga o imagine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o-RO"/>
              <a:t>Faceţi clic pentru a edita Master stiluri text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o-RO"/>
              <a:t>Faceţi clic pentru a edita Master stiluri text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o-RO"/>
              <a:t>Faceți clic pe pictogramă pentru a adăuga o imagine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o-RO"/>
              <a:t>Faceţi clic pentru a edita Master stiluri text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o-RO"/>
              <a:t>Faceţi clic pentru a edita Master stiluri text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o-RO"/>
              <a:t>Faceți clic pe pictogramă pentru a adăuga o imagine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o-RO"/>
              <a:t>Faceţi clic pentru a edita Master stiluri text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31523B-D260-4F7F-AE1E-8B14B86B19D1}" type="datetimeFigureOut">
              <a:rPr lang="en-GB" smtClean="0"/>
              <a:t>17/12/2025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91E1E3-0C4E-401A-AEF9-087F907BBEF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4962512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ext vertical și tit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/>
              <a:t>Faceți clic pentru a edita stilul de titlu coordonator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ro-RO"/>
              <a:t>Faceţi clic pentru a edita Master stiluri text</a:t>
            </a:r>
          </a:p>
          <a:p>
            <a:pPr lvl="1"/>
            <a:r>
              <a:rPr lang="ro-RO"/>
              <a:t>al doilea nivel</a:t>
            </a:r>
          </a:p>
          <a:p>
            <a:pPr lvl="2"/>
            <a:r>
              <a:rPr lang="ro-RO"/>
              <a:t>al treilea nivel</a:t>
            </a:r>
          </a:p>
          <a:p>
            <a:pPr lvl="3"/>
            <a:r>
              <a:rPr lang="ro-RO"/>
              <a:t>al patrulea nivel</a:t>
            </a:r>
          </a:p>
          <a:p>
            <a:pPr lvl="4"/>
            <a:r>
              <a:rPr lang="ro-RO"/>
              <a:t>al cincilea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31523B-D260-4F7F-AE1E-8B14B86B19D1}" type="datetimeFigureOut">
              <a:rPr lang="en-GB" smtClean="0"/>
              <a:t>17/12/2025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91E1E3-0C4E-401A-AEF9-087F907BBEF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3028681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lu vertical și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o-RO"/>
              <a:t>Faceți clic pentru a edita stilul de titlu coordonator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ro-RO"/>
              <a:t>Faceţi clic pentru a edita Master stiluri text</a:t>
            </a:r>
          </a:p>
          <a:p>
            <a:pPr lvl="1"/>
            <a:r>
              <a:rPr lang="ro-RO"/>
              <a:t>al doilea nivel</a:t>
            </a:r>
          </a:p>
          <a:p>
            <a:pPr lvl="2"/>
            <a:r>
              <a:rPr lang="ro-RO"/>
              <a:t>al treilea nivel</a:t>
            </a:r>
          </a:p>
          <a:p>
            <a:pPr lvl="3"/>
            <a:r>
              <a:rPr lang="ro-RO"/>
              <a:t>al patrulea nivel</a:t>
            </a:r>
          </a:p>
          <a:p>
            <a:pPr lvl="4"/>
            <a:r>
              <a:rPr lang="ro-RO"/>
              <a:t>al cincilea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31523B-D260-4F7F-AE1E-8B14B86B19D1}" type="datetimeFigureOut">
              <a:rPr lang="en-GB" smtClean="0"/>
              <a:t>17/12/2025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91E1E3-0C4E-401A-AEF9-087F907BBEF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3615502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1_Două tipuri de conțin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ro-RO"/>
              <a:t>Faceți clic pentru a edita stilul de titlu coordonator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1600" y="2285999"/>
            <a:ext cx="4447786" cy="3581401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ro-RO"/>
              <a:t>Faceţi clic pentru a edita Master stiluri text</a:t>
            </a:r>
          </a:p>
          <a:p>
            <a:pPr lvl="1"/>
            <a:r>
              <a:rPr lang="ro-RO"/>
              <a:t>al doilea nivel</a:t>
            </a:r>
          </a:p>
          <a:p>
            <a:pPr lvl="2"/>
            <a:r>
              <a:rPr lang="ro-RO"/>
              <a:t>al treilea nivel</a:t>
            </a:r>
          </a:p>
          <a:p>
            <a:pPr lvl="3"/>
            <a:r>
              <a:rPr lang="ro-RO"/>
              <a:t>al patrulea nivel</a:t>
            </a:r>
          </a:p>
          <a:p>
            <a:pPr lvl="4"/>
            <a:r>
              <a:rPr lang="ro-RO"/>
              <a:t>al cincilea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25403" y="2285999"/>
            <a:ext cx="4447786" cy="3581401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ro-RO"/>
              <a:t>Faceţi clic pentru a edita Master stiluri text</a:t>
            </a:r>
          </a:p>
          <a:p>
            <a:pPr lvl="1"/>
            <a:r>
              <a:rPr lang="ro-RO"/>
              <a:t>al doilea nivel</a:t>
            </a:r>
          </a:p>
          <a:p>
            <a:pPr lvl="2"/>
            <a:r>
              <a:rPr lang="ro-RO"/>
              <a:t>al treilea nivel</a:t>
            </a:r>
          </a:p>
          <a:p>
            <a:pPr lvl="3"/>
            <a:r>
              <a:rPr lang="ro-RO"/>
              <a:t>al patrulea nivel</a:t>
            </a:r>
          </a:p>
          <a:p>
            <a:pPr lvl="4"/>
            <a:r>
              <a:rPr lang="ro-RO"/>
              <a:t>al cincilea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31523B-D260-4F7F-AE1E-8B14B86B19D1}" type="datetimeFigureOut">
              <a:rPr lang="en-GB" smtClean="0"/>
              <a:t>17/12/2025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91E1E3-0C4E-401A-AEF9-087F907BBEF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736401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u și conțin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/>
              <a:t>Faceți clic pentru a edita stilul de titlu coordonator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ro-RO"/>
              <a:t>Faceţi clic pentru a edita Master stiluri text</a:t>
            </a:r>
          </a:p>
          <a:p>
            <a:pPr lvl="1"/>
            <a:r>
              <a:rPr lang="ro-RO"/>
              <a:t>al doilea nivel</a:t>
            </a:r>
          </a:p>
          <a:p>
            <a:pPr lvl="2"/>
            <a:r>
              <a:rPr lang="ro-RO"/>
              <a:t>al treilea nivel</a:t>
            </a:r>
          </a:p>
          <a:p>
            <a:pPr lvl="3"/>
            <a:r>
              <a:rPr lang="ro-RO"/>
              <a:t>al patrulea nivel</a:t>
            </a:r>
          </a:p>
          <a:p>
            <a:pPr lvl="4"/>
            <a:r>
              <a:rPr lang="ro-RO"/>
              <a:t>al cincilea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31523B-D260-4F7F-AE1E-8B14B86B19D1}" type="datetimeFigureOut">
              <a:rPr lang="en-GB" smtClean="0"/>
              <a:t>17/12/2025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91E1E3-0C4E-401A-AEF9-087F907BBEF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25732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ntet secțiu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ro-RO"/>
              <a:t>Faceți clic pentru a edita stilul de titlu coordonator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o-RO"/>
              <a:t>Faceţi clic pentru a edita Master stiluri text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31523B-D260-4F7F-AE1E-8B14B86B19D1}" type="datetimeFigureOut">
              <a:rPr lang="en-GB" smtClean="0"/>
              <a:t>17/12/2025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91E1E3-0C4E-401A-AEF9-087F907BBEF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353026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uă tipuri de conțin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ro-RO"/>
              <a:t>Faceți clic pentru a edita stilul de titlu coordonator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ro-RO"/>
              <a:t>Faceţi clic pentru a edita Master stiluri text</a:t>
            </a:r>
          </a:p>
          <a:p>
            <a:pPr lvl="1"/>
            <a:r>
              <a:rPr lang="ro-RO"/>
              <a:t>al doilea nivel</a:t>
            </a:r>
          </a:p>
          <a:p>
            <a:pPr lvl="2"/>
            <a:r>
              <a:rPr lang="ro-RO"/>
              <a:t>al treilea nivel</a:t>
            </a:r>
          </a:p>
          <a:p>
            <a:pPr lvl="3"/>
            <a:r>
              <a:rPr lang="ro-RO"/>
              <a:t>al patrulea nivel</a:t>
            </a:r>
          </a:p>
          <a:p>
            <a:pPr lvl="4"/>
            <a:r>
              <a:rPr lang="ro-RO"/>
              <a:t>al cincilea nivel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ro-RO"/>
              <a:t>Faceţi clic pentru a edita Master stiluri text</a:t>
            </a:r>
          </a:p>
          <a:p>
            <a:pPr lvl="1"/>
            <a:r>
              <a:rPr lang="ro-RO"/>
              <a:t>al doilea nivel</a:t>
            </a:r>
          </a:p>
          <a:p>
            <a:pPr lvl="2"/>
            <a:r>
              <a:rPr lang="ro-RO"/>
              <a:t>al treilea nivel</a:t>
            </a:r>
          </a:p>
          <a:p>
            <a:pPr lvl="3"/>
            <a:r>
              <a:rPr lang="ro-RO"/>
              <a:t>al patrulea nivel</a:t>
            </a:r>
          </a:p>
          <a:p>
            <a:pPr lvl="4"/>
            <a:r>
              <a:rPr lang="ro-RO"/>
              <a:t>al cincilea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31523B-D260-4F7F-AE1E-8B14B86B19D1}" type="datetimeFigureOut">
              <a:rPr lang="en-GB" smtClean="0"/>
              <a:t>17/12/2025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91E1E3-0C4E-401A-AEF9-087F907BBEF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933424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ț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ro-RO"/>
              <a:t>Faceți clic pentru a edita stilul de titlu coordonator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o-RO"/>
              <a:t>Faceţi clic pentru a edita Master stiluri text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ro-RO"/>
              <a:t>Faceţi clic pentru a edita Master stiluri text</a:t>
            </a:r>
          </a:p>
          <a:p>
            <a:pPr lvl="1"/>
            <a:r>
              <a:rPr lang="ro-RO"/>
              <a:t>al doilea nivel</a:t>
            </a:r>
          </a:p>
          <a:p>
            <a:pPr lvl="2"/>
            <a:r>
              <a:rPr lang="ro-RO"/>
              <a:t>al treilea nivel</a:t>
            </a:r>
          </a:p>
          <a:p>
            <a:pPr lvl="3"/>
            <a:r>
              <a:rPr lang="ro-RO"/>
              <a:t>al patrulea nivel</a:t>
            </a:r>
          </a:p>
          <a:p>
            <a:pPr lvl="4"/>
            <a:r>
              <a:rPr lang="ro-RO"/>
              <a:t>al cincilea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o-RO"/>
              <a:t>Faceţi clic pentru a edita Master stiluri text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ro-RO"/>
              <a:t>Faceţi clic pentru a edita Master stiluri text</a:t>
            </a:r>
          </a:p>
          <a:p>
            <a:pPr lvl="1"/>
            <a:r>
              <a:rPr lang="ro-RO"/>
              <a:t>al doilea nivel</a:t>
            </a:r>
          </a:p>
          <a:p>
            <a:pPr lvl="2"/>
            <a:r>
              <a:rPr lang="ro-RO"/>
              <a:t>al treilea nivel</a:t>
            </a:r>
          </a:p>
          <a:p>
            <a:pPr lvl="3"/>
            <a:r>
              <a:rPr lang="ro-RO"/>
              <a:t>al patrulea nivel</a:t>
            </a:r>
          </a:p>
          <a:p>
            <a:pPr lvl="4"/>
            <a:r>
              <a:rPr lang="ro-RO"/>
              <a:t>al cincilea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31523B-D260-4F7F-AE1E-8B14B86B19D1}" type="datetimeFigureOut">
              <a:rPr lang="en-GB" smtClean="0"/>
              <a:t>17/12/2025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91E1E3-0C4E-401A-AEF9-087F907BBEF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323323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Doar tit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/>
              <a:t>Faceți clic pentru a edita stilul de titlu coordonator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31523B-D260-4F7F-AE1E-8B14B86B19D1}" type="datetimeFigureOut">
              <a:rPr lang="en-GB" smtClean="0"/>
              <a:t>17/12/2025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91E1E3-0C4E-401A-AEF9-087F907BBEF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136205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Necomplet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31523B-D260-4F7F-AE1E-8B14B86B19D1}" type="datetimeFigureOut">
              <a:rPr lang="en-GB" smtClean="0"/>
              <a:t>17/12/2025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91E1E3-0C4E-401A-AEF9-087F907BBEF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7692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ținut cu legend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ro-RO"/>
              <a:t>Faceți clic pentru a edita stilul de titlu coordonator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ro-RO"/>
              <a:t>Faceţi clic pentru a edita Master stiluri text</a:t>
            </a:r>
          </a:p>
          <a:p>
            <a:pPr lvl="1"/>
            <a:r>
              <a:rPr lang="ro-RO"/>
              <a:t>al doilea nivel</a:t>
            </a:r>
          </a:p>
          <a:p>
            <a:pPr lvl="2"/>
            <a:r>
              <a:rPr lang="ro-RO"/>
              <a:t>al treilea nivel</a:t>
            </a:r>
          </a:p>
          <a:p>
            <a:pPr lvl="3"/>
            <a:r>
              <a:rPr lang="ro-RO"/>
              <a:t>al patrulea nivel</a:t>
            </a:r>
          </a:p>
          <a:p>
            <a:pPr lvl="4"/>
            <a:r>
              <a:rPr lang="ro-RO"/>
              <a:t>al cincilea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o-RO"/>
              <a:t>Faceţi clic pentru a edita Master stiluri text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31523B-D260-4F7F-AE1E-8B14B86B19D1}" type="datetimeFigureOut">
              <a:rPr lang="en-GB" smtClean="0"/>
              <a:t>17/12/2025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91E1E3-0C4E-401A-AEF9-087F907BBEF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558898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ine cu legend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ro-RO"/>
              <a:t>Faceți clic pentru a edita stilul de titlu coordonator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o-RO"/>
              <a:t>Faceți clic pe pictogramă pentru a adăuga o imagine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o-RO"/>
              <a:t>Faceţi clic pentru a edita Master stiluri text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31523B-D260-4F7F-AE1E-8B14B86B19D1}" type="datetimeFigureOut">
              <a:rPr lang="en-GB" smtClean="0"/>
              <a:t>17/12/2025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91E1E3-0C4E-401A-AEF9-087F907BBEF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766040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0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o-RO"/>
              <a:t>Faceți clic pentru a edita stilul de titlu coordonator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o-RO"/>
              <a:t>Faceţi clic pentru a edita Master stiluri text</a:t>
            </a:r>
          </a:p>
          <a:p>
            <a:pPr lvl="1"/>
            <a:r>
              <a:rPr lang="ro-RO"/>
              <a:t>al doilea nivel</a:t>
            </a:r>
          </a:p>
          <a:p>
            <a:pPr lvl="2"/>
            <a:r>
              <a:rPr lang="ro-RO"/>
              <a:t>al treilea nivel</a:t>
            </a:r>
          </a:p>
          <a:p>
            <a:pPr lvl="3"/>
            <a:r>
              <a:rPr lang="ro-RO"/>
              <a:t>al patrulea nivel</a:t>
            </a:r>
          </a:p>
          <a:p>
            <a:pPr lvl="4"/>
            <a:r>
              <a:rPr lang="ro-RO"/>
              <a:t>al cincilea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6631523B-D260-4F7F-AE1E-8B14B86B19D1}" type="datetimeFigureOut">
              <a:rPr lang="en-GB" smtClean="0"/>
              <a:t>17/12/2025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1791E1E3-0C4E-401A-AEF9-087F907BBEF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628131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7" r:id="rId1"/>
    <p:sldLayoutId id="2147483868" r:id="rId2"/>
    <p:sldLayoutId id="2147483869" r:id="rId3"/>
    <p:sldLayoutId id="2147483870" r:id="rId4"/>
    <p:sldLayoutId id="2147483871" r:id="rId5"/>
    <p:sldLayoutId id="2147483872" r:id="rId6"/>
    <p:sldLayoutId id="2147483873" r:id="rId7"/>
    <p:sldLayoutId id="2147483874" r:id="rId8"/>
    <p:sldLayoutId id="2147483875" r:id="rId9"/>
    <p:sldLayoutId id="2147483876" r:id="rId10"/>
    <p:sldLayoutId id="2147483877" r:id="rId11"/>
    <p:sldLayoutId id="2147483878" r:id="rId12"/>
    <p:sldLayoutId id="2147483879" r:id="rId13"/>
    <p:sldLayoutId id="2147483880" r:id="rId14"/>
    <p:sldLayoutId id="2147483881" r:id="rId15"/>
    <p:sldLayoutId id="2147483882" r:id="rId16"/>
    <p:sldLayoutId id="2147483883" r:id="rId17"/>
    <p:sldLayoutId id="2147483884" r:id="rId18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2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9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4E1584-ACE9-4671-B11A-7FAE18675C7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51012" y="1309038"/>
            <a:ext cx="8689976" cy="1454873"/>
          </a:xfrm>
        </p:spPr>
        <p:txBody>
          <a:bodyPr>
            <a:normAutofit/>
          </a:bodyPr>
          <a:lstStyle/>
          <a:p>
            <a:r>
              <a:rPr lang="ro-RO" sz="4400" b="1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Efectele poluării asupra </a:t>
            </a:r>
            <a:br>
              <a:rPr lang="ro-RO" sz="4400" b="1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o-RO" sz="4400" b="1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mediului înconjurător</a:t>
            </a:r>
            <a:endParaRPr lang="en-GB" sz="4400" b="1" cap="none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8A153FE-B75F-47D9-BB6B-BE3C735696B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 rot="10800000" flipV="1">
            <a:off x="718454" y="3707842"/>
            <a:ext cx="4265525" cy="2114460"/>
          </a:xfrm>
        </p:spPr>
        <p:txBody>
          <a:bodyPr>
            <a:normAutofit/>
          </a:bodyPr>
          <a:lstStyle/>
          <a:p>
            <a:endParaRPr lang="ro-RO" dirty="0"/>
          </a:p>
          <a:p>
            <a:endParaRPr lang="en-GB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2C76939-91A5-4F71-A5E7-0767EEBD1F0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0788" y="3274852"/>
            <a:ext cx="3696159" cy="32767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817344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02EE11AE-1D49-47DA-B8BB-9C95101C11BE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899" y="3595291"/>
            <a:ext cx="2815750" cy="2304828"/>
          </a:xfrm>
        </p:spPr>
      </p:pic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10705916-ADFC-4C49-B9AC-6CC0275043CF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98350" y="3725420"/>
            <a:ext cx="3074984" cy="2304828"/>
          </a:xfr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F637707C-94D1-43B7-92FC-4D7713196BE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8778" y="258260"/>
            <a:ext cx="4874443" cy="3518883"/>
          </a:xfrm>
          <a:prstGeom prst="rect">
            <a:avLst/>
          </a:prstGeom>
        </p:spPr>
      </p:pic>
      <p:sp>
        <p:nvSpPr>
          <p:cNvPr id="3" name="CasetăText 2">
            <a:extLst>
              <a:ext uri="{FF2B5EF4-FFF2-40B4-BE49-F238E27FC236}">
                <a16:creationId xmlns:a16="http://schemas.microsoft.com/office/drawing/2014/main" id="{F0587B97-1DD1-BEE8-6823-612358FF4C2F}"/>
              </a:ext>
            </a:extLst>
          </p:cNvPr>
          <p:cNvSpPr txBox="1"/>
          <p:nvPr/>
        </p:nvSpPr>
        <p:spPr>
          <a:xfrm>
            <a:off x="4260915" y="4430598"/>
            <a:ext cx="379900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Efectele poluării apelor</a:t>
            </a:r>
          </a:p>
        </p:txBody>
      </p:sp>
    </p:spTree>
    <p:extLst>
      <p:ext uri="{BB962C8B-B14F-4D97-AF65-F5344CB8AC3E}">
        <p14:creationId xmlns:p14="http://schemas.microsoft.com/office/powerpoint/2010/main" val="8905014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505385B-0BC1-4BA2-8CFB-FCD05F4B781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328" y="1710079"/>
            <a:ext cx="5075751" cy="30316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232221D-C55F-44BD-98C4-A2EFFF79EAB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5957" y="1710080"/>
            <a:ext cx="5175317" cy="3031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026445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3CF4A6-4992-4FD1-845F-64FC9A277BC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434732" y="632393"/>
            <a:ext cx="6815669" cy="1515533"/>
          </a:xfrm>
        </p:spPr>
        <p:txBody>
          <a:bodyPr>
            <a:normAutofit/>
          </a:bodyPr>
          <a:lstStyle/>
          <a:p>
            <a:r>
              <a:rPr lang="ro-RO" sz="4800" b="1" cap="none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Ce măsuri putem lua?</a:t>
            </a:r>
            <a:endParaRPr lang="en-GB" sz="4800" b="1" cap="none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83EE977-1205-429B-A5C2-9866FAC2F73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940767" y="2567609"/>
            <a:ext cx="8808097" cy="2797493"/>
          </a:xfrm>
        </p:spPr>
        <p:txBody>
          <a:bodyPr>
            <a:noAutofit/>
          </a:bodyPr>
          <a:lstStyle/>
          <a:p>
            <a:pPr algn="l"/>
            <a:r>
              <a:rPr lang="ro-RO" sz="2800" cap="none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nu aruncăm sticle, borcane sau hârtii în apele râurilor, bălților sau lacurilor!</a:t>
            </a:r>
          </a:p>
          <a:p>
            <a:pPr algn="l"/>
            <a:r>
              <a:rPr lang="ro-RO" sz="2800" cap="none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nu aruncăm gunoiul menajer în apă!</a:t>
            </a:r>
          </a:p>
          <a:p>
            <a:pPr algn="l"/>
            <a:r>
              <a:rPr lang="ro-RO" sz="2800" cap="none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nu aruncăm leșurilor animalelor în apă!</a:t>
            </a:r>
            <a:endParaRPr lang="en-GB" sz="2800" cap="none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585833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A2E063-90FD-4989-9013-838F07C6084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72816" y="1442302"/>
            <a:ext cx="7828016" cy="2224320"/>
          </a:xfrm>
        </p:spPr>
        <p:txBody>
          <a:bodyPr>
            <a:normAutofit/>
          </a:bodyPr>
          <a:lstStyle/>
          <a:p>
            <a:pPr algn="l"/>
            <a:r>
              <a:rPr lang="ro-RO" sz="53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ro-RO" sz="5300" b="1" cap="none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oluarea</a:t>
            </a:r>
            <a:r>
              <a:rPr lang="ro-RO" sz="53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o-RO" sz="5300" b="1" cap="none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solului</a:t>
            </a:r>
            <a:br>
              <a:rPr lang="ro-RO" sz="53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o-RO" sz="310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 face prin folosirea îngrășămintelor chimice, a pesticidelor și a ierbicidelor care provoacă deteriorarea calității solului.</a:t>
            </a:r>
            <a:endParaRPr lang="en-GB" sz="3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26D440D-37F6-4730-AE8D-350445CD743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772816" y="3829876"/>
            <a:ext cx="8115901" cy="1911048"/>
          </a:xfrm>
        </p:spPr>
        <p:txBody>
          <a:bodyPr>
            <a:noAutofit/>
          </a:bodyPr>
          <a:lstStyle/>
          <a:p>
            <a:pPr algn="l"/>
            <a:r>
              <a:rPr lang="ro-RO" sz="2800" cap="none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Dăunătoare pentru sol este și depozitarea gunoiului în locuri care nu sunt special amenajate</a:t>
            </a:r>
            <a:r>
              <a:rPr lang="ro-RO" sz="3200" cap="none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GB" sz="3200" cap="none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937595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3A3A5FC-0D90-44A1-95D4-2CA79BC01FB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0581" y="661626"/>
            <a:ext cx="4464069" cy="314226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FB32846-9DF4-480B-A944-EE31F2D63D2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1948" y="646143"/>
            <a:ext cx="4339471" cy="3157745"/>
          </a:xfrm>
          <a:prstGeom prst="rect">
            <a:avLst/>
          </a:prstGeom>
        </p:spPr>
      </p:pic>
      <p:sp>
        <p:nvSpPr>
          <p:cNvPr id="4" name="CasetăText 3">
            <a:extLst>
              <a:ext uri="{FF2B5EF4-FFF2-40B4-BE49-F238E27FC236}">
                <a16:creationId xmlns:a16="http://schemas.microsoft.com/office/drawing/2014/main" id="{7013020F-8AC7-2BE0-EA2A-9AE540A8A157}"/>
              </a:ext>
            </a:extLst>
          </p:cNvPr>
          <p:cNvSpPr txBox="1"/>
          <p:nvPr/>
        </p:nvSpPr>
        <p:spPr>
          <a:xfrm>
            <a:off x="4102231" y="4666268"/>
            <a:ext cx="39875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Surse de poluare a solului</a:t>
            </a:r>
          </a:p>
        </p:txBody>
      </p:sp>
    </p:spTree>
    <p:extLst>
      <p:ext uri="{BB962C8B-B14F-4D97-AF65-F5344CB8AC3E}">
        <p14:creationId xmlns:p14="http://schemas.microsoft.com/office/powerpoint/2010/main" val="90236697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CA05CD-BBCF-41FF-B490-421D889DE99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22782" y="0"/>
            <a:ext cx="9144000" cy="1448559"/>
          </a:xfrm>
        </p:spPr>
        <p:txBody>
          <a:bodyPr>
            <a:normAutofit/>
          </a:bodyPr>
          <a:lstStyle/>
          <a:p>
            <a:r>
              <a:rPr lang="ro-RO" sz="3200" b="1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Timpul de descompunere al diferitelor materiale:</a:t>
            </a:r>
            <a:endParaRPr lang="en-GB" sz="3200" b="1" cap="none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F5D3B1A-8011-45A5-A578-661817BCDD3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98376" y="1643270"/>
            <a:ext cx="10623781" cy="4486942"/>
          </a:xfrm>
        </p:spPr>
        <p:txBody>
          <a:bodyPr>
            <a:noAutofit/>
          </a:bodyPr>
          <a:lstStyle/>
          <a:p>
            <a:pPr algn="l"/>
            <a:r>
              <a:rPr lang="ro-RO" sz="2400" cap="none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hârtie – de la 3 săptămâni la 2 luni</a:t>
            </a:r>
          </a:p>
          <a:p>
            <a:pPr algn="l"/>
            <a:r>
              <a:rPr lang="ro-RO" sz="2400" cap="none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celofan – de la 1 la 2 ani</a:t>
            </a:r>
          </a:p>
          <a:p>
            <a:pPr algn="l"/>
            <a:r>
              <a:rPr lang="ro-RO" sz="2400" cap="none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lemn – de la 2 la 3 ani </a:t>
            </a:r>
          </a:p>
          <a:p>
            <a:pPr algn="l"/>
            <a:r>
              <a:rPr lang="ro-RO" sz="2400" cap="none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piele – de la 3 la 5 ani</a:t>
            </a:r>
          </a:p>
          <a:p>
            <a:pPr algn="l"/>
            <a:r>
              <a:rPr lang="ro-RO" sz="2400" cap="none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lemn vopsit – de la 12 la 15 ani</a:t>
            </a:r>
          </a:p>
          <a:p>
            <a:pPr algn="l"/>
            <a:r>
              <a:rPr lang="ro-RO" sz="2400" cap="none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cutie de conservă – de la 10 la 100 de ani</a:t>
            </a:r>
          </a:p>
          <a:p>
            <a:pPr algn="l"/>
            <a:r>
              <a:rPr lang="ro-RO" sz="2400" cap="none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plastic – 500 de ani sau mai mult</a:t>
            </a:r>
          </a:p>
          <a:p>
            <a:pPr algn="l"/>
            <a:r>
              <a:rPr lang="ro-RO" sz="2400" cap="none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sticlă, ceramică, porțelan – timp nedeterminat</a:t>
            </a:r>
            <a:endParaRPr lang="en-GB" sz="2400" cap="none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84471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A00648-121E-42DB-9716-B202742C8C8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493615" y="771201"/>
            <a:ext cx="6815669" cy="1515533"/>
          </a:xfrm>
        </p:spPr>
        <p:txBody>
          <a:bodyPr>
            <a:normAutofit/>
          </a:bodyPr>
          <a:lstStyle/>
          <a:p>
            <a:r>
              <a:rPr lang="ro-RO" b="1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ro-RO" sz="4800" b="1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e măsuri putem lua?</a:t>
            </a:r>
            <a:br>
              <a:rPr lang="ro-RO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GB" sz="4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75C8DDE-50C4-4AE7-B047-CAFA1D522B4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31845" y="1626333"/>
            <a:ext cx="10375641" cy="5912802"/>
          </a:xfrm>
        </p:spPr>
        <p:txBody>
          <a:bodyPr>
            <a:noAutofit/>
          </a:bodyPr>
          <a:lstStyle/>
          <a:p>
            <a:pPr algn="l"/>
            <a:r>
              <a:rPr lang="ro-RO" sz="2800" cap="none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nu aruncăm ambalaje, sticle sau hârtii decât în locuri special amenajate!</a:t>
            </a:r>
          </a:p>
          <a:p>
            <a:pPr algn="l"/>
            <a:r>
              <a:rPr lang="ro-RO" sz="2800" cap="none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păstrăm mediul înconjurător curat!</a:t>
            </a:r>
          </a:p>
          <a:p>
            <a:pPr algn="l"/>
            <a:r>
              <a:rPr lang="ro-RO" sz="2800" cap="none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ne implicăm în activități de curățare a solului alături de ceilalți oameni!</a:t>
            </a:r>
          </a:p>
          <a:p>
            <a:pPr algn="l"/>
            <a:r>
              <a:rPr lang="ro-RO" sz="2800" cap="none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în activitățile agricole să folosim, pe cât posibil, îngrășăminte naturale.</a:t>
            </a:r>
            <a:endParaRPr lang="en-GB" sz="2800" cap="none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330219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E20D34D2-46D4-4E1D-A3BF-AE497569A43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5448693"/>
            <a:ext cx="9144000" cy="1203897"/>
          </a:xfrm>
        </p:spPr>
        <p:txBody>
          <a:bodyPr>
            <a:normAutofit lnSpcReduction="10000"/>
          </a:bodyPr>
          <a:lstStyle/>
          <a:p>
            <a:endParaRPr lang="ro-RO" dirty="0"/>
          </a:p>
          <a:p>
            <a:r>
              <a:rPr lang="ro-RO" sz="3600" b="1" cap="none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Ești ceea ce lași în urmă!</a:t>
            </a:r>
            <a:endParaRPr lang="en-GB" sz="3600" b="1" cap="none" dirty="0">
              <a:solidFill>
                <a:schemeClr val="accent3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Imagine 5" descr="O imagine care conține peisaj, iarbă, în aer liber, natură&#10;&#10;Conținutul generat de inteligența artificială poate fi incorect.">
            <a:extLst>
              <a:ext uri="{FF2B5EF4-FFF2-40B4-BE49-F238E27FC236}">
                <a16:creationId xmlns:a16="http://schemas.microsoft.com/office/drawing/2014/main" id="{2F3D7ACE-AAA9-DF96-46D4-7BC61DE4658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2810" y="103694"/>
            <a:ext cx="8935190" cy="59544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623163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9D17BE-5094-4069-B4AF-4AEF3FEC4B0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692398" y="834888"/>
            <a:ext cx="6815669" cy="2883081"/>
          </a:xfrm>
        </p:spPr>
        <p:txBody>
          <a:bodyPr>
            <a:normAutofit fontScale="90000"/>
          </a:bodyPr>
          <a:lstStyle/>
          <a:p>
            <a:pPr algn="l"/>
            <a:r>
              <a:rPr lang="ro-RO" sz="4000" b="1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Efectele poluării</a:t>
            </a:r>
            <a:br>
              <a:rPr lang="ro-RO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o-RO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o-RO" sz="270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creșterea nivelului mărilor și oceanelor;</a:t>
            </a:r>
            <a:br>
              <a:rPr lang="ro-RO" sz="270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o-RO" sz="270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izbucnirea epidemiilor și apariția unor boli grave;</a:t>
            </a:r>
            <a:br>
              <a:rPr lang="ro-RO" sz="270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o-RO" sz="270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regiuni întregi pot fi secate complet, ducând la foamete și la pierderea multor vieți omenești;</a:t>
            </a:r>
            <a:br>
              <a:rPr lang="ro-RO" sz="270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o-RO" sz="270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dispariția unor specii de animale și plante ocrotite de lege.</a:t>
            </a:r>
            <a:endParaRPr lang="en-GB" sz="27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09B3ED1-BE71-4892-8F96-D933F4DCC9C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692398" y="3855650"/>
            <a:ext cx="9144000" cy="2705997"/>
          </a:xfrm>
        </p:spPr>
        <p:txBody>
          <a:bodyPr>
            <a:normAutofit fontScale="92500" lnSpcReduction="20000"/>
          </a:bodyPr>
          <a:lstStyle/>
          <a:p>
            <a:pPr algn="l"/>
            <a:r>
              <a:rPr lang="ro-RO" sz="3000" b="1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Concluzii:</a:t>
            </a:r>
            <a:endParaRPr lang="ro-RO" cap="none" dirty="0"/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ro-RO" sz="3000" cap="none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poluarea afectează calitatea vieții!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ro-RO" sz="3000" cap="none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trebuie să respectăm legile, normele și valorile mediului înconjurător!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ro-RO" sz="3000" cap="none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protecția naturii depinde doar de noi!</a:t>
            </a:r>
            <a:endParaRPr lang="en-GB" sz="3000" cap="none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529491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EE4BD24-F0DA-4978-8C7A-A1F37F93A9C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8700" y="1236822"/>
            <a:ext cx="2794599" cy="2588352"/>
          </a:xfrm>
          <a:prstGeom prst="rect">
            <a:avLst/>
          </a:prstGeom>
        </p:spPr>
      </p:pic>
      <p:sp>
        <p:nvSpPr>
          <p:cNvPr id="6" name="CasetăText 5">
            <a:extLst>
              <a:ext uri="{FF2B5EF4-FFF2-40B4-BE49-F238E27FC236}">
                <a16:creationId xmlns:a16="http://schemas.microsoft.com/office/drawing/2014/main" id="{92384F95-BC70-0458-A784-56F60CF3B086}"/>
              </a:ext>
            </a:extLst>
          </p:cNvPr>
          <p:cNvSpPr txBox="1"/>
          <p:nvPr/>
        </p:nvSpPr>
        <p:spPr>
          <a:xfrm>
            <a:off x="3209130" y="4145685"/>
            <a:ext cx="6116216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o-RO" dirty="0"/>
              <a:t>https://docs.google.com/forms/d/e/1FAIpQLScZNVO7fVzTKHj7WU7PfFzTA5az1K2u6XKvOgzTrgck8atz0w/viewform?usp=header</a:t>
            </a:r>
          </a:p>
        </p:txBody>
      </p:sp>
    </p:spTree>
    <p:extLst>
      <p:ext uri="{BB962C8B-B14F-4D97-AF65-F5344CB8AC3E}">
        <p14:creationId xmlns:p14="http://schemas.microsoft.com/office/powerpoint/2010/main" val="41857021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4EE0CE-583E-43F6-9DDF-03D2FEF1D62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683932" y="961533"/>
            <a:ext cx="6815669" cy="2353285"/>
          </a:xfrm>
        </p:spPr>
        <p:txBody>
          <a:bodyPr>
            <a:normAutofit fontScale="90000"/>
          </a:bodyPr>
          <a:lstStyle/>
          <a:p>
            <a:br>
              <a:rPr lang="ro-RO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o-RO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o-RO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o-RO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o-RO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o-RO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o-RO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o-RO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o-RO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o-RO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o-RO" sz="3100" b="1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Poluarea</a:t>
            </a:r>
            <a:r>
              <a:rPr lang="ro-RO" sz="310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este procesul de schimbare a compoziției naturale a aerului, apei și solului, cu efecte grave asupra sănătății plantelor, animalelor și omului.</a:t>
            </a:r>
            <a:br>
              <a:rPr lang="ro-RO" sz="310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o-RO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GB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46ECB6F-BE81-4620-9612-A811BA3009D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9575" y="2818611"/>
            <a:ext cx="4612849" cy="3530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45166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56029C-CF49-4741-9F31-C8330DB33F6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882987" y="772999"/>
            <a:ext cx="8689976" cy="1469067"/>
          </a:xfrm>
        </p:spPr>
        <p:txBody>
          <a:bodyPr>
            <a:noAutofit/>
          </a:bodyPr>
          <a:lstStyle/>
          <a:p>
            <a:r>
              <a:rPr lang="ro-RO" sz="280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Omul este principalul vinovat de poluarea mediului înconjurător!</a:t>
            </a:r>
            <a:endParaRPr lang="en-GB" sz="2800" cap="none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5E6A9E2-7AD6-4653-8DCF-64232F00305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9744" y="2896395"/>
            <a:ext cx="4892512" cy="36160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28638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AA6AC4-1213-40E9-9985-9F5018A1172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60986" y="1564849"/>
            <a:ext cx="9470027" cy="712969"/>
          </a:xfrm>
        </p:spPr>
        <p:txBody>
          <a:bodyPr>
            <a:normAutofit/>
          </a:bodyPr>
          <a:lstStyle/>
          <a:p>
            <a:r>
              <a:rPr lang="ro-RO" sz="360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Cele mai des întâlnite forme de poluare sunt:</a:t>
            </a:r>
            <a:endParaRPr lang="en-GB" sz="3600" cap="none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41232CF-A424-48F3-9ADF-60059DC44DC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202441" y="3351226"/>
            <a:ext cx="3787116" cy="1941925"/>
          </a:xfrm>
        </p:spPr>
        <p:txBody>
          <a:bodyPr>
            <a:noAutofit/>
          </a:bodyPr>
          <a:lstStyle/>
          <a:p>
            <a:pPr marL="457200" indent="-457200" algn="l">
              <a:buFont typeface="Wingdings" panose="05000000000000000000" pitchFamily="2" charset="2"/>
              <a:buChar char="v"/>
            </a:pPr>
            <a:r>
              <a:rPr lang="ro-RO" sz="3200" b="1" cap="none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poluarea aerului</a:t>
            </a:r>
          </a:p>
          <a:p>
            <a:pPr marL="457200" indent="-457200" algn="l">
              <a:buFont typeface="Wingdings" panose="05000000000000000000" pitchFamily="2" charset="2"/>
              <a:buChar char="v"/>
            </a:pPr>
            <a:r>
              <a:rPr lang="ro-RO" sz="3200" b="1" cap="none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poluarea apei</a:t>
            </a:r>
          </a:p>
          <a:p>
            <a:pPr marL="457200" indent="-457200" algn="l">
              <a:buFont typeface="Wingdings" panose="05000000000000000000" pitchFamily="2" charset="2"/>
              <a:buChar char="v"/>
            </a:pPr>
            <a:r>
              <a:rPr lang="ro-RO" sz="3200" b="1" cap="none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poluarea solului</a:t>
            </a:r>
            <a:endParaRPr lang="en-GB" sz="3200" b="1" cap="none" dirty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9248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5C2A1F-A004-4841-8DCD-6C71DA0695D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00899" y="897123"/>
            <a:ext cx="9662474" cy="2150880"/>
          </a:xfrm>
        </p:spPr>
        <p:txBody>
          <a:bodyPr>
            <a:noAutofit/>
          </a:bodyPr>
          <a:lstStyle/>
          <a:p>
            <a:r>
              <a:rPr lang="ro-RO" sz="4000" b="1" cap="none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Poluarea aerului</a:t>
            </a:r>
            <a:br>
              <a:rPr lang="ro-RO" sz="4000" b="1" cap="none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o-RO" sz="2400" b="1" cap="none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o-RO" sz="240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este cauzată de eliminarea unor gaze și pulberi solide fine în atmosferă;</a:t>
            </a:r>
            <a:br>
              <a:rPr lang="ro-RO" sz="240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o-RO" sz="240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 în urma arderii diverselor materiale, în aer se degajă substanțe toxice:</a:t>
            </a:r>
            <a:endParaRPr lang="en-GB" sz="2000" cap="none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E1B7B8E-F9D7-43F0-BCAC-5532C129829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692398" y="3809997"/>
            <a:ext cx="7587066" cy="2641045"/>
          </a:xfrm>
        </p:spPr>
        <p:txBody>
          <a:bodyPr>
            <a:noAutofit/>
          </a:bodyPr>
          <a:lstStyle/>
          <a:p>
            <a:pPr marL="342900" indent="-342900" algn="l">
              <a:buFont typeface="Wingdings" panose="05000000000000000000" pitchFamily="2" charset="2"/>
              <a:buChar char="v"/>
            </a:pPr>
            <a:r>
              <a:rPr lang="ro-RO" sz="2400" cap="none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gaze rezultate din combustibili casnici;</a:t>
            </a:r>
          </a:p>
          <a:p>
            <a:pPr marL="342900" indent="-342900" algn="l">
              <a:buFont typeface="Wingdings" panose="05000000000000000000" pitchFamily="2" charset="2"/>
              <a:buChar char="v"/>
            </a:pPr>
            <a:r>
              <a:rPr lang="ro-RO" sz="2400" cap="none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gaze rezultate de la motoarele automobilelor, avioanelor;</a:t>
            </a:r>
          </a:p>
          <a:p>
            <a:pPr marL="342900" indent="-342900" algn="l">
              <a:buFont typeface="Wingdings" panose="05000000000000000000" pitchFamily="2" charset="2"/>
              <a:buChar char="v"/>
            </a:pPr>
            <a:r>
              <a:rPr lang="ro-RO" sz="2400" cap="none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gaze rezultate din activități industriale.</a:t>
            </a:r>
            <a:endParaRPr lang="en-GB" sz="2400" cap="none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10637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D5A997-73D4-4D66-ACF7-CACAB4180A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2872167"/>
          </a:xfrm>
        </p:spPr>
        <p:txBody>
          <a:bodyPr/>
          <a:lstStyle/>
          <a:p>
            <a:endParaRPr lang="en-GB" dirty="0"/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D97B47E6-0640-496C-BC2A-934DECC23784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3620709"/>
            <a:ext cx="3573127" cy="2676396"/>
          </a:xfrm>
        </p:spPr>
      </p:pic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FBA4C5B5-6FA3-49D7-8D5D-1F5757218A3C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846" r="17199"/>
          <a:stretch>
            <a:fillRect/>
          </a:stretch>
        </p:blipFill>
        <p:spPr>
          <a:xfrm>
            <a:off x="7639640" y="3630245"/>
            <a:ext cx="3714160" cy="2666860"/>
          </a:xfr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3EC20A58-E14C-4083-8E14-169907006F6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365125"/>
            <a:ext cx="10515600" cy="2872167"/>
          </a:xfrm>
          <a:prstGeom prst="rect">
            <a:avLst/>
          </a:prstGeom>
        </p:spPr>
      </p:pic>
      <p:sp>
        <p:nvSpPr>
          <p:cNvPr id="3" name="CasetăText 2">
            <a:extLst>
              <a:ext uri="{FF2B5EF4-FFF2-40B4-BE49-F238E27FC236}">
                <a16:creationId xmlns:a16="http://schemas.microsoft.com/office/drawing/2014/main" id="{56DDB25D-D4A4-56BD-72C8-7C129D276C52}"/>
              </a:ext>
            </a:extLst>
          </p:cNvPr>
          <p:cNvSpPr txBox="1"/>
          <p:nvPr/>
        </p:nvSpPr>
        <p:spPr>
          <a:xfrm>
            <a:off x="5059236" y="3630245"/>
            <a:ext cx="193249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o-RO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Surse de poluare a aerului</a:t>
            </a:r>
          </a:p>
        </p:txBody>
      </p:sp>
    </p:spTree>
    <p:extLst>
      <p:ext uri="{BB962C8B-B14F-4D97-AF65-F5344CB8AC3E}">
        <p14:creationId xmlns:p14="http://schemas.microsoft.com/office/powerpoint/2010/main" val="41156072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89C226-9B05-4BB4-B3FC-43F62EB088D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692398" y="1232453"/>
            <a:ext cx="6815669" cy="1671003"/>
          </a:xfrm>
        </p:spPr>
        <p:txBody>
          <a:bodyPr>
            <a:normAutofit fontScale="90000"/>
          </a:bodyPr>
          <a:lstStyle/>
          <a:p>
            <a:br>
              <a:rPr lang="ro-RO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o-RO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o-RO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o-RO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o-RO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o-RO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o-RO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o-RO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o-RO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o-RO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o-RO" sz="540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Consecințe :</a:t>
            </a:r>
            <a:br>
              <a:rPr lang="ro-RO" sz="540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GB" sz="5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3221E5F-C269-4280-AA4B-342C8D59F6C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751012" y="2582946"/>
            <a:ext cx="8689976" cy="1371599"/>
          </a:xfrm>
        </p:spPr>
        <p:txBody>
          <a:bodyPr>
            <a:noAutofit/>
          </a:bodyPr>
          <a:lstStyle/>
          <a:p>
            <a:pPr marL="457200" indent="-457200" algn="l">
              <a:buFont typeface="Wingdings" panose="05000000000000000000" pitchFamily="2" charset="2"/>
              <a:buChar char="v"/>
            </a:pPr>
            <a:r>
              <a:rPr lang="ro-RO" sz="360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efectul de seră;</a:t>
            </a:r>
          </a:p>
          <a:p>
            <a:pPr marL="457200" indent="-457200" algn="l">
              <a:buFont typeface="Wingdings" panose="05000000000000000000" pitchFamily="2" charset="2"/>
              <a:buChar char="v"/>
            </a:pPr>
            <a:r>
              <a:rPr lang="ro-RO" sz="360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găuri în stratul de ozon;</a:t>
            </a:r>
          </a:p>
          <a:p>
            <a:pPr marL="457200" indent="-457200" algn="l">
              <a:buFont typeface="Wingdings" panose="05000000000000000000" pitchFamily="2" charset="2"/>
              <a:buChar char="v"/>
            </a:pPr>
            <a:r>
              <a:rPr lang="ro-RO" sz="360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ploi acide.</a:t>
            </a:r>
            <a:endParaRPr lang="en-GB" sz="3600" cap="none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09544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F7C165-F0A5-487D-BB8B-DD45A7E424A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71600" y="634482"/>
            <a:ext cx="10237304" cy="3181738"/>
          </a:xfrm>
        </p:spPr>
        <p:txBody>
          <a:bodyPr>
            <a:normAutofit fontScale="90000"/>
          </a:bodyPr>
          <a:lstStyle/>
          <a:p>
            <a:pPr marL="457200" indent="-457200" algn="l">
              <a:buFont typeface="Wingdings" panose="05000000000000000000" pitchFamily="2" charset="2"/>
              <a:buChar char="Ø"/>
            </a:pPr>
            <a:br>
              <a:rPr lang="ro-RO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o-RO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o-RO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o-RO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o-RO" sz="3100" b="1" cap="none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Ce măsuri putem lua?</a:t>
            </a:r>
            <a:br>
              <a:rPr lang="ro-RO" sz="3100" b="1" cap="none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o-RO" sz="2800" b="1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o-RO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o-RO" sz="280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nu rupem crengile copacilor;</a:t>
            </a:r>
            <a:br>
              <a:rPr lang="ro-RO" sz="280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o-RO" sz="280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nu călcăm pe iarbă și nu rupem florile;</a:t>
            </a:r>
            <a:br>
              <a:rPr lang="ro-RO" sz="280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o-RO" sz="280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plantăm cât mai mulți copaci;</a:t>
            </a:r>
            <a:br>
              <a:rPr lang="ro-RO" sz="280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o-RO" sz="280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nu defrișăm pădurile;</a:t>
            </a:r>
            <a:br>
              <a:rPr lang="ro-RO" sz="280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o-RO" sz="280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încercăm să mergem mai mult pe jos, cu bicicleta și să utilizăm</a:t>
            </a:r>
            <a:br>
              <a:rPr lang="ro-RO" sz="280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o-RO" sz="280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mijloacele de transport în comun.</a:t>
            </a:r>
            <a:br>
              <a:rPr lang="ro-RO" sz="280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GB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8712B24-38D9-4D83-9D9A-A3AEAF60FBC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10000"/>
          </a:bodyPr>
          <a:lstStyle/>
          <a:p>
            <a:pPr algn="l"/>
            <a:r>
              <a:rPr lang="ro-RO" sz="2800" b="1" cap="none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Plantele folosesc în procesul de hrănire dioxidul de carbon și eliberează oxigenul în atmosferă contribuind la îmbunătățirea calității aerului.</a:t>
            </a:r>
            <a:endParaRPr lang="en-GB" sz="2800" b="1" cap="none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833627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4B3570-BC5E-45D3-BBDF-2AD2D099B09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692398" y="1324481"/>
            <a:ext cx="6815669" cy="2260229"/>
          </a:xfrm>
        </p:spPr>
        <p:txBody>
          <a:bodyPr>
            <a:normAutofit fontScale="90000"/>
          </a:bodyPr>
          <a:lstStyle/>
          <a:p>
            <a:pPr algn="l"/>
            <a:br>
              <a:rPr lang="ro-RO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o-RO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o-RO" sz="4800" b="1" cap="none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Poluarea apei</a:t>
            </a:r>
            <a:br>
              <a:rPr lang="ro-RO" sz="4800" b="1" cap="none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o-RO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o-RO" sz="320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are loc prin deversarea în ape a reziduurilor casnice sau industriale și a produselor petroliere</a:t>
            </a:r>
            <a:r>
              <a:rPr lang="ro-RO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GB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4A7C7F4-5868-49B9-AA55-B03C5803D97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692398" y="3657596"/>
            <a:ext cx="6815669" cy="1709533"/>
          </a:xfrm>
        </p:spPr>
        <p:txBody>
          <a:bodyPr>
            <a:normAutofit fontScale="85000" lnSpcReduction="20000"/>
          </a:bodyPr>
          <a:lstStyle/>
          <a:p>
            <a:pPr algn="l"/>
            <a:r>
              <a:rPr lang="ro-RO" sz="4400" b="1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Consecințe:</a:t>
            </a:r>
          </a:p>
          <a:p>
            <a:pPr algn="l"/>
            <a:r>
              <a:rPr lang="ro-RO" sz="320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moartea ecosistemului acvatic și apariția bolilor în rândul populației.</a:t>
            </a:r>
            <a:endParaRPr lang="en-GB" sz="3200" cap="none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1864708"/>
      </p:ext>
    </p:extLst>
  </p:cSld>
  <p:clrMapOvr>
    <a:masterClrMapping/>
  </p:clrMapOvr>
</p:sld>
</file>

<file path=ppt/theme/theme1.xml><?xml version="1.0" encoding="utf-8"?>
<a:theme xmlns:a="http://schemas.openxmlformats.org/drawingml/2006/main" name="Picătură">
  <a:themeElements>
    <a:clrScheme name="Picătură">
      <a:dk1>
        <a:sysClr val="windowText" lastClr="000000"/>
      </a:dk1>
      <a:lt1>
        <a:sysClr val="window" lastClr="FFFFFF"/>
      </a:lt1>
      <a:dk2>
        <a:srgbClr val="355071"/>
      </a:dk2>
      <a:lt2>
        <a:srgbClr val="AABED7"/>
      </a:lt2>
      <a:accent1>
        <a:srgbClr val="2FA3EE"/>
      </a:accent1>
      <a:accent2>
        <a:srgbClr val="4BCAAD"/>
      </a:accent2>
      <a:accent3>
        <a:srgbClr val="86C157"/>
      </a:accent3>
      <a:accent4>
        <a:srgbClr val="D99C3F"/>
      </a:accent4>
      <a:accent5>
        <a:srgbClr val="CE6633"/>
      </a:accent5>
      <a:accent6>
        <a:srgbClr val="A35DD1"/>
      </a:accent6>
      <a:hlink>
        <a:srgbClr val="56BCFE"/>
      </a:hlink>
      <a:folHlink>
        <a:srgbClr val="97C5E3"/>
      </a:folHlink>
    </a:clrScheme>
    <a:fontScheme name="Picătură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icătură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130000"/>
                <a:satMod val="150000"/>
                <a:lumMod val="112000"/>
              </a:schemeClr>
            </a:gs>
            <a:gs pos="100000">
              <a:schemeClr val="phClr">
                <a:shade val="92000"/>
                <a:satMod val="140000"/>
                <a:lumMod val="11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A633B6A3-9E7F-4C10-9C98-2517A313436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Picătură</Template>
  <TotalTime>186</TotalTime>
  <Words>590</Words>
  <Application>Microsoft Office PowerPoint</Application>
  <PresentationFormat>Ecran lat</PresentationFormat>
  <Paragraphs>51</Paragraphs>
  <Slides>19</Slides>
  <Notes>0</Notes>
  <HiddenSlides>0</HiddenSlides>
  <MMClips>0</MMClips>
  <ScaleCrop>false</ScaleCrop>
  <HeadingPairs>
    <vt:vector size="6" baseType="variant">
      <vt:variant>
        <vt:lpstr>Fonturi utilizate</vt:lpstr>
      </vt:variant>
      <vt:variant>
        <vt:i4>4</vt:i4>
      </vt:variant>
      <vt:variant>
        <vt:lpstr>Temă</vt:lpstr>
      </vt:variant>
      <vt:variant>
        <vt:i4>1</vt:i4>
      </vt:variant>
      <vt:variant>
        <vt:lpstr>Titluri diapozitive</vt:lpstr>
      </vt:variant>
      <vt:variant>
        <vt:i4>19</vt:i4>
      </vt:variant>
    </vt:vector>
  </HeadingPairs>
  <TitlesOfParts>
    <vt:vector size="24" baseType="lpstr">
      <vt:lpstr>Arial</vt:lpstr>
      <vt:lpstr>Times New Roman</vt:lpstr>
      <vt:lpstr>Tw Cen MT</vt:lpstr>
      <vt:lpstr>Wingdings</vt:lpstr>
      <vt:lpstr>Picătură</vt:lpstr>
      <vt:lpstr>Efectele poluării asupra  mediului înconjurător</vt:lpstr>
      <vt:lpstr>          Poluarea este procesul de schimbare a compoziției naturale a aerului, apei și solului, cu efecte grave asupra sănătății plantelor, animalelor și omului.  </vt:lpstr>
      <vt:lpstr>Omul este principalul vinovat de poluarea mediului înconjurător!</vt:lpstr>
      <vt:lpstr>Cele mai des întâlnite forme de poluare sunt:</vt:lpstr>
      <vt:lpstr>Poluarea aerului  - este cauzată de eliminarea unor gaze și pulberi solide fine în atmosferă; -  în urma arderii diverselor materiale, în aer se degajă substanțe toxice:</vt:lpstr>
      <vt:lpstr>Prezentare PowerPoint</vt:lpstr>
      <vt:lpstr>          Consecințe : </vt:lpstr>
      <vt:lpstr>    Ce măsuri putem lua?  - nu rupem crengile copacilor; - nu călcăm pe iarbă și nu rupem florile; - plantăm cât mai mulți copaci; - nu defrișăm pădurile; - încercăm să mergem mai mult pe jos, cu bicicleta și să utilizăm - mijloacele de transport în comun. </vt:lpstr>
      <vt:lpstr>  Poluarea apei  are loc prin deversarea în ape a reziduurilor casnice sau industriale și a produselor petroliere.</vt:lpstr>
      <vt:lpstr>Prezentare PowerPoint</vt:lpstr>
      <vt:lpstr>Prezentare PowerPoint</vt:lpstr>
      <vt:lpstr>Ce măsuri putem lua?</vt:lpstr>
      <vt:lpstr>Poluarea solului se face prin folosirea îngrășămintelor chimice, a pesticidelor și a ierbicidelor care provoacă deteriorarea calității solului.</vt:lpstr>
      <vt:lpstr>Prezentare PowerPoint</vt:lpstr>
      <vt:lpstr>Timpul de descompunere al diferitelor materiale:</vt:lpstr>
      <vt:lpstr>Ce măsuri putem lua? </vt:lpstr>
      <vt:lpstr>Prezentare PowerPoint</vt:lpstr>
      <vt:lpstr>Efectele poluării - creșterea nivelului mărilor și oceanelor; - izbucnirea epidemiilor și apariția unor boli grave; - regiuni întregi pot fi secate complet, ducând la foamete și la pierderea multor vieți omenești; - dispariția unor specii de animale și plante ocrotite de lege.</vt:lpstr>
      <vt:lpstr>Prezentare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EFECTELE POLUĂRII ASUPRA MEDIULUI ÎNCONJURĂTOR</dc:title>
  <dc:creator>Iadranca</dc:creator>
  <cp:lastModifiedBy>"SCOALA GIMNAZIALA ""ION CREANGA"", ORAS TARGU NEAMT"</cp:lastModifiedBy>
  <cp:revision>27</cp:revision>
  <dcterms:created xsi:type="dcterms:W3CDTF">2020-02-20T15:36:01Z</dcterms:created>
  <dcterms:modified xsi:type="dcterms:W3CDTF">2025-12-17T18:13:51Z</dcterms:modified>
</cp:coreProperties>
</file>