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MiSans" charset="-122" pitchFamily="34"/>
      <p:regular r:id="rId19"/>
    </p:embeddedFont>
    <p:embeddedFont>
      <p:font typeface="ZCOOL KuaiLe" charset="-122" pitchFamily="34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Relationship Id="rId2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raymondgeddes.com/5afcdd0f47846162e82cb6b67200cb7f3fd97436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7863" b="786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A90A4">
                  <a:alpha val="90000"/>
                </a:srgbClr>
              </a:gs>
              <a:gs pos="50000">
                <a:srgbClr val="4A90A4">
                  <a:alpha val="70000"/>
                </a:srgbClr>
              </a:gs>
              <a:gs pos="100000">
                <a:srgbClr val="F4A261">
                  <a:alpha val="6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872930" y="1133475"/>
            <a:ext cx="2447925" cy="495300"/>
          </a:xfrm>
          <a:custGeom>
            <a:avLst/>
            <a:gdLst/>
            <a:ahLst/>
            <a:cxnLst/>
            <a:rect l="l" t="t" r="r" b="b"/>
            <a:pathLst>
              <a:path w="2447925" h="495300">
                <a:moveTo>
                  <a:pt x="247650" y="0"/>
                </a:moveTo>
                <a:lnTo>
                  <a:pt x="2200275" y="0"/>
                </a:lnTo>
                <a:cubicBezTo>
                  <a:pt x="2336957" y="0"/>
                  <a:pt x="2447925" y="110968"/>
                  <a:pt x="2447925" y="247650"/>
                </a:cubicBezTo>
                <a:lnTo>
                  <a:pt x="2447925" y="247650"/>
                </a:lnTo>
                <a:cubicBezTo>
                  <a:pt x="2447925" y="384332"/>
                  <a:pt x="2336957" y="495300"/>
                  <a:pt x="2200275" y="495300"/>
                </a:cubicBezTo>
                <a:lnTo>
                  <a:pt x="247650" y="495300"/>
                </a:lnTo>
                <a:cubicBezTo>
                  <a:pt x="110968" y="495300"/>
                  <a:pt x="0" y="384332"/>
                  <a:pt x="0" y="247650"/>
                </a:cubicBezTo>
                <a:lnTo>
                  <a:pt x="0" y="247650"/>
                </a:lnTo>
                <a:cubicBezTo>
                  <a:pt x="0" y="110968"/>
                  <a:pt x="110968" y="0"/>
                  <a:pt x="247650" y="0"/>
                </a:cubicBezTo>
                <a:close/>
              </a:path>
            </a:pathLst>
          </a:custGeom>
          <a:solidFill>
            <a:srgbClr val="FDF8F0"/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5130105" y="1247775"/>
            <a:ext cx="1933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 Didactic Inovator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467719" y="1857375"/>
            <a:ext cx="72580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DF8F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Vânătorii de Forme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DF8F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din Orașul Geometric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112568" y="3800475"/>
            <a:ext cx="3962400" cy="1104900"/>
          </a:xfrm>
          <a:custGeom>
            <a:avLst/>
            <a:gdLst/>
            <a:ahLst/>
            <a:cxnLst/>
            <a:rect l="l" t="t" r="r" b="b"/>
            <a:pathLst>
              <a:path w="3962400" h="1104900">
                <a:moveTo>
                  <a:pt x="228604" y="0"/>
                </a:moveTo>
                <a:lnTo>
                  <a:pt x="3733796" y="0"/>
                </a:lnTo>
                <a:cubicBezTo>
                  <a:pt x="3860051" y="0"/>
                  <a:pt x="3962400" y="102349"/>
                  <a:pt x="3962400" y="228604"/>
                </a:cubicBezTo>
                <a:lnTo>
                  <a:pt x="3962400" y="876296"/>
                </a:lnTo>
                <a:cubicBezTo>
                  <a:pt x="3962400" y="1002551"/>
                  <a:pt x="3860051" y="1104900"/>
                  <a:pt x="3733796" y="1104900"/>
                </a:cubicBezTo>
                <a:lnTo>
                  <a:pt x="228604" y="1104900"/>
                </a:lnTo>
                <a:cubicBezTo>
                  <a:pt x="102434" y="1104900"/>
                  <a:pt x="0" y="1002466"/>
                  <a:pt x="0" y="876296"/>
                </a:cubicBezTo>
                <a:lnTo>
                  <a:pt x="0" y="228604"/>
                </a:lnTo>
                <a:cubicBezTo>
                  <a:pt x="0" y="102434"/>
                  <a:pt x="102434" y="0"/>
                  <a:pt x="228604" y="0"/>
                </a:cubicBezTo>
                <a:close/>
              </a:path>
            </a:pathLst>
          </a:custGeom>
          <a:solidFill>
            <a:srgbClr val="FDF8F0">
              <a:alpha val="94902"/>
            </a:srgbClr>
          </a:solidFill>
          <a:ln/>
          <a:effectLst>
            <a:outerShdw sx="100000" sy="100000" kx="0" ky="0" algn="bl" rotWithShape="0" blurRad="476250" dist="238125" dir="5400000">
              <a:srgbClr val="000000">
                <a:alpha val="25098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436418" y="4029075"/>
            <a:ext cx="3314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Domeniul Științe - Matematică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445943" y="4410075"/>
            <a:ext cx="3295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Grupa Mijlocie (4-5 ani)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625379" y="5210175"/>
            <a:ext cx="2400300" cy="514350"/>
          </a:xfrm>
          <a:custGeom>
            <a:avLst/>
            <a:gdLst/>
            <a:ahLst/>
            <a:cxnLst/>
            <a:rect l="l" t="t" r="r" b="b"/>
            <a:pathLst>
              <a:path w="2400300" h="514350">
                <a:moveTo>
                  <a:pt x="257175" y="0"/>
                </a:moveTo>
                <a:lnTo>
                  <a:pt x="2143125" y="0"/>
                </a:lnTo>
                <a:cubicBezTo>
                  <a:pt x="2285064" y="0"/>
                  <a:pt x="2400300" y="115236"/>
                  <a:pt x="2400300" y="257175"/>
                </a:cubicBezTo>
                <a:lnTo>
                  <a:pt x="2400300" y="257175"/>
                </a:lnTo>
                <a:cubicBezTo>
                  <a:pt x="2400300" y="399114"/>
                  <a:pt x="2285064" y="514350"/>
                  <a:pt x="2143125" y="514350"/>
                </a:cubicBezTo>
                <a:lnTo>
                  <a:pt x="257175" y="514350"/>
                </a:lnTo>
                <a:cubicBezTo>
                  <a:pt x="115236" y="514350"/>
                  <a:pt x="0" y="399114"/>
                  <a:pt x="0" y="257175"/>
                </a:cubicBezTo>
                <a:lnTo>
                  <a:pt x="0" y="257175"/>
                </a:lnTo>
                <a:cubicBezTo>
                  <a:pt x="0" y="115236"/>
                  <a:pt x="115236" y="0"/>
                  <a:pt x="257175" y="0"/>
                </a:cubicBezTo>
                <a:close/>
              </a:path>
            </a:pathLst>
          </a:custGeom>
          <a:solidFill>
            <a:srgbClr val="FDF8F0">
              <a:alpha val="90196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3892079" y="53244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cubicBezTo>
                  <a:pt x="149126" y="0"/>
                  <a:pt x="154986" y="3293"/>
                  <a:pt x="158167" y="8651"/>
                </a:cubicBezTo>
                <a:lnTo>
                  <a:pt x="211745" y="97948"/>
                </a:lnTo>
                <a:cubicBezTo>
                  <a:pt x="215038" y="103473"/>
                  <a:pt x="215150" y="110337"/>
                  <a:pt x="211968" y="115919"/>
                </a:cubicBezTo>
                <a:cubicBezTo>
                  <a:pt x="208787" y="121500"/>
                  <a:pt x="202871" y="125016"/>
                  <a:pt x="196453" y="125016"/>
                </a:cubicBezTo>
                <a:lnTo>
                  <a:pt x="89297" y="125016"/>
                </a:lnTo>
                <a:cubicBezTo>
                  <a:pt x="82879" y="125016"/>
                  <a:pt x="76907" y="121555"/>
                  <a:pt x="73782" y="115974"/>
                </a:cubicBezTo>
                <a:cubicBezTo>
                  <a:pt x="70656" y="110393"/>
                  <a:pt x="70712" y="103529"/>
                  <a:pt x="74005" y="98003"/>
                </a:cubicBezTo>
                <a:lnTo>
                  <a:pt x="127583" y="8706"/>
                </a:lnTo>
                <a:cubicBezTo>
                  <a:pt x="130764" y="3293"/>
                  <a:pt x="136624" y="0"/>
                  <a:pt x="142875" y="0"/>
                </a:cubicBezTo>
                <a:close/>
                <a:moveTo>
                  <a:pt x="71438" y="151805"/>
                </a:moveTo>
                <a:cubicBezTo>
                  <a:pt x="105937" y="151805"/>
                  <a:pt x="133945" y="179813"/>
                  <a:pt x="133945" y="214313"/>
                </a:cubicBezTo>
                <a:cubicBezTo>
                  <a:pt x="133945" y="248812"/>
                  <a:pt x="105937" y="276820"/>
                  <a:pt x="71438" y="276820"/>
                </a:cubicBezTo>
                <a:cubicBezTo>
                  <a:pt x="36938" y="276820"/>
                  <a:pt x="8930" y="248812"/>
                  <a:pt x="8930" y="214313"/>
                </a:cubicBezTo>
                <a:cubicBezTo>
                  <a:pt x="8930" y="179813"/>
                  <a:pt x="36938" y="151805"/>
                  <a:pt x="71438" y="151805"/>
                </a:cubicBezTo>
                <a:close/>
                <a:moveTo>
                  <a:pt x="183059" y="160734"/>
                </a:moveTo>
                <a:lnTo>
                  <a:pt x="245566" y="160734"/>
                </a:lnTo>
                <a:cubicBezTo>
                  <a:pt x="257901" y="160734"/>
                  <a:pt x="267891" y="170724"/>
                  <a:pt x="267891" y="183059"/>
                </a:cubicBezTo>
                <a:lnTo>
                  <a:pt x="267891" y="245566"/>
                </a:lnTo>
                <a:cubicBezTo>
                  <a:pt x="267891" y="257901"/>
                  <a:pt x="257901" y="267891"/>
                  <a:pt x="245566" y="267891"/>
                </a:cubicBezTo>
                <a:lnTo>
                  <a:pt x="183059" y="267891"/>
                </a:lnTo>
                <a:cubicBezTo>
                  <a:pt x="170724" y="267891"/>
                  <a:pt x="160734" y="257901"/>
                  <a:pt x="160734" y="245566"/>
                </a:cubicBezTo>
                <a:lnTo>
                  <a:pt x="160734" y="183059"/>
                </a:lnTo>
                <a:cubicBezTo>
                  <a:pt x="160734" y="170724"/>
                  <a:pt x="170724" y="160734"/>
                  <a:pt x="183059" y="160734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2" name="Text 9"/>
          <p:cNvSpPr/>
          <p:nvPr/>
        </p:nvSpPr>
        <p:spPr>
          <a:xfrm>
            <a:off x="4282604" y="5334000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Forme Geometrice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333679" y="5210175"/>
            <a:ext cx="2228850" cy="514350"/>
          </a:xfrm>
          <a:custGeom>
            <a:avLst/>
            <a:gdLst/>
            <a:ahLst/>
            <a:cxnLst/>
            <a:rect l="l" t="t" r="r" b="b"/>
            <a:pathLst>
              <a:path w="2228850" h="514350">
                <a:moveTo>
                  <a:pt x="257175" y="0"/>
                </a:moveTo>
                <a:lnTo>
                  <a:pt x="1971675" y="0"/>
                </a:lnTo>
                <a:cubicBezTo>
                  <a:pt x="2113614" y="0"/>
                  <a:pt x="2228850" y="115236"/>
                  <a:pt x="2228850" y="257175"/>
                </a:cubicBezTo>
                <a:lnTo>
                  <a:pt x="2228850" y="257175"/>
                </a:lnTo>
                <a:cubicBezTo>
                  <a:pt x="2228850" y="399114"/>
                  <a:pt x="2113614" y="514350"/>
                  <a:pt x="1971675" y="514350"/>
                </a:cubicBezTo>
                <a:lnTo>
                  <a:pt x="257175" y="514350"/>
                </a:lnTo>
                <a:cubicBezTo>
                  <a:pt x="115236" y="514350"/>
                  <a:pt x="0" y="399114"/>
                  <a:pt x="0" y="257175"/>
                </a:cubicBezTo>
                <a:lnTo>
                  <a:pt x="0" y="257175"/>
                </a:lnTo>
                <a:cubicBezTo>
                  <a:pt x="0" y="115236"/>
                  <a:pt x="115236" y="0"/>
                  <a:pt x="257175" y="0"/>
                </a:cubicBezTo>
                <a:close/>
              </a:path>
            </a:pathLst>
          </a:custGeom>
          <a:solidFill>
            <a:srgbClr val="FDF8F0">
              <a:alpha val="9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653957" y="5324475"/>
            <a:ext cx="178594" cy="285750"/>
          </a:xfrm>
          <a:custGeom>
            <a:avLst/>
            <a:gdLst/>
            <a:ahLst/>
            <a:cxnLst/>
            <a:rect l="l" t="t" r="r" b="b"/>
            <a:pathLst>
              <a:path w="178594" h="285750">
                <a:moveTo>
                  <a:pt x="53578" y="35719"/>
                </a:moveTo>
                <a:cubicBezTo>
                  <a:pt x="53578" y="16005"/>
                  <a:pt x="69583" y="0"/>
                  <a:pt x="89297" y="0"/>
                </a:cubicBezTo>
                <a:cubicBezTo>
                  <a:pt x="109011" y="0"/>
                  <a:pt x="125016" y="16005"/>
                  <a:pt x="125016" y="35719"/>
                </a:cubicBezTo>
                <a:cubicBezTo>
                  <a:pt x="125016" y="55432"/>
                  <a:pt x="109011" y="71438"/>
                  <a:pt x="89297" y="71438"/>
                </a:cubicBezTo>
                <a:cubicBezTo>
                  <a:pt x="69583" y="71438"/>
                  <a:pt x="53578" y="55432"/>
                  <a:pt x="53578" y="35719"/>
                </a:cubicBezTo>
                <a:close/>
                <a:moveTo>
                  <a:pt x="80367" y="214313"/>
                </a:moveTo>
                <a:lnTo>
                  <a:pt x="80367" y="267891"/>
                </a:lnTo>
                <a:cubicBezTo>
                  <a:pt x="80367" y="277769"/>
                  <a:pt x="72386" y="285750"/>
                  <a:pt x="62508" y="285750"/>
                </a:cubicBezTo>
                <a:cubicBezTo>
                  <a:pt x="52629" y="285750"/>
                  <a:pt x="44648" y="277769"/>
                  <a:pt x="44648" y="267891"/>
                </a:cubicBezTo>
                <a:lnTo>
                  <a:pt x="44648" y="160623"/>
                </a:lnTo>
                <a:lnTo>
                  <a:pt x="32984" y="179152"/>
                </a:lnTo>
                <a:cubicBezTo>
                  <a:pt x="27738" y="187523"/>
                  <a:pt x="16687" y="189979"/>
                  <a:pt x="8372" y="184733"/>
                </a:cubicBezTo>
                <a:cubicBezTo>
                  <a:pt x="56" y="179487"/>
                  <a:pt x="-2511" y="168492"/>
                  <a:pt x="2735" y="160176"/>
                </a:cubicBezTo>
                <a:lnTo>
                  <a:pt x="25003" y="124848"/>
                </a:lnTo>
                <a:cubicBezTo>
                  <a:pt x="38900" y="102691"/>
                  <a:pt x="63178" y="89297"/>
                  <a:pt x="89297" y="89297"/>
                </a:cubicBezTo>
                <a:cubicBezTo>
                  <a:pt x="115416" y="89297"/>
                  <a:pt x="139694" y="102691"/>
                  <a:pt x="153591" y="124792"/>
                </a:cubicBezTo>
                <a:lnTo>
                  <a:pt x="175859" y="160176"/>
                </a:lnTo>
                <a:cubicBezTo>
                  <a:pt x="181105" y="168548"/>
                  <a:pt x="178594" y="179543"/>
                  <a:pt x="170278" y="184789"/>
                </a:cubicBezTo>
                <a:cubicBezTo>
                  <a:pt x="161962" y="190035"/>
                  <a:pt x="150912" y="187523"/>
                  <a:pt x="145666" y="179208"/>
                </a:cubicBezTo>
                <a:lnTo>
                  <a:pt x="133945" y="160623"/>
                </a:lnTo>
                <a:lnTo>
                  <a:pt x="133945" y="267891"/>
                </a:lnTo>
                <a:cubicBezTo>
                  <a:pt x="133945" y="277769"/>
                  <a:pt x="125964" y="285750"/>
                  <a:pt x="116086" y="285750"/>
                </a:cubicBezTo>
                <a:cubicBezTo>
                  <a:pt x="106207" y="285750"/>
                  <a:pt x="98227" y="277769"/>
                  <a:pt x="98227" y="267891"/>
                </a:cubicBezTo>
                <a:lnTo>
                  <a:pt x="98227" y="214313"/>
                </a:lnTo>
                <a:lnTo>
                  <a:pt x="80367" y="214313"/>
                </a:ln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15" name="Text 12"/>
          <p:cNvSpPr/>
          <p:nvPr/>
        </p:nvSpPr>
        <p:spPr>
          <a:xfrm>
            <a:off x="6990904" y="5334000"/>
            <a:ext cx="139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Învățare prin Joc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2971800" cy="304800"/>
          </a:xfrm>
          <a:custGeom>
            <a:avLst/>
            <a:gdLst/>
            <a:ahLst/>
            <a:cxnLst/>
            <a:rect l="l" t="t" r="r" b="b"/>
            <a:pathLst>
              <a:path w="2971800" h="304800">
                <a:moveTo>
                  <a:pt x="152400" y="0"/>
                </a:moveTo>
                <a:lnTo>
                  <a:pt x="2819400" y="0"/>
                </a:lnTo>
                <a:cubicBezTo>
                  <a:pt x="2903512" y="0"/>
                  <a:pt x="2971800" y="68288"/>
                  <a:pt x="2971800" y="152400"/>
                </a:cubicBezTo>
                <a:lnTo>
                  <a:pt x="2971800" y="152400"/>
                </a:lnTo>
                <a:cubicBezTo>
                  <a:pt x="2971800" y="236512"/>
                  <a:pt x="2903512" y="304800"/>
                  <a:pt x="2819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1910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DESFĂȘURARE METODICĂ - ETAPA 9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Variante și Complicări ale Jocului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295400"/>
            <a:ext cx="5619750" cy="4181475"/>
          </a:xfrm>
          <a:custGeom>
            <a:avLst/>
            <a:gdLst/>
            <a:ahLst/>
            <a:cxnLst/>
            <a:rect l="l" t="t" r="r" b="b"/>
            <a:pathLst>
              <a:path w="5619750" h="4181475">
                <a:moveTo>
                  <a:pt x="152415" y="0"/>
                </a:moveTo>
                <a:lnTo>
                  <a:pt x="5467335" y="0"/>
                </a:lnTo>
                <a:cubicBezTo>
                  <a:pt x="5551512" y="0"/>
                  <a:pt x="5619750" y="68238"/>
                  <a:pt x="5619750" y="152415"/>
                </a:cubicBezTo>
                <a:lnTo>
                  <a:pt x="5619750" y="4029060"/>
                </a:lnTo>
                <a:cubicBezTo>
                  <a:pt x="5619750" y="4113237"/>
                  <a:pt x="5551512" y="4181475"/>
                  <a:pt x="5467335" y="4181475"/>
                </a:cubicBezTo>
                <a:lnTo>
                  <a:pt x="152415" y="4181475"/>
                </a:lnTo>
                <a:cubicBezTo>
                  <a:pt x="68238" y="4181475"/>
                  <a:pt x="0" y="4113237"/>
                  <a:pt x="0" y="4029060"/>
                </a:cubicBezTo>
                <a:lnTo>
                  <a:pt x="0" y="152415"/>
                </a:lnTo>
                <a:cubicBezTo>
                  <a:pt x="0" y="68238"/>
                  <a:pt x="68238" y="0"/>
                  <a:pt x="152415" y="0"/>
                </a:cubicBezTo>
                <a:close/>
              </a:path>
            </a:pathLst>
          </a:custGeom>
          <a:gradFill rotWithShape="1" flip="none">
            <a:gsLst>
              <a:gs pos="0">
                <a:srgbClr val="4A90A4"/>
              </a:gs>
              <a:gs pos="100000">
                <a:srgbClr val="4A90A4">
                  <a:alpha val="80000"/>
                </a:srgbClr>
              </a:gs>
            </a:gsLst>
            <a:lin ang="2700000" scaled="1"/>
          </a:gra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09600" y="1524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831354" y="1638300"/>
            <a:ext cx="200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57300" y="1638300"/>
            <a:ext cx="2571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Forme în Obiecte Reale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600" y="2209800"/>
            <a:ext cx="5248275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Transferul cunoștințelor în contexte reale.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Copiii trebuie să găsească obiecte din sală care au forma cerută.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09600" y="3414713"/>
            <a:ext cx="5162550" cy="1257300"/>
          </a:xfrm>
          <a:custGeom>
            <a:avLst/>
            <a:gdLst/>
            <a:ahLst/>
            <a:cxnLst/>
            <a:rect l="l" t="t" r="r" b="b"/>
            <a:pathLst>
              <a:path w="5162550" h="1257300">
                <a:moveTo>
                  <a:pt x="114301" y="0"/>
                </a:moveTo>
                <a:lnTo>
                  <a:pt x="5048249" y="0"/>
                </a:lnTo>
                <a:cubicBezTo>
                  <a:pt x="5111333" y="0"/>
                  <a:pt x="5162550" y="51217"/>
                  <a:pt x="5162550" y="114301"/>
                </a:cubicBezTo>
                <a:lnTo>
                  <a:pt x="5162550" y="1142999"/>
                </a:lnTo>
                <a:cubicBezTo>
                  <a:pt x="5162550" y="1206083"/>
                  <a:pt x="5111333" y="1257300"/>
                  <a:pt x="5048249" y="1257300"/>
                </a:cubicBezTo>
                <a:lnTo>
                  <a:pt x="114301" y="1257300"/>
                </a:lnTo>
                <a:cubicBezTo>
                  <a:pt x="51217" y="1257300"/>
                  <a:pt x="0" y="1206083"/>
                  <a:pt x="0" y="114299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723900" y="3529013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Exemple de activități: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23900" y="3795713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„Găsește un cerc în sală!" (ceas, farfurie)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23900" y="4062412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„Unde vezi un pătrat?" (fereastră, tablă)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23900" y="4329113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„Ce obiect are forma de triunghi?"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9600" y="4786313"/>
            <a:ext cx="5162550" cy="457200"/>
          </a:xfrm>
          <a:custGeom>
            <a:avLst/>
            <a:gdLst/>
            <a:ahLst/>
            <a:cxnLst/>
            <a:rect l="l" t="t" r="r" b="b"/>
            <a:pathLst>
              <a:path w="5162550" h="457200">
                <a:moveTo>
                  <a:pt x="114300" y="0"/>
                </a:moveTo>
                <a:lnTo>
                  <a:pt x="5048250" y="0"/>
                </a:lnTo>
                <a:cubicBezTo>
                  <a:pt x="5111334" y="0"/>
                  <a:pt x="5162550" y="51216"/>
                  <a:pt x="5162550" y="114300"/>
                </a:cubicBezTo>
                <a:lnTo>
                  <a:pt x="5162550" y="342900"/>
                </a:lnTo>
                <a:cubicBezTo>
                  <a:pt x="5162550" y="405984"/>
                  <a:pt x="5111334" y="457200"/>
                  <a:pt x="504825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762000" y="4943475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971550" y="4900613"/>
            <a:ext cx="4762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Beneficiu: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Conectarea învățării cu viața cotidiană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1000" y="5624513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152396" y="0"/>
                </a:moveTo>
                <a:lnTo>
                  <a:pt x="5467354" y="0"/>
                </a:lnTo>
                <a:cubicBezTo>
                  <a:pt x="5551520" y="0"/>
                  <a:pt x="5619750" y="68230"/>
                  <a:pt x="5619750" y="152396"/>
                </a:cubicBezTo>
                <a:lnTo>
                  <a:pt x="5619750" y="990604"/>
                </a:lnTo>
                <a:cubicBezTo>
                  <a:pt x="5619750" y="1074770"/>
                  <a:pt x="5551520" y="1143000"/>
                  <a:pt x="5467354" y="1143000"/>
                </a:cubicBezTo>
                <a:lnTo>
                  <a:pt x="152396" y="1143000"/>
                </a:lnTo>
                <a:cubicBezTo>
                  <a:pt x="68230" y="1143000"/>
                  <a:pt x="0" y="1074770"/>
                  <a:pt x="0" y="990604"/>
                </a:cubicBezTo>
                <a:lnTo>
                  <a:pt x="0" y="152396"/>
                </a:lnTo>
                <a:cubicBezTo>
                  <a:pt x="0" y="68230"/>
                  <a:pt x="68230" y="0"/>
                  <a:pt x="15239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571500" y="5815013"/>
            <a:ext cx="1666875" cy="762000"/>
          </a:xfrm>
          <a:custGeom>
            <a:avLst/>
            <a:gdLst/>
            <a:ahLst/>
            <a:cxnLst/>
            <a:rect l="l" t="t" r="r" b="b"/>
            <a:pathLst>
              <a:path w="1666875" h="762000">
                <a:moveTo>
                  <a:pt x="114300" y="0"/>
                </a:moveTo>
                <a:lnTo>
                  <a:pt x="1552575" y="0"/>
                </a:lnTo>
                <a:cubicBezTo>
                  <a:pt x="1615659" y="0"/>
                  <a:pt x="1666875" y="51216"/>
                  <a:pt x="1666875" y="114300"/>
                </a:cubicBezTo>
                <a:lnTo>
                  <a:pt x="1666875" y="647700"/>
                </a:lnTo>
                <a:cubicBezTo>
                  <a:pt x="1666875" y="710784"/>
                  <a:pt x="1615659" y="762000"/>
                  <a:pt x="1552575" y="762000"/>
                </a:cubicBezTo>
                <a:lnTo>
                  <a:pt x="114300" y="762000"/>
                </a:lnTo>
                <a:cubicBezTo>
                  <a:pt x="51216" y="762000"/>
                  <a:pt x="0" y="710784"/>
                  <a:pt x="0" y="647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1292200" y="592931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ubicBezTo>
                  <a:pt x="0" y="51216"/>
                  <a:pt x="51216" y="0"/>
                  <a:pt x="114300" y="0"/>
                </a:cubicBezTo>
                <a:close/>
                <a:moveTo>
                  <a:pt x="103584" y="53578"/>
                </a:moveTo>
                <a:lnTo>
                  <a:pt x="103584" y="114300"/>
                </a:lnTo>
                <a:cubicBezTo>
                  <a:pt x="103584" y="117872"/>
                  <a:pt x="105370" y="121221"/>
                  <a:pt x="108362" y="123230"/>
                </a:cubicBezTo>
                <a:lnTo>
                  <a:pt x="151224" y="151805"/>
                </a:lnTo>
                <a:cubicBezTo>
                  <a:pt x="156136" y="155109"/>
                  <a:pt x="162788" y="153769"/>
                  <a:pt x="166092" y="148813"/>
                </a:cubicBezTo>
                <a:cubicBezTo>
                  <a:pt x="169396" y="143857"/>
                  <a:pt x="168057" y="137249"/>
                  <a:pt x="163101" y="133945"/>
                </a:cubicBezTo>
                <a:lnTo>
                  <a:pt x="125016" y="108585"/>
                </a:lnTo>
                <a:lnTo>
                  <a:pt x="125016" y="53578"/>
                </a:lnTo>
                <a:cubicBezTo>
                  <a:pt x="125016" y="47640"/>
                  <a:pt x="120238" y="42863"/>
                  <a:pt x="114300" y="42863"/>
                </a:cubicBezTo>
                <a:cubicBezTo>
                  <a:pt x="108362" y="42863"/>
                  <a:pt x="103584" y="47640"/>
                  <a:pt x="103584" y="53578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21" name="Text 19"/>
          <p:cNvSpPr/>
          <p:nvPr/>
        </p:nvSpPr>
        <p:spPr>
          <a:xfrm>
            <a:off x="647700" y="6234113"/>
            <a:ext cx="151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Extindere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2355800" y="5815013"/>
            <a:ext cx="1666875" cy="762000"/>
          </a:xfrm>
          <a:custGeom>
            <a:avLst/>
            <a:gdLst/>
            <a:ahLst/>
            <a:cxnLst/>
            <a:rect l="l" t="t" r="r" b="b"/>
            <a:pathLst>
              <a:path w="1666875" h="762000">
                <a:moveTo>
                  <a:pt x="114300" y="0"/>
                </a:moveTo>
                <a:lnTo>
                  <a:pt x="1552575" y="0"/>
                </a:lnTo>
                <a:cubicBezTo>
                  <a:pt x="1615659" y="0"/>
                  <a:pt x="1666875" y="51216"/>
                  <a:pt x="1666875" y="114300"/>
                </a:cubicBezTo>
                <a:lnTo>
                  <a:pt x="1666875" y="647700"/>
                </a:lnTo>
                <a:cubicBezTo>
                  <a:pt x="1666875" y="710784"/>
                  <a:pt x="1615659" y="762000"/>
                  <a:pt x="1552575" y="762000"/>
                </a:cubicBezTo>
                <a:lnTo>
                  <a:pt x="114300" y="762000"/>
                </a:lnTo>
                <a:cubicBezTo>
                  <a:pt x="51216" y="762000"/>
                  <a:pt x="0" y="710784"/>
                  <a:pt x="0" y="647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3076501" y="592931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808" y="2322"/>
                </a:moveTo>
                <a:cubicBezTo>
                  <a:pt x="110460" y="-759"/>
                  <a:pt x="118140" y="-759"/>
                  <a:pt x="124792" y="2322"/>
                </a:cubicBezTo>
                <a:lnTo>
                  <a:pt x="222394" y="47417"/>
                </a:lnTo>
                <a:cubicBezTo>
                  <a:pt x="226189" y="49158"/>
                  <a:pt x="228600" y="52953"/>
                  <a:pt x="228600" y="57150"/>
                </a:cubicBezTo>
                <a:cubicBezTo>
                  <a:pt x="228600" y="61347"/>
                  <a:pt x="226189" y="65142"/>
                  <a:pt x="222394" y="66883"/>
                </a:cubicBezTo>
                <a:lnTo>
                  <a:pt x="124792" y="111978"/>
                </a:lnTo>
                <a:cubicBezTo>
                  <a:pt x="118140" y="115059"/>
                  <a:pt x="110460" y="115059"/>
                  <a:pt x="103808" y="111978"/>
                </a:cubicBezTo>
                <a:lnTo>
                  <a:pt x="6206" y="66883"/>
                </a:lnTo>
                <a:cubicBezTo>
                  <a:pt x="2411" y="65097"/>
                  <a:pt x="0" y="61302"/>
                  <a:pt x="0" y="57150"/>
                </a:cubicBezTo>
                <a:cubicBezTo>
                  <a:pt x="0" y="52998"/>
                  <a:pt x="2411" y="49158"/>
                  <a:pt x="6206" y="47417"/>
                </a:cubicBezTo>
                <a:lnTo>
                  <a:pt x="103808" y="2322"/>
                </a:lnTo>
                <a:close/>
                <a:moveTo>
                  <a:pt x="21476" y="97512"/>
                </a:moveTo>
                <a:lnTo>
                  <a:pt x="94833" y="131400"/>
                </a:lnTo>
                <a:cubicBezTo>
                  <a:pt x="107201" y="137115"/>
                  <a:pt x="121444" y="137115"/>
                  <a:pt x="133811" y="131400"/>
                </a:cubicBezTo>
                <a:lnTo>
                  <a:pt x="207169" y="97512"/>
                </a:lnTo>
                <a:lnTo>
                  <a:pt x="222394" y="104567"/>
                </a:lnTo>
                <a:cubicBezTo>
                  <a:pt x="226189" y="106308"/>
                  <a:pt x="228600" y="110103"/>
                  <a:pt x="228600" y="114300"/>
                </a:cubicBezTo>
                <a:cubicBezTo>
                  <a:pt x="228600" y="118497"/>
                  <a:pt x="226189" y="122292"/>
                  <a:pt x="222394" y="124033"/>
                </a:cubicBezTo>
                <a:lnTo>
                  <a:pt x="124792" y="169128"/>
                </a:lnTo>
                <a:cubicBezTo>
                  <a:pt x="118140" y="172209"/>
                  <a:pt x="110460" y="172209"/>
                  <a:pt x="103808" y="169128"/>
                </a:cubicBezTo>
                <a:lnTo>
                  <a:pt x="6206" y="124033"/>
                </a:lnTo>
                <a:cubicBezTo>
                  <a:pt x="2411" y="122247"/>
                  <a:pt x="0" y="118452"/>
                  <a:pt x="0" y="114300"/>
                </a:cubicBezTo>
                <a:cubicBezTo>
                  <a:pt x="0" y="110148"/>
                  <a:pt x="2411" y="106308"/>
                  <a:pt x="6206" y="104567"/>
                </a:cubicBezTo>
                <a:lnTo>
                  <a:pt x="21431" y="97512"/>
                </a:lnTo>
                <a:close/>
                <a:moveTo>
                  <a:pt x="6206" y="161717"/>
                </a:moveTo>
                <a:lnTo>
                  <a:pt x="21431" y="154662"/>
                </a:lnTo>
                <a:lnTo>
                  <a:pt x="94789" y="188550"/>
                </a:lnTo>
                <a:cubicBezTo>
                  <a:pt x="107156" y="194265"/>
                  <a:pt x="121399" y="194265"/>
                  <a:pt x="133767" y="188550"/>
                </a:cubicBezTo>
                <a:lnTo>
                  <a:pt x="207124" y="154662"/>
                </a:lnTo>
                <a:lnTo>
                  <a:pt x="222349" y="161717"/>
                </a:lnTo>
                <a:cubicBezTo>
                  <a:pt x="226144" y="163458"/>
                  <a:pt x="228555" y="167253"/>
                  <a:pt x="228555" y="171450"/>
                </a:cubicBezTo>
                <a:cubicBezTo>
                  <a:pt x="228555" y="175647"/>
                  <a:pt x="226144" y="179442"/>
                  <a:pt x="222349" y="181183"/>
                </a:cubicBezTo>
                <a:lnTo>
                  <a:pt x="124748" y="226278"/>
                </a:lnTo>
                <a:cubicBezTo>
                  <a:pt x="118095" y="229359"/>
                  <a:pt x="110416" y="229359"/>
                  <a:pt x="103763" y="226278"/>
                </a:cubicBezTo>
                <a:lnTo>
                  <a:pt x="6206" y="181183"/>
                </a:lnTo>
                <a:cubicBezTo>
                  <a:pt x="2411" y="179397"/>
                  <a:pt x="0" y="175602"/>
                  <a:pt x="0" y="171450"/>
                </a:cubicBezTo>
                <a:cubicBezTo>
                  <a:pt x="0" y="167298"/>
                  <a:pt x="2411" y="163458"/>
                  <a:pt x="6206" y="161717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4" name="Text 22"/>
          <p:cNvSpPr/>
          <p:nvPr/>
        </p:nvSpPr>
        <p:spPr>
          <a:xfrm>
            <a:off x="2432000" y="6234113"/>
            <a:ext cx="151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Diversificare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140175" y="5815013"/>
            <a:ext cx="1666875" cy="762000"/>
          </a:xfrm>
          <a:custGeom>
            <a:avLst/>
            <a:gdLst/>
            <a:ahLst/>
            <a:cxnLst/>
            <a:rect l="l" t="t" r="r" b="b"/>
            <a:pathLst>
              <a:path w="1666875" h="762000">
                <a:moveTo>
                  <a:pt x="114300" y="0"/>
                </a:moveTo>
                <a:lnTo>
                  <a:pt x="1552575" y="0"/>
                </a:lnTo>
                <a:cubicBezTo>
                  <a:pt x="1615659" y="0"/>
                  <a:pt x="1666875" y="51216"/>
                  <a:pt x="1666875" y="114300"/>
                </a:cubicBezTo>
                <a:lnTo>
                  <a:pt x="1666875" y="647700"/>
                </a:lnTo>
                <a:cubicBezTo>
                  <a:pt x="1666875" y="710784"/>
                  <a:pt x="1615659" y="762000"/>
                  <a:pt x="1552575" y="762000"/>
                </a:cubicBezTo>
                <a:lnTo>
                  <a:pt x="114300" y="762000"/>
                </a:lnTo>
                <a:cubicBezTo>
                  <a:pt x="51216" y="762000"/>
                  <a:pt x="0" y="710784"/>
                  <a:pt x="0" y="647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4860875" y="592931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28575"/>
                </a:moveTo>
                <a:cubicBezTo>
                  <a:pt x="28575" y="20672"/>
                  <a:pt x="22190" y="14288"/>
                  <a:pt x="14288" y="14288"/>
                </a:cubicBezTo>
                <a:cubicBezTo>
                  <a:pt x="6385" y="14288"/>
                  <a:pt x="0" y="20672"/>
                  <a:pt x="0" y="28575"/>
                </a:cubicBezTo>
                <a:lnTo>
                  <a:pt x="0" y="178594"/>
                </a:lnTo>
                <a:cubicBezTo>
                  <a:pt x="0" y="198328"/>
                  <a:pt x="15984" y="214313"/>
                  <a:pt x="35719" y="214313"/>
                </a:cubicBezTo>
                <a:lnTo>
                  <a:pt x="214313" y="214313"/>
                </a:lnTo>
                <a:cubicBezTo>
                  <a:pt x="222215" y="214313"/>
                  <a:pt x="228600" y="207928"/>
                  <a:pt x="228600" y="200025"/>
                </a:cubicBezTo>
                <a:cubicBezTo>
                  <a:pt x="228600" y="192122"/>
                  <a:pt x="222215" y="185738"/>
                  <a:pt x="214313" y="185738"/>
                </a:cubicBezTo>
                <a:lnTo>
                  <a:pt x="35719" y="185738"/>
                </a:lnTo>
                <a:cubicBezTo>
                  <a:pt x="31790" y="185738"/>
                  <a:pt x="28575" y="182523"/>
                  <a:pt x="28575" y="178594"/>
                </a:cubicBezTo>
                <a:lnTo>
                  <a:pt x="28575" y="28575"/>
                </a:lnTo>
                <a:close/>
                <a:moveTo>
                  <a:pt x="210116" y="67241"/>
                </a:moveTo>
                <a:cubicBezTo>
                  <a:pt x="215697" y="61659"/>
                  <a:pt x="215697" y="52596"/>
                  <a:pt x="210116" y="47015"/>
                </a:cubicBezTo>
                <a:cubicBezTo>
                  <a:pt x="204534" y="41434"/>
                  <a:pt x="195471" y="41434"/>
                  <a:pt x="189890" y="47015"/>
                </a:cubicBezTo>
                <a:lnTo>
                  <a:pt x="142875" y="94074"/>
                </a:lnTo>
                <a:lnTo>
                  <a:pt x="117247" y="68491"/>
                </a:lnTo>
                <a:cubicBezTo>
                  <a:pt x="111666" y="62910"/>
                  <a:pt x="102602" y="62910"/>
                  <a:pt x="97021" y="68491"/>
                </a:cubicBezTo>
                <a:lnTo>
                  <a:pt x="54159" y="111353"/>
                </a:lnTo>
                <a:cubicBezTo>
                  <a:pt x="48578" y="116934"/>
                  <a:pt x="48578" y="125998"/>
                  <a:pt x="54159" y="131579"/>
                </a:cubicBezTo>
                <a:cubicBezTo>
                  <a:pt x="59740" y="137160"/>
                  <a:pt x="68803" y="137160"/>
                  <a:pt x="74384" y="131579"/>
                </a:cubicBezTo>
                <a:lnTo>
                  <a:pt x="107156" y="98807"/>
                </a:lnTo>
                <a:lnTo>
                  <a:pt x="132784" y="124435"/>
                </a:lnTo>
                <a:cubicBezTo>
                  <a:pt x="138366" y="130016"/>
                  <a:pt x="147429" y="130016"/>
                  <a:pt x="153010" y="124435"/>
                </a:cubicBezTo>
                <a:lnTo>
                  <a:pt x="210160" y="67285"/>
                </a:ln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27" name="Text 25"/>
          <p:cNvSpPr/>
          <p:nvPr/>
        </p:nvSpPr>
        <p:spPr>
          <a:xfrm>
            <a:off x="4216375" y="6234113"/>
            <a:ext cx="151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Progresie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91250" y="1295400"/>
            <a:ext cx="5619750" cy="3724275"/>
          </a:xfrm>
          <a:custGeom>
            <a:avLst/>
            <a:gdLst/>
            <a:ahLst/>
            <a:cxnLst/>
            <a:rect l="l" t="t" r="r" b="b"/>
            <a:pathLst>
              <a:path w="5619750" h="3724275">
                <a:moveTo>
                  <a:pt x="152397" y="0"/>
                </a:moveTo>
                <a:lnTo>
                  <a:pt x="5467353" y="0"/>
                </a:lnTo>
                <a:cubicBezTo>
                  <a:pt x="5551519" y="0"/>
                  <a:pt x="5619750" y="68231"/>
                  <a:pt x="5619750" y="152397"/>
                </a:cubicBezTo>
                <a:lnTo>
                  <a:pt x="5619750" y="3571878"/>
                </a:lnTo>
                <a:cubicBezTo>
                  <a:pt x="5619750" y="3656044"/>
                  <a:pt x="5551519" y="3724275"/>
                  <a:pt x="5467353" y="3724275"/>
                </a:cubicBezTo>
                <a:lnTo>
                  <a:pt x="152397" y="3724275"/>
                </a:lnTo>
                <a:cubicBezTo>
                  <a:pt x="68231" y="3724275"/>
                  <a:pt x="0" y="3656044"/>
                  <a:pt x="0" y="3571878"/>
                </a:cubicBezTo>
                <a:lnTo>
                  <a:pt x="0" y="152397"/>
                </a:lnTo>
                <a:cubicBezTo>
                  <a:pt x="0" y="68287"/>
                  <a:pt x="68287" y="0"/>
                  <a:pt x="152397" y="0"/>
                </a:cubicBezTo>
                <a:close/>
              </a:path>
            </a:pathLst>
          </a:custGeom>
          <a:gradFill rotWithShape="1" flip="none">
            <a:gsLst>
              <a:gs pos="0">
                <a:srgbClr val="F4A261"/>
              </a:gs>
              <a:gs pos="100000">
                <a:srgbClr val="E76F51"/>
              </a:gs>
            </a:gsLst>
            <a:lin ang="2700000" scaled="1"/>
          </a:gra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6419850" y="1524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6622256" y="1638300"/>
            <a:ext cx="238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067550" y="1638300"/>
            <a:ext cx="1600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Indicii Verbale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19850" y="2209800"/>
            <a:ext cx="524827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Dezvoltarea vocabularului geometric.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Educatoarea oferă descrieri verbale, iar copiii identifică forma corespunzătoare.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419850" y="2919413"/>
            <a:ext cx="5162550" cy="1295400"/>
          </a:xfrm>
          <a:custGeom>
            <a:avLst/>
            <a:gdLst/>
            <a:ahLst/>
            <a:cxnLst/>
            <a:rect l="l" t="t" r="r" b="b"/>
            <a:pathLst>
              <a:path w="5162550" h="1295400">
                <a:moveTo>
                  <a:pt x="114306" y="0"/>
                </a:moveTo>
                <a:lnTo>
                  <a:pt x="5048244" y="0"/>
                </a:lnTo>
                <a:cubicBezTo>
                  <a:pt x="5111373" y="0"/>
                  <a:pt x="5162550" y="51177"/>
                  <a:pt x="5162550" y="114306"/>
                </a:cubicBezTo>
                <a:lnTo>
                  <a:pt x="5162550" y="1181094"/>
                </a:lnTo>
                <a:cubicBezTo>
                  <a:pt x="5162550" y="1244223"/>
                  <a:pt x="5111373" y="1295400"/>
                  <a:pt x="5048244" y="1295400"/>
                </a:cubicBezTo>
                <a:lnTo>
                  <a:pt x="114306" y="1295400"/>
                </a:lnTo>
                <a:cubicBezTo>
                  <a:pt x="51177" y="1295400"/>
                  <a:pt x="0" y="1244223"/>
                  <a:pt x="0" y="1181094"/>
                </a:cubicBezTo>
                <a:lnTo>
                  <a:pt x="0" y="114306"/>
                </a:lnTo>
                <a:cubicBezTo>
                  <a:pt x="0" y="51219"/>
                  <a:pt x="51219" y="0"/>
                  <a:pt x="11430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6534150" y="3033713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Exemple de indicii: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534150" y="3338513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„Caută o formă cu trei colțuri." → Triunghi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534150" y="3605213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„Găsește ceva rotund." → Cerc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534150" y="3871913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„Are patru laturi egale." → Pătrat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19850" y="4329113"/>
            <a:ext cx="5162550" cy="457200"/>
          </a:xfrm>
          <a:custGeom>
            <a:avLst/>
            <a:gdLst/>
            <a:ahLst/>
            <a:cxnLst/>
            <a:rect l="l" t="t" r="r" b="b"/>
            <a:pathLst>
              <a:path w="5162550" h="457200">
                <a:moveTo>
                  <a:pt x="114300" y="0"/>
                </a:moveTo>
                <a:lnTo>
                  <a:pt x="5048250" y="0"/>
                </a:lnTo>
                <a:cubicBezTo>
                  <a:pt x="5111334" y="0"/>
                  <a:pt x="5162550" y="51216"/>
                  <a:pt x="5162550" y="114300"/>
                </a:cubicBezTo>
                <a:lnTo>
                  <a:pt x="5162550" y="342900"/>
                </a:lnTo>
                <a:cubicBezTo>
                  <a:pt x="5162550" y="405984"/>
                  <a:pt x="5111334" y="457200"/>
                  <a:pt x="504825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553200" y="44862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5719" y="16669"/>
                </a:moveTo>
                <a:cubicBezTo>
                  <a:pt x="35719" y="7471"/>
                  <a:pt x="43190" y="0"/>
                  <a:pt x="52388" y="0"/>
                </a:cubicBezTo>
                <a:lnTo>
                  <a:pt x="59531" y="0"/>
                </a:lnTo>
                <a:cubicBezTo>
                  <a:pt x="64800" y="0"/>
                  <a:pt x="69056" y="4256"/>
                  <a:pt x="69056" y="9525"/>
                </a:cubicBezTo>
                <a:lnTo>
                  <a:pt x="69056" y="142875"/>
                </a:lnTo>
                <a:cubicBezTo>
                  <a:pt x="69056" y="148144"/>
                  <a:pt x="64800" y="152400"/>
                  <a:pt x="59531" y="152400"/>
                </a:cubicBezTo>
                <a:lnTo>
                  <a:pt x="50006" y="152400"/>
                </a:lnTo>
                <a:cubicBezTo>
                  <a:pt x="41136" y="152400"/>
                  <a:pt x="33665" y="146328"/>
                  <a:pt x="31552" y="138113"/>
                </a:cubicBezTo>
                <a:cubicBezTo>
                  <a:pt x="31343" y="138113"/>
                  <a:pt x="31165" y="138113"/>
                  <a:pt x="30956" y="138113"/>
                </a:cubicBezTo>
                <a:cubicBezTo>
                  <a:pt x="17800" y="138113"/>
                  <a:pt x="7144" y="127456"/>
                  <a:pt x="7144" y="114300"/>
                </a:cubicBezTo>
                <a:cubicBezTo>
                  <a:pt x="7144" y="108942"/>
                  <a:pt x="8930" y="104001"/>
                  <a:pt x="11906" y="100013"/>
                </a:cubicBezTo>
                <a:cubicBezTo>
                  <a:pt x="6132" y="95667"/>
                  <a:pt x="2381" y="88761"/>
                  <a:pt x="2381" y="80962"/>
                </a:cubicBezTo>
                <a:cubicBezTo>
                  <a:pt x="2381" y="71765"/>
                  <a:pt x="7620" y="63758"/>
                  <a:pt x="15240" y="59799"/>
                </a:cubicBezTo>
                <a:cubicBezTo>
                  <a:pt x="13127" y="56227"/>
                  <a:pt x="11906" y="52060"/>
                  <a:pt x="11906" y="47625"/>
                </a:cubicBezTo>
                <a:cubicBezTo>
                  <a:pt x="11906" y="34469"/>
                  <a:pt x="22562" y="23813"/>
                  <a:pt x="35719" y="23813"/>
                </a:cubicBezTo>
                <a:lnTo>
                  <a:pt x="35719" y="16669"/>
                </a:lnTo>
                <a:close/>
                <a:moveTo>
                  <a:pt x="116681" y="16669"/>
                </a:moveTo>
                <a:lnTo>
                  <a:pt x="116681" y="23813"/>
                </a:lnTo>
                <a:cubicBezTo>
                  <a:pt x="129838" y="23813"/>
                  <a:pt x="140494" y="34469"/>
                  <a:pt x="140494" y="47625"/>
                </a:cubicBezTo>
                <a:cubicBezTo>
                  <a:pt x="140494" y="52090"/>
                  <a:pt x="139273" y="56257"/>
                  <a:pt x="137160" y="59799"/>
                </a:cubicBezTo>
                <a:cubicBezTo>
                  <a:pt x="144810" y="63758"/>
                  <a:pt x="150019" y="71735"/>
                  <a:pt x="150019" y="80962"/>
                </a:cubicBezTo>
                <a:cubicBezTo>
                  <a:pt x="150019" y="88761"/>
                  <a:pt x="146268" y="95667"/>
                  <a:pt x="140494" y="100013"/>
                </a:cubicBezTo>
                <a:cubicBezTo>
                  <a:pt x="143470" y="104001"/>
                  <a:pt x="145256" y="108942"/>
                  <a:pt x="145256" y="114300"/>
                </a:cubicBezTo>
                <a:cubicBezTo>
                  <a:pt x="145256" y="127456"/>
                  <a:pt x="134600" y="138113"/>
                  <a:pt x="121444" y="138113"/>
                </a:cubicBezTo>
                <a:cubicBezTo>
                  <a:pt x="121235" y="138113"/>
                  <a:pt x="121057" y="138113"/>
                  <a:pt x="120848" y="138113"/>
                </a:cubicBezTo>
                <a:cubicBezTo>
                  <a:pt x="118735" y="146328"/>
                  <a:pt x="111264" y="152400"/>
                  <a:pt x="102394" y="152400"/>
                </a:cubicBezTo>
                <a:lnTo>
                  <a:pt x="92869" y="152400"/>
                </a:lnTo>
                <a:cubicBezTo>
                  <a:pt x="87600" y="152400"/>
                  <a:pt x="83344" y="148144"/>
                  <a:pt x="83344" y="142875"/>
                </a:cubicBezTo>
                <a:lnTo>
                  <a:pt x="83344" y="9525"/>
                </a:lnTo>
                <a:cubicBezTo>
                  <a:pt x="83344" y="4256"/>
                  <a:pt x="87600" y="0"/>
                  <a:pt x="92869" y="0"/>
                </a:cubicBezTo>
                <a:lnTo>
                  <a:pt x="100013" y="0"/>
                </a:lnTo>
                <a:cubicBezTo>
                  <a:pt x="109210" y="0"/>
                  <a:pt x="116681" y="7471"/>
                  <a:pt x="116681" y="1666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0" name="Text 38"/>
          <p:cNvSpPr/>
          <p:nvPr/>
        </p:nvSpPr>
        <p:spPr>
          <a:xfrm>
            <a:off x="6781800" y="4443413"/>
            <a:ext cx="4762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Beneficiu: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Dezvoltarea înțelegerii conceptelor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91250" y="5167313"/>
            <a:ext cx="5619750" cy="1600200"/>
          </a:xfrm>
          <a:custGeom>
            <a:avLst/>
            <a:gdLst/>
            <a:ahLst/>
            <a:cxnLst/>
            <a:rect l="l" t="t" r="r" b="b"/>
            <a:pathLst>
              <a:path w="5619750" h="1600200">
                <a:moveTo>
                  <a:pt x="152403" y="0"/>
                </a:moveTo>
                <a:lnTo>
                  <a:pt x="5467347" y="0"/>
                </a:lnTo>
                <a:cubicBezTo>
                  <a:pt x="5551517" y="0"/>
                  <a:pt x="5619750" y="68233"/>
                  <a:pt x="5619750" y="152403"/>
                </a:cubicBezTo>
                <a:lnTo>
                  <a:pt x="5619750" y="1447797"/>
                </a:lnTo>
                <a:cubicBezTo>
                  <a:pt x="5619750" y="1531967"/>
                  <a:pt x="5551517" y="1600200"/>
                  <a:pt x="5467347" y="1600200"/>
                </a:cubicBezTo>
                <a:lnTo>
                  <a:pt x="152403" y="1600200"/>
                </a:lnTo>
                <a:cubicBezTo>
                  <a:pt x="68233" y="1600200"/>
                  <a:pt x="0" y="1531967"/>
                  <a:pt x="0" y="144779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6394847" y="5405438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03640" y="-6329"/>
                </a:moveTo>
                <a:cubicBezTo>
                  <a:pt x="102267" y="-9008"/>
                  <a:pt x="99488" y="-10716"/>
                  <a:pt x="96474" y="-10716"/>
                </a:cubicBezTo>
                <a:cubicBezTo>
                  <a:pt x="93460" y="-10716"/>
                  <a:pt x="90681" y="-9008"/>
                  <a:pt x="89308" y="-6329"/>
                </a:cubicBezTo>
                <a:lnTo>
                  <a:pt x="64662" y="41958"/>
                </a:lnTo>
                <a:lnTo>
                  <a:pt x="11117" y="50464"/>
                </a:lnTo>
                <a:cubicBezTo>
                  <a:pt x="8137" y="50933"/>
                  <a:pt x="5659" y="53042"/>
                  <a:pt x="4722" y="55922"/>
                </a:cubicBezTo>
                <a:cubicBezTo>
                  <a:pt x="3784" y="58802"/>
                  <a:pt x="4554" y="61950"/>
                  <a:pt x="6664" y="64093"/>
                </a:cubicBezTo>
                <a:lnTo>
                  <a:pt x="44972" y="102435"/>
                </a:lnTo>
                <a:lnTo>
                  <a:pt x="36534" y="155979"/>
                </a:lnTo>
                <a:cubicBezTo>
                  <a:pt x="36065" y="158960"/>
                  <a:pt x="37304" y="161973"/>
                  <a:pt x="39748" y="163748"/>
                </a:cubicBezTo>
                <a:cubicBezTo>
                  <a:pt x="42193" y="165523"/>
                  <a:pt x="45407" y="165791"/>
                  <a:pt x="48120" y="164418"/>
                </a:cubicBezTo>
                <a:lnTo>
                  <a:pt x="96474" y="139839"/>
                </a:lnTo>
                <a:lnTo>
                  <a:pt x="144795" y="164418"/>
                </a:lnTo>
                <a:cubicBezTo>
                  <a:pt x="147474" y="165791"/>
                  <a:pt x="150722" y="165523"/>
                  <a:pt x="153166" y="163748"/>
                </a:cubicBezTo>
                <a:cubicBezTo>
                  <a:pt x="155611" y="161973"/>
                  <a:pt x="156850" y="158993"/>
                  <a:pt x="156381" y="155979"/>
                </a:cubicBezTo>
                <a:lnTo>
                  <a:pt x="147909" y="102435"/>
                </a:lnTo>
                <a:lnTo>
                  <a:pt x="186217" y="64093"/>
                </a:lnTo>
                <a:cubicBezTo>
                  <a:pt x="188361" y="61950"/>
                  <a:pt x="189097" y="58802"/>
                  <a:pt x="188160" y="55922"/>
                </a:cubicBezTo>
                <a:cubicBezTo>
                  <a:pt x="187222" y="53042"/>
                  <a:pt x="184778" y="50933"/>
                  <a:pt x="181764" y="50464"/>
                </a:cubicBezTo>
                <a:lnTo>
                  <a:pt x="128253" y="41958"/>
                </a:lnTo>
                <a:lnTo>
                  <a:pt x="103640" y="-6329"/>
                </a:ln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43" name="Text 41"/>
          <p:cNvSpPr/>
          <p:nvPr/>
        </p:nvSpPr>
        <p:spPr>
          <a:xfrm>
            <a:off x="6600825" y="5357813"/>
            <a:ext cx="5105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Adaptare și Personalizare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400800" y="608171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45" name="Text 43"/>
          <p:cNvSpPr/>
          <p:nvPr/>
        </p:nvSpPr>
        <p:spPr>
          <a:xfrm>
            <a:off x="6648450" y="6043613"/>
            <a:ext cx="2790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Combinați variantele pentru diversitate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400800" y="638651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47" name="Text 45"/>
          <p:cNvSpPr/>
          <p:nvPr/>
        </p:nvSpPr>
        <p:spPr>
          <a:xfrm>
            <a:off x="6648450" y="6348413"/>
            <a:ext cx="2981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Adaptați dificultatea în funcție de progres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17500"/>
            <a:ext cx="2524125" cy="254000"/>
          </a:xfrm>
          <a:custGeom>
            <a:avLst/>
            <a:gdLst/>
            <a:ahLst/>
            <a:cxnLst/>
            <a:rect l="l" t="t" r="r" b="b"/>
            <a:pathLst>
              <a:path w="2524125" h="254000">
                <a:moveTo>
                  <a:pt x="127000" y="0"/>
                </a:moveTo>
                <a:lnTo>
                  <a:pt x="2397125" y="0"/>
                </a:lnTo>
                <a:cubicBezTo>
                  <a:pt x="2467218" y="0"/>
                  <a:pt x="2524125" y="56907"/>
                  <a:pt x="2524125" y="127000"/>
                </a:cubicBezTo>
                <a:lnTo>
                  <a:pt x="2524125" y="127000"/>
                </a:lnTo>
                <a:cubicBezTo>
                  <a:pt x="2524125" y="197093"/>
                  <a:pt x="2467218" y="254000"/>
                  <a:pt x="2397125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" name="Text 1"/>
          <p:cNvSpPr/>
          <p:nvPr/>
        </p:nvSpPr>
        <p:spPr>
          <a:xfrm>
            <a:off x="444500" y="349250"/>
            <a:ext cx="2333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DESFĂȘURARE METODICĂ - ETAPA 10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6350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Evaluare și Încheiere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17500" y="1095375"/>
            <a:ext cx="5699125" cy="5667375"/>
          </a:xfrm>
          <a:custGeom>
            <a:avLst/>
            <a:gdLst/>
            <a:ahLst/>
            <a:cxnLst/>
            <a:rect l="l" t="t" r="r" b="b"/>
            <a:pathLst>
              <a:path w="5699125" h="5667375">
                <a:moveTo>
                  <a:pt x="31750" y="0"/>
                </a:moveTo>
                <a:lnTo>
                  <a:pt x="5667375" y="0"/>
                </a:lnTo>
                <a:cubicBezTo>
                  <a:pt x="5684910" y="0"/>
                  <a:pt x="5699125" y="14215"/>
                  <a:pt x="5699125" y="31750"/>
                </a:cubicBezTo>
                <a:lnTo>
                  <a:pt x="5699125" y="5540369"/>
                </a:lnTo>
                <a:cubicBezTo>
                  <a:pt x="5699125" y="5610513"/>
                  <a:pt x="5642263" y="5667375"/>
                  <a:pt x="5572119" y="5667375"/>
                </a:cubicBezTo>
                <a:lnTo>
                  <a:pt x="127006" y="5667375"/>
                </a:lnTo>
                <a:cubicBezTo>
                  <a:pt x="56862" y="5667375"/>
                  <a:pt x="0" y="5610513"/>
                  <a:pt x="0" y="5540369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17500" y="1095375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7" name="Shape 5"/>
          <p:cNvSpPr/>
          <p:nvPr/>
        </p:nvSpPr>
        <p:spPr>
          <a:xfrm>
            <a:off x="476250" y="127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8" name="Shape 6"/>
          <p:cNvSpPr/>
          <p:nvPr/>
        </p:nvSpPr>
        <p:spPr>
          <a:xfrm>
            <a:off x="559594" y="13652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42875" y="53578"/>
                </a:moveTo>
                <a:cubicBezTo>
                  <a:pt x="142875" y="89743"/>
                  <a:pt x="110877" y="119063"/>
                  <a:pt x="71438" y="119063"/>
                </a:cubicBezTo>
                <a:cubicBezTo>
                  <a:pt x="61503" y="119063"/>
                  <a:pt x="52053" y="117202"/>
                  <a:pt x="43458" y="113854"/>
                </a:cubicBezTo>
                <a:lnTo>
                  <a:pt x="13097" y="129927"/>
                </a:lnTo>
                <a:cubicBezTo>
                  <a:pt x="9637" y="131750"/>
                  <a:pt x="5395" y="131118"/>
                  <a:pt x="2604" y="128364"/>
                </a:cubicBezTo>
                <a:cubicBezTo>
                  <a:pt x="-186" y="125611"/>
                  <a:pt x="-819" y="121332"/>
                  <a:pt x="1042" y="117872"/>
                </a:cubicBezTo>
                <a:lnTo>
                  <a:pt x="14288" y="92869"/>
                </a:lnTo>
                <a:cubicBezTo>
                  <a:pt x="5321" y="81930"/>
                  <a:pt x="0" y="68312"/>
                  <a:pt x="0" y="53578"/>
                </a:cubicBezTo>
                <a:cubicBezTo>
                  <a:pt x="0" y="17413"/>
                  <a:pt x="31998" y="-11906"/>
                  <a:pt x="71438" y="-11906"/>
                </a:cubicBezTo>
                <a:cubicBezTo>
                  <a:pt x="110877" y="-11906"/>
                  <a:pt x="142875" y="17413"/>
                  <a:pt x="142875" y="53578"/>
                </a:cubicBezTo>
                <a:close/>
                <a:moveTo>
                  <a:pt x="142875" y="190500"/>
                </a:moveTo>
                <a:cubicBezTo>
                  <a:pt x="107863" y="190500"/>
                  <a:pt x="78730" y="167394"/>
                  <a:pt x="72628" y="136922"/>
                </a:cubicBezTo>
                <a:cubicBezTo>
                  <a:pt x="117277" y="136364"/>
                  <a:pt x="156083" y="104589"/>
                  <a:pt x="160362" y="61503"/>
                </a:cubicBezTo>
                <a:cubicBezTo>
                  <a:pt x="191356" y="68647"/>
                  <a:pt x="214313" y="94357"/>
                  <a:pt x="214313" y="125016"/>
                </a:cubicBezTo>
                <a:cubicBezTo>
                  <a:pt x="214313" y="139750"/>
                  <a:pt x="208992" y="153367"/>
                  <a:pt x="200025" y="164306"/>
                </a:cubicBezTo>
                <a:lnTo>
                  <a:pt x="213271" y="189309"/>
                </a:lnTo>
                <a:cubicBezTo>
                  <a:pt x="215094" y="192770"/>
                  <a:pt x="214461" y="197011"/>
                  <a:pt x="211708" y="199802"/>
                </a:cubicBezTo>
                <a:cubicBezTo>
                  <a:pt x="208955" y="202592"/>
                  <a:pt x="204676" y="203225"/>
                  <a:pt x="201216" y="201364"/>
                </a:cubicBezTo>
                <a:lnTo>
                  <a:pt x="170855" y="185291"/>
                </a:lnTo>
                <a:cubicBezTo>
                  <a:pt x="162260" y="188640"/>
                  <a:pt x="152809" y="190500"/>
                  <a:pt x="142875" y="1905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7"/>
          <p:cNvSpPr/>
          <p:nvPr/>
        </p:nvSpPr>
        <p:spPr>
          <a:xfrm>
            <a:off x="952500" y="1349375"/>
            <a:ext cx="1428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Discuție Reflectivă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6250" y="1778000"/>
            <a:ext cx="5445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Educatoarea adună copiii în semicerc și discută: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76250" y="2465896"/>
            <a:ext cx="5381625" cy="698500"/>
          </a:xfrm>
          <a:custGeom>
            <a:avLst/>
            <a:gdLst/>
            <a:ahLst/>
            <a:cxnLst/>
            <a:rect l="l" t="t" r="r" b="b"/>
            <a:pathLst>
              <a:path w="5381625" h="69850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603253"/>
                </a:lnTo>
                <a:cubicBezTo>
                  <a:pt x="5381625" y="655856"/>
                  <a:pt x="5338981" y="698500"/>
                  <a:pt x="5286378" y="698500"/>
                </a:cubicBezTo>
                <a:lnTo>
                  <a:pt x="95247" y="698500"/>
                </a:lnTo>
                <a:cubicBezTo>
                  <a:pt x="42644" y="698500"/>
                  <a:pt x="0" y="655856"/>
                  <a:pt x="0" y="603253"/>
                </a:cubicBezTo>
                <a:lnTo>
                  <a:pt x="0" y="95247"/>
                </a:lnTo>
                <a:cubicBezTo>
                  <a:pt x="0" y="42679"/>
                  <a:pt x="42679" y="0"/>
                  <a:pt x="95247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619125" y="262464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63500" y="43656"/>
                </a:moveTo>
                <a:cubicBezTo>
                  <a:pt x="59110" y="43656"/>
                  <a:pt x="55563" y="47203"/>
                  <a:pt x="55563" y="51594"/>
                </a:cubicBezTo>
                <a:cubicBezTo>
                  <a:pt x="55563" y="54893"/>
                  <a:pt x="52908" y="57547"/>
                  <a:pt x="49609" y="57547"/>
                </a:cubicBezTo>
                <a:cubicBezTo>
                  <a:pt x="46310" y="57547"/>
                  <a:pt x="43656" y="54893"/>
                  <a:pt x="43656" y="51594"/>
                </a:cubicBezTo>
                <a:cubicBezTo>
                  <a:pt x="43656" y="40630"/>
                  <a:pt x="52536" y="31750"/>
                  <a:pt x="63500" y="31750"/>
                </a:cubicBezTo>
                <a:cubicBezTo>
                  <a:pt x="74464" y="31750"/>
                  <a:pt x="83344" y="40630"/>
                  <a:pt x="83344" y="51594"/>
                </a:cubicBezTo>
                <a:cubicBezTo>
                  <a:pt x="83344" y="63302"/>
                  <a:pt x="74414" y="68263"/>
                  <a:pt x="69453" y="70073"/>
                </a:cubicBezTo>
                <a:lnTo>
                  <a:pt x="69453" y="71016"/>
                </a:lnTo>
                <a:cubicBezTo>
                  <a:pt x="69453" y="74315"/>
                  <a:pt x="66799" y="76969"/>
                  <a:pt x="63500" y="76969"/>
                </a:cubicBezTo>
                <a:cubicBezTo>
                  <a:pt x="60201" y="76969"/>
                  <a:pt x="57547" y="74315"/>
                  <a:pt x="57547" y="71016"/>
                </a:cubicBezTo>
                <a:lnTo>
                  <a:pt x="57547" y="69007"/>
                </a:lnTo>
                <a:cubicBezTo>
                  <a:pt x="57547" y="63922"/>
                  <a:pt x="61218" y="60275"/>
                  <a:pt x="65013" y="59035"/>
                </a:cubicBezTo>
                <a:cubicBezTo>
                  <a:pt x="66601" y="58514"/>
                  <a:pt x="68287" y="57671"/>
                  <a:pt x="69528" y="56480"/>
                </a:cubicBezTo>
                <a:cubicBezTo>
                  <a:pt x="70594" y="55438"/>
                  <a:pt x="71438" y="54000"/>
                  <a:pt x="71438" y="51619"/>
                </a:cubicBezTo>
                <a:cubicBezTo>
                  <a:pt x="71438" y="47228"/>
                  <a:pt x="67890" y="43681"/>
                  <a:pt x="63500" y="43681"/>
                </a:cubicBezTo>
                <a:close/>
                <a:moveTo>
                  <a:pt x="55563" y="91281"/>
                </a:moveTo>
                <a:cubicBezTo>
                  <a:pt x="55563" y="86900"/>
                  <a:pt x="59119" y="83344"/>
                  <a:pt x="63500" y="83344"/>
                </a:cubicBezTo>
                <a:cubicBezTo>
                  <a:pt x="67881" y="83344"/>
                  <a:pt x="71438" y="86900"/>
                  <a:pt x="71438" y="91281"/>
                </a:cubicBezTo>
                <a:cubicBezTo>
                  <a:pt x="71438" y="95662"/>
                  <a:pt x="67881" y="99219"/>
                  <a:pt x="63500" y="99219"/>
                </a:cubicBezTo>
                <a:cubicBezTo>
                  <a:pt x="59119" y="99219"/>
                  <a:pt x="55563" y="95662"/>
                  <a:pt x="55563" y="91281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13" name="Text 11"/>
          <p:cNvSpPr/>
          <p:nvPr/>
        </p:nvSpPr>
        <p:spPr>
          <a:xfrm>
            <a:off x="762000" y="2592896"/>
            <a:ext cx="5032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„Ce formă a fost cel mai ușor de găsit?"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93750" y="2846896"/>
            <a:ext cx="500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Identificarea formelor familiare și accesibile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76250" y="4000500"/>
            <a:ext cx="5381625" cy="698500"/>
          </a:xfrm>
          <a:custGeom>
            <a:avLst/>
            <a:gdLst/>
            <a:ahLst/>
            <a:cxnLst/>
            <a:rect l="l" t="t" r="r" b="b"/>
            <a:pathLst>
              <a:path w="5381625" h="69850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603253"/>
                </a:lnTo>
                <a:cubicBezTo>
                  <a:pt x="5381625" y="655856"/>
                  <a:pt x="5338981" y="698500"/>
                  <a:pt x="5286378" y="698500"/>
                </a:cubicBezTo>
                <a:lnTo>
                  <a:pt x="95247" y="698500"/>
                </a:lnTo>
                <a:cubicBezTo>
                  <a:pt x="42644" y="698500"/>
                  <a:pt x="0" y="655856"/>
                  <a:pt x="0" y="603253"/>
                </a:cubicBezTo>
                <a:lnTo>
                  <a:pt x="0" y="95247"/>
                </a:lnTo>
                <a:cubicBezTo>
                  <a:pt x="0" y="42679"/>
                  <a:pt x="42679" y="0"/>
                  <a:pt x="95247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19125" y="41592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63500" y="43656"/>
                </a:moveTo>
                <a:cubicBezTo>
                  <a:pt x="59110" y="43656"/>
                  <a:pt x="55563" y="47203"/>
                  <a:pt x="55563" y="51594"/>
                </a:cubicBezTo>
                <a:cubicBezTo>
                  <a:pt x="55563" y="54893"/>
                  <a:pt x="52908" y="57547"/>
                  <a:pt x="49609" y="57547"/>
                </a:cubicBezTo>
                <a:cubicBezTo>
                  <a:pt x="46310" y="57547"/>
                  <a:pt x="43656" y="54893"/>
                  <a:pt x="43656" y="51594"/>
                </a:cubicBezTo>
                <a:cubicBezTo>
                  <a:pt x="43656" y="40630"/>
                  <a:pt x="52536" y="31750"/>
                  <a:pt x="63500" y="31750"/>
                </a:cubicBezTo>
                <a:cubicBezTo>
                  <a:pt x="74464" y="31750"/>
                  <a:pt x="83344" y="40630"/>
                  <a:pt x="83344" y="51594"/>
                </a:cubicBezTo>
                <a:cubicBezTo>
                  <a:pt x="83344" y="63302"/>
                  <a:pt x="74414" y="68263"/>
                  <a:pt x="69453" y="70073"/>
                </a:cubicBezTo>
                <a:lnTo>
                  <a:pt x="69453" y="71016"/>
                </a:lnTo>
                <a:cubicBezTo>
                  <a:pt x="69453" y="74315"/>
                  <a:pt x="66799" y="76969"/>
                  <a:pt x="63500" y="76969"/>
                </a:cubicBezTo>
                <a:cubicBezTo>
                  <a:pt x="60201" y="76969"/>
                  <a:pt x="57547" y="74315"/>
                  <a:pt x="57547" y="71016"/>
                </a:cubicBezTo>
                <a:lnTo>
                  <a:pt x="57547" y="69007"/>
                </a:lnTo>
                <a:cubicBezTo>
                  <a:pt x="57547" y="63922"/>
                  <a:pt x="61218" y="60275"/>
                  <a:pt x="65013" y="59035"/>
                </a:cubicBezTo>
                <a:cubicBezTo>
                  <a:pt x="66601" y="58514"/>
                  <a:pt x="68287" y="57671"/>
                  <a:pt x="69528" y="56480"/>
                </a:cubicBezTo>
                <a:cubicBezTo>
                  <a:pt x="70594" y="55438"/>
                  <a:pt x="71438" y="54000"/>
                  <a:pt x="71438" y="51619"/>
                </a:cubicBezTo>
                <a:cubicBezTo>
                  <a:pt x="71438" y="47228"/>
                  <a:pt x="67890" y="43681"/>
                  <a:pt x="63500" y="43681"/>
                </a:cubicBezTo>
                <a:close/>
                <a:moveTo>
                  <a:pt x="55563" y="91281"/>
                </a:moveTo>
                <a:cubicBezTo>
                  <a:pt x="55563" y="86900"/>
                  <a:pt x="59119" y="83344"/>
                  <a:pt x="63500" y="83344"/>
                </a:cubicBezTo>
                <a:cubicBezTo>
                  <a:pt x="67881" y="83344"/>
                  <a:pt x="71438" y="86900"/>
                  <a:pt x="71438" y="91281"/>
                </a:cubicBezTo>
                <a:cubicBezTo>
                  <a:pt x="71438" y="95662"/>
                  <a:pt x="67881" y="99219"/>
                  <a:pt x="63500" y="99219"/>
                </a:cubicBezTo>
                <a:cubicBezTo>
                  <a:pt x="59119" y="99219"/>
                  <a:pt x="55563" y="95662"/>
                  <a:pt x="55563" y="91281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7" name="Text 15"/>
          <p:cNvSpPr/>
          <p:nvPr/>
        </p:nvSpPr>
        <p:spPr>
          <a:xfrm>
            <a:off x="762000" y="4127500"/>
            <a:ext cx="5032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„Ce formă a fost mai dificilă?"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93750" y="4381500"/>
            <a:ext cx="500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Recunoașterea provocărilor și zone de îmbunătățire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76250" y="5535042"/>
            <a:ext cx="5381625" cy="698500"/>
          </a:xfrm>
          <a:custGeom>
            <a:avLst/>
            <a:gdLst/>
            <a:ahLst/>
            <a:cxnLst/>
            <a:rect l="l" t="t" r="r" b="b"/>
            <a:pathLst>
              <a:path w="5381625" h="69850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603253"/>
                </a:lnTo>
                <a:cubicBezTo>
                  <a:pt x="5381625" y="655856"/>
                  <a:pt x="5338981" y="698500"/>
                  <a:pt x="5286378" y="698500"/>
                </a:cubicBezTo>
                <a:lnTo>
                  <a:pt x="95247" y="698500"/>
                </a:lnTo>
                <a:cubicBezTo>
                  <a:pt x="42644" y="698500"/>
                  <a:pt x="0" y="655856"/>
                  <a:pt x="0" y="603253"/>
                </a:cubicBezTo>
                <a:lnTo>
                  <a:pt x="0" y="95247"/>
                </a:lnTo>
                <a:cubicBezTo>
                  <a:pt x="0" y="42679"/>
                  <a:pt x="42679" y="0"/>
                  <a:pt x="95247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619125" y="5693792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63500" y="43656"/>
                </a:moveTo>
                <a:cubicBezTo>
                  <a:pt x="59110" y="43656"/>
                  <a:pt x="55563" y="47203"/>
                  <a:pt x="55563" y="51594"/>
                </a:cubicBezTo>
                <a:cubicBezTo>
                  <a:pt x="55563" y="54893"/>
                  <a:pt x="52908" y="57547"/>
                  <a:pt x="49609" y="57547"/>
                </a:cubicBezTo>
                <a:cubicBezTo>
                  <a:pt x="46310" y="57547"/>
                  <a:pt x="43656" y="54893"/>
                  <a:pt x="43656" y="51594"/>
                </a:cubicBezTo>
                <a:cubicBezTo>
                  <a:pt x="43656" y="40630"/>
                  <a:pt x="52536" y="31750"/>
                  <a:pt x="63500" y="31750"/>
                </a:cubicBezTo>
                <a:cubicBezTo>
                  <a:pt x="74464" y="31750"/>
                  <a:pt x="83344" y="40630"/>
                  <a:pt x="83344" y="51594"/>
                </a:cubicBezTo>
                <a:cubicBezTo>
                  <a:pt x="83344" y="63302"/>
                  <a:pt x="74414" y="68263"/>
                  <a:pt x="69453" y="70073"/>
                </a:cubicBezTo>
                <a:lnTo>
                  <a:pt x="69453" y="71016"/>
                </a:lnTo>
                <a:cubicBezTo>
                  <a:pt x="69453" y="74315"/>
                  <a:pt x="66799" y="76969"/>
                  <a:pt x="63500" y="76969"/>
                </a:cubicBezTo>
                <a:cubicBezTo>
                  <a:pt x="60201" y="76969"/>
                  <a:pt x="57547" y="74315"/>
                  <a:pt x="57547" y="71016"/>
                </a:cubicBezTo>
                <a:lnTo>
                  <a:pt x="57547" y="69007"/>
                </a:lnTo>
                <a:cubicBezTo>
                  <a:pt x="57547" y="63922"/>
                  <a:pt x="61218" y="60275"/>
                  <a:pt x="65013" y="59035"/>
                </a:cubicBezTo>
                <a:cubicBezTo>
                  <a:pt x="66601" y="58514"/>
                  <a:pt x="68287" y="57671"/>
                  <a:pt x="69528" y="56480"/>
                </a:cubicBezTo>
                <a:cubicBezTo>
                  <a:pt x="70594" y="55438"/>
                  <a:pt x="71438" y="54000"/>
                  <a:pt x="71438" y="51619"/>
                </a:cubicBezTo>
                <a:cubicBezTo>
                  <a:pt x="71438" y="47228"/>
                  <a:pt x="67890" y="43681"/>
                  <a:pt x="63500" y="43681"/>
                </a:cubicBezTo>
                <a:close/>
                <a:moveTo>
                  <a:pt x="55563" y="91281"/>
                </a:moveTo>
                <a:cubicBezTo>
                  <a:pt x="55563" y="86900"/>
                  <a:pt x="59119" y="83344"/>
                  <a:pt x="63500" y="83344"/>
                </a:cubicBezTo>
                <a:cubicBezTo>
                  <a:pt x="67881" y="83344"/>
                  <a:pt x="71438" y="86900"/>
                  <a:pt x="71438" y="91281"/>
                </a:cubicBezTo>
                <a:cubicBezTo>
                  <a:pt x="71438" y="95662"/>
                  <a:pt x="67881" y="99219"/>
                  <a:pt x="63500" y="99219"/>
                </a:cubicBezTo>
                <a:cubicBezTo>
                  <a:pt x="59119" y="99219"/>
                  <a:pt x="55563" y="95662"/>
                  <a:pt x="55563" y="91281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21" name="Text 19"/>
          <p:cNvSpPr/>
          <p:nvPr/>
        </p:nvSpPr>
        <p:spPr>
          <a:xfrm>
            <a:off x="762000" y="5662042"/>
            <a:ext cx="5032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„Ce ai învățat astăzi?"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93750" y="5916042"/>
            <a:ext cx="500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Exprimarea cunoștințelor dobândite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75375" y="1095375"/>
            <a:ext cx="5699125" cy="4270375"/>
          </a:xfrm>
          <a:custGeom>
            <a:avLst/>
            <a:gdLst/>
            <a:ahLst/>
            <a:cxnLst/>
            <a:rect l="l" t="t" r="r" b="b"/>
            <a:pathLst>
              <a:path w="5699125" h="4270375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4143374"/>
                </a:lnTo>
                <a:cubicBezTo>
                  <a:pt x="5699125" y="4213515"/>
                  <a:pt x="5642265" y="4270375"/>
                  <a:pt x="5572124" y="4270375"/>
                </a:cubicBezTo>
                <a:lnTo>
                  <a:pt x="127001" y="4270375"/>
                </a:lnTo>
                <a:cubicBezTo>
                  <a:pt x="56860" y="4270375"/>
                  <a:pt x="0" y="4213515"/>
                  <a:pt x="0" y="4143374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175375" y="1095375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5" name="Shape 23"/>
          <p:cNvSpPr/>
          <p:nvPr/>
        </p:nvSpPr>
        <p:spPr>
          <a:xfrm>
            <a:off x="6334125" y="127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6" name="Shape 24"/>
          <p:cNvSpPr/>
          <p:nvPr/>
        </p:nvSpPr>
        <p:spPr>
          <a:xfrm>
            <a:off x="6441281" y="13652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91492" y="-9637"/>
                </a:moveTo>
                <a:cubicBezTo>
                  <a:pt x="86506" y="-12688"/>
                  <a:pt x="80218" y="-12688"/>
                  <a:pt x="75233" y="-9637"/>
                </a:cubicBezTo>
                <a:cubicBezTo>
                  <a:pt x="66154" y="-4093"/>
                  <a:pt x="60536" y="-2604"/>
                  <a:pt x="49895" y="-2828"/>
                </a:cubicBezTo>
                <a:cubicBezTo>
                  <a:pt x="44053" y="-2977"/>
                  <a:pt x="38621" y="186"/>
                  <a:pt x="35793" y="5321"/>
                </a:cubicBezTo>
                <a:cubicBezTo>
                  <a:pt x="30696" y="14660"/>
                  <a:pt x="26566" y="18790"/>
                  <a:pt x="17227" y="23887"/>
                </a:cubicBezTo>
                <a:cubicBezTo>
                  <a:pt x="12092" y="26677"/>
                  <a:pt x="8967" y="32147"/>
                  <a:pt x="9079" y="37988"/>
                </a:cubicBezTo>
                <a:cubicBezTo>
                  <a:pt x="9339" y="48630"/>
                  <a:pt x="7813" y="54248"/>
                  <a:pt x="2270" y="63326"/>
                </a:cubicBezTo>
                <a:cubicBezTo>
                  <a:pt x="-781" y="68312"/>
                  <a:pt x="-781" y="74600"/>
                  <a:pt x="2270" y="79586"/>
                </a:cubicBezTo>
                <a:cubicBezTo>
                  <a:pt x="7813" y="88664"/>
                  <a:pt x="9302" y="94283"/>
                  <a:pt x="9079" y="104924"/>
                </a:cubicBezTo>
                <a:cubicBezTo>
                  <a:pt x="8930" y="110765"/>
                  <a:pt x="12092" y="116198"/>
                  <a:pt x="17227" y="119025"/>
                </a:cubicBezTo>
                <a:cubicBezTo>
                  <a:pt x="25450" y="123527"/>
                  <a:pt x="29617" y="127248"/>
                  <a:pt x="34007" y="134466"/>
                </a:cubicBezTo>
                <a:lnTo>
                  <a:pt x="15887" y="170594"/>
                </a:lnTo>
                <a:cubicBezTo>
                  <a:pt x="13692" y="175022"/>
                  <a:pt x="15478" y="180380"/>
                  <a:pt x="19869" y="182575"/>
                </a:cubicBezTo>
                <a:lnTo>
                  <a:pt x="51867" y="198574"/>
                </a:lnTo>
                <a:cubicBezTo>
                  <a:pt x="56145" y="200695"/>
                  <a:pt x="61354" y="199095"/>
                  <a:pt x="63661" y="194928"/>
                </a:cubicBezTo>
                <a:lnTo>
                  <a:pt x="83307" y="159544"/>
                </a:lnTo>
                <a:lnTo>
                  <a:pt x="102952" y="194928"/>
                </a:lnTo>
                <a:cubicBezTo>
                  <a:pt x="105259" y="199095"/>
                  <a:pt x="110468" y="200732"/>
                  <a:pt x="114746" y="198574"/>
                </a:cubicBezTo>
                <a:lnTo>
                  <a:pt x="146745" y="182575"/>
                </a:lnTo>
                <a:cubicBezTo>
                  <a:pt x="151172" y="180380"/>
                  <a:pt x="152958" y="175022"/>
                  <a:pt x="150726" y="170594"/>
                </a:cubicBezTo>
                <a:lnTo>
                  <a:pt x="132643" y="134429"/>
                </a:lnTo>
                <a:cubicBezTo>
                  <a:pt x="136996" y="127211"/>
                  <a:pt x="141201" y="123490"/>
                  <a:pt x="149423" y="118988"/>
                </a:cubicBezTo>
                <a:cubicBezTo>
                  <a:pt x="154558" y="116198"/>
                  <a:pt x="157683" y="110728"/>
                  <a:pt x="157572" y="104887"/>
                </a:cubicBezTo>
                <a:cubicBezTo>
                  <a:pt x="157311" y="94245"/>
                  <a:pt x="158837" y="88627"/>
                  <a:pt x="164381" y="79549"/>
                </a:cubicBezTo>
                <a:cubicBezTo>
                  <a:pt x="167432" y="74563"/>
                  <a:pt x="167432" y="68275"/>
                  <a:pt x="164381" y="63289"/>
                </a:cubicBezTo>
                <a:cubicBezTo>
                  <a:pt x="158837" y="54211"/>
                  <a:pt x="157349" y="48592"/>
                  <a:pt x="157572" y="37951"/>
                </a:cubicBezTo>
                <a:cubicBezTo>
                  <a:pt x="157721" y="32110"/>
                  <a:pt x="154558" y="26677"/>
                  <a:pt x="149423" y="23850"/>
                </a:cubicBezTo>
                <a:cubicBezTo>
                  <a:pt x="140084" y="18752"/>
                  <a:pt x="135954" y="14622"/>
                  <a:pt x="130857" y="5283"/>
                </a:cubicBezTo>
                <a:cubicBezTo>
                  <a:pt x="128067" y="149"/>
                  <a:pt x="122597" y="-2977"/>
                  <a:pt x="116756" y="-2865"/>
                </a:cubicBezTo>
                <a:cubicBezTo>
                  <a:pt x="106114" y="-2604"/>
                  <a:pt x="100496" y="-4130"/>
                  <a:pt x="91418" y="-9674"/>
                </a:cubicBezTo>
                <a:close/>
                <a:moveTo>
                  <a:pt x="83344" y="35719"/>
                </a:moveTo>
                <a:cubicBezTo>
                  <a:pt x="103057" y="35719"/>
                  <a:pt x="119063" y="51724"/>
                  <a:pt x="119063" y="71438"/>
                </a:cubicBezTo>
                <a:cubicBezTo>
                  <a:pt x="119063" y="91151"/>
                  <a:pt x="103057" y="107156"/>
                  <a:pt x="83344" y="107156"/>
                </a:cubicBezTo>
                <a:cubicBezTo>
                  <a:pt x="63630" y="107156"/>
                  <a:pt x="47625" y="91151"/>
                  <a:pt x="47625" y="71438"/>
                </a:cubicBezTo>
                <a:cubicBezTo>
                  <a:pt x="47625" y="51724"/>
                  <a:pt x="63630" y="35719"/>
                  <a:pt x="83344" y="3571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7" name="Text 25"/>
          <p:cNvSpPr/>
          <p:nvPr/>
        </p:nvSpPr>
        <p:spPr>
          <a:xfrm>
            <a:off x="6810375" y="1349375"/>
            <a:ext cx="1944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Recunoașterea Eforturilor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34125" y="1778000"/>
            <a:ext cx="5381625" cy="1301750"/>
          </a:xfrm>
          <a:custGeom>
            <a:avLst/>
            <a:gdLst/>
            <a:ahLst/>
            <a:cxnLst/>
            <a:rect l="l" t="t" r="r" b="b"/>
            <a:pathLst>
              <a:path w="5381625" h="1301750">
                <a:moveTo>
                  <a:pt x="95249" y="0"/>
                </a:moveTo>
                <a:lnTo>
                  <a:pt x="5286376" y="0"/>
                </a:lnTo>
                <a:cubicBezTo>
                  <a:pt x="5338981" y="0"/>
                  <a:pt x="5381625" y="42644"/>
                  <a:pt x="5381625" y="95249"/>
                </a:cubicBezTo>
                <a:lnTo>
                  <a:pt x="5381625" y="1206501"/>
                </a:lnTo>
                <a:cubicBezTo>
                  <a:pt x="5381625" y="1259106"/>
                  <a:pt x="5338981" y="1301750"/>
                  <a:pt x="5286376" y="1301750"/>
                </a:cubicBezTo>
                <a:lnTo>
                  <a:pt x="95249" y="1301750"/>
                </a:lnTo>
                <a:cubicBezTo>
                  <a:pt x="42644" y="1301750"/>
                  <a:pt x="0" y="1259106"/>
                  <a:pt x="0" y="1206501"/>
                </a:cubicBezTo>
                <a:lnTo>
                  <a:pt x="0" y="95249"/>
                </a:lnTo>
                <a:cubicBezTo>
                  <a:pt x="0" y="42680"/>
                  <a:pt x="42680" y="0"/>
                  <a:pt x="95249" y="0"/>
                </a:cubicBezTo>
                <a:close/>
              </a:path>
            </a:pathLst>
          </a:custGeom>
          <a:gradFill rotWithShape="1" flip="none">
            <a:gsLst>
              <a:gs pos="0">
                <a:srgbClr val="F4A261"/>
              </a:gs>
              <a:gs pos="100000">
                <a:srgbClr val="E76F51"/>
              </a:gs>
            </a:gsLst>
            <a:lin ang="2700000" scaled="1"/>
          </a:gradFill>
          <a:ln/>
        </p:spPr>
      </p:sp>
      <p:sp>
        <p:nvSpPr>
          <p:cNvPr id="29" name="Shape 27"/>
          <p:cNvSpPr/>
          <p:nvPr/>
        </p:nvSpPr>
        <p:spPr>
          <a:xfrm>
            <a:off x="8858250" y="1936750"/>
            <a:ext cx="333375" cy="381000"/>
          </a:xfrm>
          <a:custGeom>
            <a:avLst/>
            <a:gdLst/>
            <a:ahLst/>
            <a:cxnLst/>
            <a:rect l="l" t="t" r="r" b="b"/>
            <a:pathLst>
              <a:path w="333375" h="381000">
                <a:moveTo>
                  <a:pt x="166911" y="95250"/>
                </a:moveTo>
                <a:lnTo>
                  <a:pt x="103956" y="-9599"/>
                </a:lnTo>
                <a:cubicBezTo>
                  <a:pt x="99120" y="-17636"/>
                  <a:pt x="88999" y="-20538"/>
                  <a:pt x="80665" y="-16371"/>
                </a:cubicBezTo>
                <a:lnTo>
                  <a:pt x="16222" y="15850"/>
                </a:lnTo>
                <a:cubicBezTo>
                  <a:pt x="7367" y="20241"/>
                  <a:pt x="3795" y="30956"/>
                  <a:pt x="8186" y="39812"/>
                </a:cubicBezTo>
                <a:lnTo>
                  <a:pt x="59978" y="143321"/>
                </a:lnTo>
                <a:cubicBezTo>
                  <a:pt x="37579" y="168548"/>
                  <a:pt x="24036" y="201737"/>
                  <a:pt x="24036" y="238125"/>
                </a:cubicBezTo>
                <a:cubicBezTo>
                  <a:pt x="24036" y="317004"/>
                  <a:pt x="88032" y="381000"/>
                  <a:pt x="166911" y="381000"/>
                </a:cubicBezTo>
                <a:cubicBezTo>
                  <a:pt x="245790" y="381000"/>
                  <a:pt x="309786" y="317004"/>
                  <a:pt x="309786" y="238125"/>
                </a:cubicBezTo>
                <a:cubicBezTo>
                  <a:pt x="309786" y="201737"/>
                  <a:pt x="296168" y="168548"/>
                  <a:pt x="273844" y="143321"/>
                </a:cubicBezTo>
                <a:lnTo>
                  <a:pt x="325636" y="39812"/>
                </a:lnTo>
                <a:cubicBezTo>
                  <a:pt x="330026" y="30956"/>
                  <a:pt x="326454" y="20241"/>
                  <a:pt x="317674" y="15850"/>
                </a:cubicBezTo>
                <a:lnTo>
                  <a:pt x="253157" y="-16446"/>
                </a:lnTo>
                <a:cubicBezTo>
                  <a:pt x="244822" y="-20613"/>
                  <a:pt x="234628" y="-17636"/>
                  <a:pt x="229865" y="-9674"/>
                </a:cubicBezTo>
                <a:lnTo>
                  <a:pt x="166911" y="95250"/>
                </a:lnTo>
                <a:close/>
                <a:moveTo>
                  <a:pt x="189830" y="201290"/>
                </a:moveTo>
                <a:cubicBezTo>
                  <a:pt x="190872" y="203374"/>
                  <a:pt x="192807" y="204787"/>
                  <a:pt x="195039" y="205085"/>
                </a:cubicBezTo>
                <a:lnTo>
                  <a:pt x="232321" y="210517"/>
                </a:lnTo>
                <a:cubicBezTo>
                  <a:pt x="238051" y="211336"/>
                  <a:pt x="240283" y="218331"/>
                  <a:pt x="236190" y="222424"/>
                </a:cubicBezTo>
                <a:lnTo>
                  <a:pt x="209178" y="248766"/>
                </a:lnTo>
                <a:cubicBezTo>
                  <a:pt x="207541" y="250403"/>
                  <a:pt x="206797" y="252636"/>
                  <a:pt x="207169" y="254943"/>
                </a:cubicBezTo>
                <a:lnTo>
                  <a:pt x="213568" y="292075"/>
                </a:lnTo>
                <a:cubicBezTo>
                  <a:pt x="214536" y="297731"/>
                  <a:pt x="208583" y="302121"/>
                  <a:pt x="203448" y="299442"/>
                </a:cubicBezTo>
                <a:lnTo>
                  <a:pt x="170111" y="281880"/>
                </a:lnTo>
                <a:cubicBezTo>
                  <a:pt x="168101" y="280839"/>
                  <a:pt x="165646" y="280839"/>
                  <a:pt x="163637" y="281880"/>
                </a:cubicBezTo>
                <a:lnTo>
                  <a:pt x="130299" y="299442"/>
                </a:lnTo>
                <a:cubicBezTo>
                  <a:pt x="125164" y="302121"/>
                  <a:pt x="119211" y="297805"/>
                  <a:pt x="120179" y="292075"/>
                </a:cubicBezTo>
                <a:lnTo>
                  <a:pt x="126578" y="254943"/>
                </a:lnTo>
                <a:cubicBezTo>
                  <a:pt x="126950" y="252710"/>
                  <a:pt x="126206" y="250403"/>
                  <a:pt x="124569" y="248766"/>
                </a:cubicBezTo>
                <a:lnTo>
                  <a:pt x="97557" y="222424"/>
                </a:lnTo>
                <a:cubicBezTo>
                  <a:pt x="93390" y="218405"/>
                  <a:pt x="95696" y="211410"/>
                  <a:pt x="101426" y="210517"/>
                </a:cubicBezTo>
                <a:lnTo>
                  <a:pt x="138708" y="205085"/>
                </a:lnTo>
                <a:cubicBezTo>
                  <a:pt x="140940" y="204788"/>
                  <a:pt x="142949" y="203299"/>
                  <a:pt x="143917" y="201290"/>
                </a:cubicBezTo>
                <a:lnTo>
                  <a:pt x="160586" y="167506"/>
                </a:lnTo>
                <a:cubicBezTo>
                  <a:pt x="163116" y="162297"/>
                  <a:pt x="170483" y="162297"/>
                  <a:pt x="173087" y="167506"/>
                </a:cubicBezTo>
                <a:lnTo>
                  <a:pt x="189756" y="20129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0" name="Text 28"/>
          <p:cNvSpPr/>
          <p:nvPr/>
        </p:nvSpPr>
        <p:spPr>
          <a:xfrm>
            <a:off x="6445250" y="2413000"/>
            <a:ext cx="5159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„Sigiliul Vânătorilor de Forme"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61125" y="2730500"/>
            <a:ext cx="5127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Copiii primesc recunoaștere pentru participare și efort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34125" y="3206750"/>
            <a:ext cx="5381625" cy="603250"/>
          </a:xfrm>
          <a:custGeom>
            <a:avLst/>
            <a:gdLst/>
            <a:ahLst/>
            <a:cxnLst/>
            <a:rect l="l" t="t" r="r" b="b"/>
            <a:pathLst>
              <a:path w="5381625" h="60325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508003"/>
                </a:lnTo>
                <a:cubicBezTo>
                  <a:pt x="5381625" y="560606"/>
                  <a:pt x="5338981" y="603250"/>
                  <a:pt x="5286378" y="603250"/>
                </a:cubicBezTo>
                <a:lnTo>
                  <a:pt x="95247" y="603250"/>
                </a:lnTo>
                <a:cubicBezTo>
                  <a:pt x="42644" y="603250"/>
                  <a:pt x="0" y="560606"/>
                  <a:pt x="0" y="508003"/>
                </a:cubicBezTo>
                <a:lnTo>
                  <a:pt x="0" y="95247"/>
                </a:lnTo>
                <a:cubicBezTo>
                  <a:pt x="0" y="42644"/>
                  <a:pt x="42644" y="0"/>
                  <a:pt x="95247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429375" y="330200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Evaluare Formativă Continuă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29375" y="352425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Observare pe parcursul întregului joc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34125" y="3905250"/>
            <a:ext cx="5381625" cy="603250"/>
          </a:xfrm>
          <a:custGeom>
            <a:avLst/>
            <a:gdLst/>
            <a:ahLst/>
            <a:cxnLst/>
            <a:rect l="l" t="t" r="r" b="b"/>
            <a:pathLst>
              <a:path w="5381625" h="60325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508003"/>
                </a:lnTo>
                <a:cubicBezTo>
                  <a:pt x="5381625" y="560606"/>
                  <a:pt x="5338981" y="603250"/>
                  <a:pt x="5286378" y="603250"/>
                </a:cubicBezTo>
                <a:lnTo>
                  <a:pt x="95247" y="603250"/>
                </a:lnTo>
                <a:cubicBezTo>
                  <a:pt x="42644" y="603250"/>
                  <a:pt x="0" y="560606"/>
                  <a:pt x="0" y="508003"/>
                </a:cubicBezTo>
                <a:lnTo>
                  <a:pt x="0" y="95247"/>
                </a:lnTo>
                <a:cubicBezTo>
                  <a:pt x="0" y="42644"/>
                  <a:pt x="42644" y="0"/>
                  <a:pt x="95247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6429375" y="400050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Feedback Pozitiv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29375" y="422275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Încurajare și apreciere pentru fiecare copil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34125" y="4603750"/>
            <a:ext cx="5381625" cy="603250"/>
          </a:xfrm>
          <a:custGeom>
            <a:avLst/>
            <a:gdLst/>
            <a:ahLst/>
            <a:cxnLst/>
            <a:rect l="l" t="t" r="r" b="b"/>
            <a:pathLst>
              <a:path w="5381625" h="60325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508003"/>
                </a:lnTo>
                <a:cubicBezTo>
                  <a:pt x="5381625" y="560606"/>
                  <a:pt x="5338981" y="603250"/>
                  <a:pt x="5286378" y="603250"/>
                </a:cubicBezTo>
                <a:lnTo>
                  <a:pt x="95247" y="603250"/>
                </a:lnTo>
                <a:cubicBezTo>
                  <a:pt x="42644" y="603250"/>
                  <a:pt x="0" y="560606"/>
                  <a:pt x="0" y="508003"/>
                </a:cubicBezTo>
                <a:lnTo>
                  <a:pt x="0" y="95247"/>
                </a:lnTo>
                <a:cubicBezTo>
                  <a:pt x="0" y="42644"/>
                  <a:pt x="42644" y="0"/>
                  <a:pt x="95247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429375" y="469900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Consolidare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29375" y="492125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Repetarea numelor formelor la final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75375" y="5492750"/>
            <a:ext cx="5699125" cy="1270000"/>
          </a:xfrm>
          <a:custGeom>
            <a:avLst/>
            <a:gdLst/>
            <a:ahLst/>
            <a:cxnLst/>
            <a:rect l="l" t="t" r="r" b="b"/>
            <a:pathLst>
              <a:path w="5699125" h="1270000">
                <a:moveTo>
                  <a:pt x="127000" y="0"/>
                </a:moveTo>
                <a:lnTo>
                  <a:pt x="5572125" y="0"/>
                </a:lnTo>
                <a:cubicBezTo>
                  <a:pt x="5642218" y="0"/>
                  <a:pt x="5699125" y="56907"/>
                  <a:pt x="5699125" y="127000"/>
                </a:cubicBezTo>
                <a:lnTo>
                  <a:pt x="5699125" y="1143000"/>
                </a:lnTo>
                <a:cubicBezTo>
                  <a:pt x="5699125" y="1213093"/>
                  <a:pt x="5642218" y="1270000"/>
                  <a:pt x="5572125" y="1270000"/>
                </a:cubicBezTo>
                <a:lnTo>
                  <a:pt x="127000" y="1270000"/>
                </a:lnTo>
                <a:cubicBezTo>
                  <a:pt x="56907" y="1270000"/>
                  <a:pt x="0" y="1213093"/>
                  <a:pt x="0" y="1143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pic>
        <p:nvPicPr>
          <p:cNvPr id="42" name="Image 0" descr="https://kimi-web-img.moonshot.cn/img/abcgreatbeginnings.com/fb131b2e0786e26382471b24d7354b6dd01b8e3f.jpg">    </p:cNvPr>
          <p:cNvPicPr>
            <a:picLocks noChangeAspect="1"/>
          </p:cNvPicPr>
          <p:nvPr/>
        </p:nvPicPr>
        <p:blipFill>
          <a:blip r:embed="rId1"/>
          <a:srcRect l="0" r="0" t="33429" b="33429"/>
          <a:stretch/>
        </p:blipFill>
        <p:spPr>
          <a:xfrm>
            <a:off x="6302375" y="5619750"/>
            <a:ext cx="5445125" cy="1016000"/>
          </a:xfrm>
          <a:prstGeom prst="roundRect">
            <a:avLst>
              <a:gd name="adj" fmla="val 9375"/>
            </a:avLst>
          </a:prstGeom>
        </p:spPr>
      </p:pic>
      <p:sp>
        <p:nvSpPr>
          <p:cNvPr id="43" name="Shape 40"/>
          <p:cNvSpPr/>
          <p:nvPr/>
        </p:nvSpPr>
        <p:spPr>
          <a:xfrm>
            <a:off x="317500" y="6889750"/>
            <a:ext cx="11557000" cy="444500"/>
          </a:xfrm>
          <a:custGeom>
            <a:avLst/>
            <a:gdLst/>
            <a:ahLst/>
            <a:cxnLst/>
            <a:rect l="l" t="t" r="r" b="b"/>
            <a:pathLst>
              <a:path w="11557000" h="444500">
                <a:moveTo>
                  <a:pt x="95252" y="0"/>
                </a:moveTo>
                <a:lnTo>
                  <a:pt x="11461748" y="0"/>
                </a:lnTo>
                <a:cubicBezTo>
                  <a:pt x="11514354" y="0"/>
                  <a:pt x="11557000" y="42646"/>
                  <a:pt x="11557000" y="95252"/>
                </a:cubicBezTo>
                <a:lnTo>
                  <a:pt x="11557000" y="349248"/>
                </a:lnTo>
                <a:cubicBezTo>
                  <a:pt x="11557000" y="401854"/>
                  <a:pt x="11514354" y="444500"/>
                  <a:pt x="11461748" y="444500"/>
                </a:cubicBezTo>
                <a:lnTo>
                  <a:pt x="95252" y="444500"/>
                </a:lnTo>
                <a:cubicBezTo>
                  <a:pt x="42681" y="444500"/>
                  <a:pt x="0" y="401819"/>
                  <a:pt x="0" y="349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gradFill rotWithShape="1" flip="none">
            <a:gsLst>
              <a:gs pos="0">
                <a:srgbClr val="4A90A4">
                  <a:alpha val="20000"/>
                </a:srgbClr>
              </a:gs>
              <a:gs pos="50000">
                <a:srgbClr val="F4A261">
                  <a:alpha val="20000"/>
                </a:srgbClr>
              </a:gs>
              <a:gs pos="100000">
                <a:srgbClr val="E76F51">
                  <a:alpha val="20000"/>
                </a:srgbClr>
              </a:gs>
            </a:gsLst>
            <a:lin ang="0" scaled="1"/>
          </a:gradFill>
          <a:ln/>
        </p:spPr>
      </p:sp>
      <p:sp>
        <p:nvSpPr>
          <p:cNvPr id="44" name="Shape 41"/>
          <p:cNvSpPr/>
          <p:nvPr/>
        </p:nvSpPr>
        <p:spPr>
          <a:xfrm>
            <a:off x="3829534" y="7032625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96552" y="9922"/>
                </a:moveTo>
                <a:lnTo>
                  <a:pt x="99219" y="9922"/>
                </a:lnTo>
                <a:cubicBezTo>
                  <a:pt x="110164" y="9922"/>
                  <a:pt x="119062" y="18821"/>
                  <a:pt x="119062" y="29766"/>
                </a:cubicBezTo>
                <a:lnTo>
                  <a:pt x="119062" y="138906"/>
                </a:lnTo>
                <a:cubicBezTo>
                  <a:pt x="119062" y="149851"/>
                  <a:pt x="110164" y="158750"/>
                  <a:pt x="99219" y="158750"/>
                </a:cubicBezTo>
                <a:lnTo>
                  <a:pt x="19844" y="158750"/>
                </a:lnTo>
                <a:cubicBezTo>
                  <a:pt x="8899" y="158750"/>
                  <a:pt x="0" y="149851"/>
                  <a:pt x="0" y="138906"/>
                </a:cubicBezTo>
                <a:lnTo>
                  <a:pt x="0" y="29766"/>
                </a:lnTo>
                <a:cubicBezTo>
                  <a:pt x="0" y="18821"/>
                  <a:pt x="8899" y="9922"/>
                  <a:pt x="19844" y="9922"/>
                </a:cubicBezTo>
                <a:lnTo>
                  <a:pt x="22510" y="9922"/>
                </a:lnTo>
                <a:cubicBezTo>
                  <a:pt x="25921" y="4000"/>
                  <a:pt x="32339" y="0"/>
                  <a:pt x="39688" y="0"/>
                </a:cubicBezTo>
                <a:lnTo>
                  <a:pt x="79375" y="0"/>
                </a:lnTo>
                <a:cubicBezTo>
                  <a:pt x="86723" y="0"/>
                  <a:pt x="93142" y="4000"/>
                  <a:pt x="96552" y="9922"/>
                </a:cubicBezTo>
                <a:close/>
                <a:moveTo>
                  <a:pt x="76895" y="34727"/>
                </a:moveTo>
                <a:cubicBezTo>
                  <a:pt x="81018" y="34727"/>
                  <a:pt x="84336" y="31409"/>
                  <a:pt x="84336" y="27285"/>
                </a:cubicBezTo>
                <a:cubicBezTo>
                  <a:pt x="84336" y="23161"/>
                  <a:pt x="81018" y="19844"/>
                  <a:pt x="76895" y="19844"/>
                </a:cubicBezTo>
                <a:lnTo>
                  <a:pt x="42168" y="19844"/>
                </a:lnTo>
                <a:cubicBezTo>
                  <a:pt x="38044" y="19844"/>
                  <a:pt x="34727" y="23161"/>
                  <a:pt x="34727" y="27285"/>
                </a:cubicBezTo>
                <a:cubicBezTo>
                  <a:pt x="34727" y="31409"/>
                  <a:pt x="38044" y="34727"/>
                  <a:pt x="42168" y="34727"/>
                </a:cubicBezTo>
                <a:lnTo>
                  <a:pt x="76895" y="34727"/>
                </a:lnTo>
                <a:close/>
                <a:moveTo>
                  <a:pt x="85700" y="80832"/>
                </a:moveTo>
                <a:cubicBezTo>
                  <a:pt x="87871" y="77360"/>
                  <a:pt x="86816" y="72771"/>
                  <a:pt x="83344" y="70569"/>
                </a:cubicBezTo>
                <a:cubicBezTo>
                  <a:pt x="79871" y="68368"/>
                  <a:pt x="75282" y="69453"/>
                  <a:pt x="73081" y="72926"/>
                </a:cubicBezTo>
                <a:lnTo>
                  <a:pt x="54043" y="103405"/>
                </a:lnTo>
                <a:lnTo>
                  <a:pt x="45672" y="92242"/>
                </a:lnTo>
                <a:cubicBezTo>
                  <a:pt x="43191" y="88956"/>
                  <a:pt x="38540" y="88274"/>
                  <a:pt x="35254" y="90754"/>
                </a:cubicBezTo>
                <a:cubicBezTo>
                  <a:pt x="31967" y="93235"/>
                  <a:pt x="31285" y="97885"/>
                  <a:pt x="33765" y="101172"/>
                </a:cubicBezTo>
                <a:lnTo>
                  <a:pt x="48648" y="121016"/>
                </a:lnTo>
                <a:cubicBezTo>
                  <a:pt x="50105" y="122969"/>
                  <a:pt x="52462" y="124085"/>
                  <a:pt x="54911" y="123992"/>
                </a:cubicBezTo>
                <a:cubicBezTo>
                  <a:pt x="57361" y="123899"/>
                  <a:pt x="59593" y="122597"/>
                  <a:pt x="60896" y="120489"/>
                </a:cubicBezTo>
                <a:lnTo>
                  <a:pt x="85700" y="80801"/>
                </a:ln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45" name="Text 42"/>
          <p:cNvSpPr/>
          <p:nvPr/>
        </p:nvSpPr>
        <p:spPr>
          <a:xfrm>
            <a:off x="4051784" y="7016750"/>
            <a:ext cx="1262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Evaluare observativă</a:t>
            </a:r>
            <a:endParaRPr lang="en-US" sz="1600" dirty="0"/>
          </a:p>
        </p:txBody>
      </p:sp>
      <p:sp>
        <p:nvSpPr>
          <p:cNvPr id="46" name="Shape 43"/>
          <p:cNvSpPr/>
          <p:nvPr/>
        </p:nvSpPr>
        <p:spPr>
          <a:xfrm>
            <a:off x="5525182" y="703262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4724" y="27006"/>
                </a:moveTo>
                <a:lnTo>
                  <a:pt x="79375" y="33424"/>
                </a:lnTo>
                <a:lnTo>
                  <a:pt x="84026" y="27006"/>
                </a:lnTo>
                <a:cubicBezTo>
                  <a:pt x="91777" y="16278"/>
                  <a:pt x="104242" y="9922"/>
                  <a:pt x="117481" y="9922"/>
                </a:cubicBezTo>
                <a:cubicBezTo>
                  <a:pt x="140271" y="9922"/>
                  <a:pt x="158750" y="28401"/>
                  <a:pt x="158750" y="51191"/>
                </a:cubicBezTo>
                <a:lnTo>
                  <a:pt x="158750" y="51997"/>
                </a:lnTo>
                <a:cubicBezTo>
                  <a:pt x="158750" y="86785"/>
                  <a:pt x="115373" y="127186"/>
                  <a:pt x="92739" y="144456"/>
                </a:cubicBezTo>
                <a:cubicBezTo>
                  <a:pt x="88894" y="147371"/>
                  <a:pt x="84181" y="148828"/>
                  <a:pt x="79375" y="148828"/>
                </a:cubicBezTo>
                <a:cubicBezTo>
                  <a:pt x="74569" y="148828"/>
                  <a:pt x="69825" y="147402"/>
                  <a:pt x="66011" y="144456"/>
                </a:cubicBezTo>
                <a:cubicBezTo>
                  <a:pt x="43377" y="127186"/>
                  <a:pt x="0" y="86785"/>
                  <a:pt x="0" y="51997"/>
                </a:cubicBezTo>
                <a:lnTo>
                  <a:pt x="0" y="51191"/>
                </a:lnTo>
                <a:cubicBezTo>
                  <a:pt x="0" y="28401"/>
                  <a:pt x="18479" y="9922"/>
                  <a:pt x="41269" y="9922"/>
                </a:cubicBezTo>
                <a:cubicBezTo>
                  <a:pt x="54508" y="9922"/>
                  <a:pt x="66973" y="16278"/>
                  <a:pt x="74724" y="27006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47" name="Text 44"/>
          <p:cNvSpPr/>
          <p:nvPr/>
        </p:nvSpPr>
        <p:spPr>
          <a:xfrm>
            <a:off x="5767276" y="7016750"/>
            <a:ext cx="103981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Feedback pozitiv</a:t>
            </a:r>
            <a:endParaRPr lang="en-US" sz="1600" dirty="0"/>
          </a:p>
        </p:txBody>
      </p:sp>
      <p:sp>
        <p:nvSpPr>
          <p:cNvPr id="48" name="Shape 45"/>
          <p:cNvSpPr/>
          <p:nvPr/>
        </p:nvSpPr>
        <p:spPr>
          <a:xfrm>
            <a:off x="7021153" y="703262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44741" y="0"/>
                </a:moveTo>
                <a:lnTo>
                  <a:pt x="114195" y="0"/>
                </a:lnTo>
                <a:cubicBezTo>
                  <a:pt x="122411" y="0"/>
                  <a:pt x="129108" y="6759"/>
                  <a:pt x="128798" y="14945"/>
                </a:cubicBezTo>
                <a:cubicBezTo>
                  <a:pt x="128736" y="16588"/>
                  <a:pt x="128674" y="18231"/>
                  <a:pt x="128581" y="19844"/>
                </a:cubicBezTo>
                <a:lnTo>
                  <a:pt x="143960" y="19844"/>
                </a:lnTo>
                <a:cubicBezTo>
                  <a:pt x="152053" y="19844"/>
                  <a:pt x="159184" y="26541"/>
                  <a:pt x="158564" y="35285"/>
                </a:cubicBezTo>
                <a:cubicBezTo>
                  <a:pt x="156239" y="67438"/>
                  <a:pt x="139805" y="85111"/>
                  <a:pt x="121977" y="94351"/>
                </a:cubicBezTo>
                <a:cubicBezTo>
                  <a:pt x="117078" y="96893"/>
                  <a:pt x="112086" y="98785"/>
                  <a:pt x="107342" y="100180"/>
                </a:cubicBezTo>
                <a:cubicBezTo>
                  <a:pt x="101079" y="109048"/>
                  <a:pt x="94568" y="113729"/>
                  <a:pt x="89390" y="116241"/>
                </a:cubicBezTo>
                <a:lnTo>
                  <a:pt x="89390" y="138906"/>
                </a:lnTo>
                <a:lnTo>
                  <a:pt x="109234" y="138906"/>
                </a:lnTo>
                <a:cubicBezTo>
                  <a:pt x="114722" y="138906"/>
                  <a:pt x="119156" y="143340"/>
                  <a:pt x="119156" y="148828"/>
                </a:cubicBezTo>
                <a:cubicBezTo>
                  <a:pt x="119156" y="154316"/>
                  <a:pt x="114722" y="158750"/>
                  <a:pt x="109234" y="158750"/>
                </a:cubicBezTo>
                <a:lnTo>
                  <a:pt x="49702" y="158750"/>
                </a:lnTo>
                <a:cubicBezTo>
                  <a:pt x="44214" y="158750"/>
                  <a:pt x="39781" y="154316"/>
                  <a:pt x="39781" y="148828"/>
                </a:cubicBezTo>
                <a:cubicBezTo>
                  <a:pt x="39781" y="143340"/>
                  <a:pt x="44214" y="138906"/>
                  <a:pt x="49702" y="138906"/>
                </a:cubicBezTo>
                <a:lnTo>
                  <a:pt x="69546" y="138906"/>
                </a:lnTo>
                <a:lnTo>
                  <a:pt x="69546" y="116241"/>
                </a:lnTo>
                <a:cubicBezTo>
                  <a:pt x="64585" y="113854"/>
                  <a:pt x="58415" y="109420"/>
                  <a:pt x="52400" y="101265"/>
                </a:cubicBezTo>
                <a:cubicBezTo>
                  <a:pt x="46695" y="99777"/>
                  <a:pt x="40494" y="97513"/>
                  <a:pt x="34448" y="94103"/>
                </a:cubicBezTo>
                <a:cubicBezTo>
                  <a:pt x="17673" y="84708"/>
                  <a:pt x="2542" y="67004"/>
                  <a:pt x="372" y="35223"/>
                </a:cubicBezTo>
                <a:cubicBezTo>
                  <a:pt x="-217" y="26510"/>
                  <a:pt x="6883" y="19813"/>
                  <a:pt x="14976" y="19813"/>
                </a:cubicBezTo>
                <a:lnTo>
                  <a:pt x="30355" y="19813"/>
                </a:lnTo>
                <a:cubicBezTo>
                  <a:pt x="30262" y="18200"/>
                  <a:pt x="30200" y="16588"/>
                  <a:pt x="30138" y="14914"/>
                </a:cubicBezTo>
                <a:cubicBezTo>
                  <a:pt x="29828" y="6697"/>
                  <a:pt x="36525" y="-31"/>
                  <a:pt x="44741" y="-31"/>
                </a:cubicBezTo>
                <a:close/>
                <a:moveTo>
                  <a:pt x="31471" y="34727"/>
                </a:moveTo>
                <a:lnTo>
                  <a:pt x="15224" y="34727"/>
                </a:lnTo>
                <a:cubicBezTo>
                  <a:pt x="17146" y="60989"/>
                  <a:pt x="29208" y="74135"/>
                  <a:pt x="41641" y="81111"/>
                </a:cubicBezTo>
                <a:cubicBezTo>
                  <a:pt x="37176" y="69546"/>
                  <a:pt x="33486" y="54446"/>
                  <a:pt x="31471" y="34727"/>
                </a:cubicBezTo>
                <a:close/>
                <a:moveTo>
                  <a:pt x="117822" y="79623"/>
                </a:moveTo>
                <a:cubicBezTo>
                  <a:pt x="130380" y="72244"/>
                  <a:pt x="141728" y="59128"/>
                  <a:pt x="143650" y="34727"/>
                </a:cubicBezTo>
                <a:lnTo>
                  <a:pt x="127434" y="34727"/>
                </a:lnTo>
                <a:cubicBezTo>
                  <a:pt x="125512" y="53609"/>
                  <a:pt x="122039" y="68275"/>
                  <a:pt x="117822" y="79623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49" name="Text 46"/>
          <p:cNvSpPr/>
          <p:nvPr/>
        </p:nvSpPr>
        <p:spPr>
          <a:xfrm>
            <a:off x="7263247" y="7016750"/>
            <a:ext cx="1198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Motivație intrinsecă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growinghandsonkids.com/262943b72843682d0eaad775981db43204e1a384.jpg">    </p:cNvPr>
          <p:cNvPicPr>
            <a:picLocks noChangeAspect="1"/>
          </p:cNvPicPr>
          <p:nvPr/>
        </p:nvPicPr>
        <p:blipFill>
          <a:blip r:embed="rId1">
            <a:alphaModFix amt="15000"/>
          </a:blip>
          <a:srcRect l="0" r="0"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A90A4">
                  <a:alpha val="85000"/>
                </a:srgbClr>
              </a:gs>
              <a:gs pos="50000">
                <a:srgbClr val="F4A261">
                  <a:alpha val="75000"/>
                </a:srgbClr>
              </a:gs>
              <a:gs pos="100000">
                <a:srgbClr val="E76F51">
                  <a:alpha val="70000"/>
                </a:srgbClr>
              </a:gs>
            </a:gsLst>
            <a:lin ang="27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442841" y="1026319"/>
            <a:ext cx="530542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DF8F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Transformați Învățarea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DF8F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într-o Aventură!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828800" y="2397919"/>
            <a:ext cx="8534400" cy="2524125"/>
          </a:xfrm>
          <a:custGeom>
            <a:avLst/>
            <a:gdLst/>
            <a:ahLst/>
            <a:cxnLst/>
            <a:rect l="l" t="t" r="r" b="b"/>
            <a:pathLst>
              <a:path w="8534400" h="2524125">
                <a:moveTo>
                  <a:pt x="228610" y="0"/>
                </a:moveTo>
                <a:lnTo>
                  <a:pt x="8305790" y="0"/>
                </a:lnTo>
                <a:cubicBezTo>
                  <a:pt x="8431963" y="0"/>
                  <a:pt x="8534400" y="102437"/>
                  <a:pt x="8534400" y="228610"/>
                </a:cubicBezTo>
                <a:lnTo>
                  <a:pt x="8534400" y="2295515"/>
                </a:lnTo>
                <a:cubicBezTo>
                  <a:pt x="8534400" y="2421688"/>
                  <a:pt x="8431963" y="2524125"/>
                  <a:pt x="8305790" y="2524125"/>
                </a:cubicBezTo>
                <a:lnTo>
                  <a:pt x="228610" y="2524125"/>
                </a:lnTo>
                <a:cubicBezTo>
                  <a:pt x="102437" y="2524125"/>
                  <a:pt x="0" y="2421688"/>
                  <a:pt x="0" y="2295515"/>
                </a:cubicBezTo>
                <a:lnTo>
                  <a:pt x="0" y="228610"/>
                </a:lnTo>
                <a:cubicBezTo>
                  <a:pt x="0" y="102437"/>
                  <a:pt x="102437" y="0"/>
                  <a:pt x="228610" y="0"/>
                </a:cubicBezTo>
                <a:close/>
              </a:path>
            </a:pathLst>
          </a:custGeom>
          <a:solidFill>
            <a:srgbClr val="FDF8F0">
              <a:alpha val="94902"/>
            </a:srgbClr>
          </a:solidFill>
          <a:ln/>
          <a:effectLst>
            <a:outerShdw sx="100000" sy="100000" kx="0" ky="0" algn="bl" rotWithShape="0" blurRad="476250" dist="238125" dir="5400000">
              <a:srgbClr val="000000">
                <a:alpha val="25098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2014538" y="2626519"/>
            <a:ext cx="81629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Acest joc didactic transformă învățarea formelor geometrice într-o </a:t>
            </a:r>
            <a:pPr algn="ctr">
              <a:lnSpc>
                <a:spcPct val="140000"/>
              </a:lnSpc>
            </a:pPr>
            <a:r>
              <a:rPr lang="en-US" sz="135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aventură captivantă</a:t>
            </a:r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dezvoltând simultan: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2057400" y="3336131"/>
            <a:ext cx="2590800" cy="1352550"/>
          </a:xfrm>
          <a:custGeom>
            <a:avLst/>
            <a:gdLst/>
            <a:ahLst/>
            <a:cxnLst/>
            <a:rect l="l" t="t" r="r" b="b"/>
            <a:pathLst>
              <a:path w="2590800" h="1352550">
                <a:moveTo>
                  <a:pt x="114304" y="0"/>
                </a:moveTo>
                <a:lnTo>
                  <a:pt x="2476496" y="0"/>
                </a:lnTo>
                <a:cubicBezTo>
                  <a:pt x="2539624" y="0"/>
                  <a:pt x="2590800" y="51176"/>
                  <a:pt x="2590800" y="114304"/>
                </a:cubicBezTo>
                <a:lnTo>
                  <a:pt x="2590800" y="1238246"/>
                </a:lnTo>
                <a:cubicBezTo>
                  <a:pt x="2590800" y="1301374"/>
                  <a:pt x="2539624" y="1352550"/>
                  <a:pt x="2476496" y="1352550"/>
                </a:cubicBezTo>
                <a:lnTo>
                  <a:pt x="114304" y="1352550"/>
                </a:lnTo>
                <a:cubicBezTo>
                  <a:pt x="51176" y="1352550"/>
                  <a:pt x="0" y="1301374"/>
                  <a:pt x="0" y="1238246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3212306" y="348853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66973" y="31254"/>
                </a:moveTo>
                <a:cubicBezTo>
                  <a:pt x="66973" y="14008"/>
                  <a:pt x="80981" y="0"/>
                  <a:pt x="98227" y="0"/>
                </a:cubicBezTo>
                <a:lnTo>
                  <a:pt x="111621" y="0"/>
                </a:lnTo>
                <a:cubicBezTo>
                  <a:pt x="121500" y="0"/>
                  <a:pt x="129480" y="7981"/>
                  <a:pt x="129480" y="17859"/>
                </a:cubicBezTo>
                <a:lnTo>
                  <a:pt x="129480" y="267891"/>
                </a:lnTo>
                <a:cubicBezTo>
                  <a:pt x="129480" y="277769"/>
                  <a:pt x="121500" y="285750"/>
                  <a:pt x="111621" y="285750"/>
                </a:cubicBezTo>
                <a:lnTo>
                  <a:pt x="93762" y="285750"/>
                </a:lnTo>
                <a:cubicBezTo>
                  <a:pt x="77130" y="285750"/>
                  <a:pt x="63122" y="274365"/>
                  <a:pt x="59159" y="258961"/>
                </a:cubicBezTo>
                <a:cubicBezTo>
                  <a:pt x="58769" y="258961"/>
                  <a:pt x="58434" y="258961"/>
                  <a:pt x="58043" y="258961"/>
                </a:cubicBezTo>
                <a:cubicBezTo>
                  <a:pt x="33375" y="258961"/>
                  <a:pt x="13395" y="238981"/>
                  <a:pt x="13395" y="214313"/>
                </a:cubicBezTo>
                <a:cubicBezTo>
                  <a:pt x="13395" y="204267"/>
                  <a:pt x="16743" y="195002"/>
                  <a:pt x="22324" y="187523"/>
                </a:cubicBezTo>
                <a:cubicBezTo>
                  <a:pt x="11497" y="179375"/>
                  <a:pt x="4465" y="166427"/>
                  <a:pt x="4465" y="151805"/>
                </a:cubicBezTo>
                <a:cubicBezTo>
                  <a:pt x="4465" y="134559"/>
                  <a:pt x="14288" y="119546"/>
                  <a:pt x="28575" y="112123"/>
                </a:cubicBezTo>
                <a:cubicBezTo>
                  <a:pt x="24612" y="105426"/>
                  <a:pt x="22324" y="97613"/>
                  <a:pt x="22324" y="89297"/>
                </a:cubicBezTo>
                <a:cubicBezTo>
                  <a:pt x="22324" y="64629"/>
                  <a:pt x="42304" y="44648"/>
                  <a:pt x="66973" y="44648"/>
                </a:cubicBezTo>
                <a:lnTo>
                  <a:pt x="66973" y="31254"/>
                </a:lnTo>
                <a:close/>
                <a:moveTo>
                  <a:pt x="218777" y="31254"/>
                </a:moveTo>
                <a:lnTo>
                  <a:pt x="218777" y="44648"/>
                </a:lnTo>
                <a:cubicBezTo>
                  <a:pt x="243446" y="44648"/>
                  <a:pt x="263426" y="64629"/>
                  <a:pt x="263426" y="89297"/>
                </a:cubicBezTo>
                <a:cubicBezTo>
                  <a:pt x="263426" y="97668"/>
                  <a:pt x="261138" y="105482"/>
                  <a:pt x="257175" y="112123"/>
                </a:cubicBezTo>
                <a:cubicBezTo>
                  <a:pt x="271518" y="119546"/>
                  <a:pt x="281285" y="134503"/>
                  <a:pt x="281285" y="151805"/>
                </a:cubicBezTo>
                <a:cubicBezTo>
                  <a:pt x="281285" y="166427"/>
                  <a:pt x="274253" y="179375"/>
                  <a:pt x="263426" y="187523"/>
                </a:cubicBezTo>
                <a:cubicBezTo>
                  <a:pt x="269007" y="195002"/>
                  <a:pt x="272355" y="204267"/>
                  <a:pt x="272355" y="214313"/>
                </a:cubicBezTo>
                <a:cubicBezTo>
                  <a:pt x="272355" y="238981"/>
                  <a:pt x="252375" y="258961"/>
                  <a:pt x="227707" y="258961"/>
                </a:cubicBezTo>
                <a:cubicBezTo>
                  <a:pt x="227316" y="258961"/>
                  <a:pt x="226981" y="258961"/>
                  <a:pt x="226591" y="258961"/>
                </a:cubicBezTo>
                <a:cubicBezTo>
                  <a:pt x="222628" y="274365"/>
                  <a:pt x="208620" y="285750"/>
                  <a:pt x="191988" y="285750"/>
                </a:cubicBezTo>
                <a:lnTo>
                  <a:pt x="174129" y="285750"/>
                </a:lnTo>
                <a:cubicBezTo>
                  <a:pt x="164250" y="285750"/>
                  <a:pt x="156270" y="277769"/>
                  <a:pt x="156270" y="267891"/>
                </a:cubicBezTo>
                <a:lnTo>
                  <a:pt x="156270" y="17859"/>
                </a:lnTo>
                <a:cubicBezTo>
                  <a:pt x="156270" y="7981"/>
                  <a:pt x="164250" y="0"/>
                  <a:pt x="174129" y="0"/>
                </a:cubicBezTo>
                <a:lnTo>
                  <a:pt x="187523" y="0"/>
                </a:lnTo>
                <a:cubicBezTo>
                  <a:pt x="204769" y="0"/>
                  <a:pt x="218777" y="14008"/>
                  <a:pt x="218777" y="31254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9" name="Text 6"/>
          <p:cNvSpPr/>
          <p:nvPr/>
        </p:nvSpPr>
        <p:spPr>
          <a:xfrm>
            <a:off x="2171700" y="3850481"/>
            <a:ext cx="2362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Abilități Cognitive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171700" y="4079081"/>
            <a:ext cx="2362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Recunoaștere, clasificare, comparație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800600" y="3336131"/>
            <a:ext cx="2590800" cy="1352550"/>
          </a:xfrm>
          <a:custGeom>
            <a:avLst/>
            <a:gdLst/>
            <a:ahLst/>
            <a:cxnLst/>
            <a:rect l="l" t="t" r="r" b="b"/>
            <a:pathLst>
              <a:path w="2590800" h="1352550">
                <a:moveTo>
                  <a:pt x="114304" y="0"/>
                </a:moveTo>
                <a:lnTo>
                  <a:pt x="2476496" y="0"/>
                </a:lnTo>
                <a:cubicBezTo>
                  <a:pt x="2539624" y="0"/>
                  <a:pt x="2590800" y="51176"/>
                  <a:pt x="2590800" y="114304"/>
                </a:cubicBezTo>
                <a:lnTo>
                  <a:pt x="2590800" y="1238246"/>
                </a:lnTo>
                <a:cubicBezTo>
                  <a:pt x="2590800" y="1301374"/>
                  <a:pt x="2539624" y="1352550"/>
                  <a:pt x="2476496" y="1352550"/>
                </a:cubicBezTo>
                <a:lnTo>
                  <a:pt x="114304" y="1352550"/>
                </a:lnTo>
                <a:cubicBezTo>
                  <a:pt x="51176" y="1352550"/>
                  <a:pt x="0" y="1301374"/>
                  <a:pt x="0" y="1238246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12" name="Shape 9"/>
          <p:cNvSpPr/>
          <p:nvPr/>
        </p:nvSpPr>
        <p:spPr>
          <a:xfrm>
            <a:off x="5919788" y="3488531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178594" y="8930"/>
                </a:moveTo>
                <a:cubicBezTo>
                  <a:pt x="210629" y="8930"/>
                  <a:pt x="236637" y="34938"/>
                  <a:pt x="236637" y="66973"/>
                </a:cubicBezTo>
                <a:cubicBezTo>
                  <a:pt x="236637" y="99007"/>
                  <a:pt x="210629" y="125016"/>
                  <a:pt x="178594" y="125016"/>
                </a:cubicBezTo>
                <a:cubicBezTo>
                  <a:pt x="146559" y="125016"/>
                  <a:pt x="120551" y="99007"/>
                  <a:pt x="120551" y="66973"/>
                </a:cubicBezTo>
                <a:cubicBezTo>
                  <a:pt x="120551" y="34938"/>
                  <a:pt x="146559" y="8930"/>
                  <a:pt x="178594" y="8930"/>
                </a:cubicBezTo>
                <a:close/>
                <a:moveTo>
                  <a:pt x="53578" y="49113"/>
                </a:moveTo>
                <a:cubicBezTo>
                  <a:pt x="75756" y="49113"/>
                  <a:pt x="93762" y="67119"/>
                  <a:pt x="93762" y="89297"/>
                </a:cubicBezTo>
                <a:cubicBezTo>
                  <a:pt x="93762" y="111475"/>
                  <a:pt x="75756" y="129480"/>
                  <a:pt x="53578" y="129480"/>
                </a:cubicBezTo>
                <a:cubicBezTo>
                  <a:pt x="31400" y="129480"/>
                  <a:pt x="13395" y="111475"/>
                  <a:pt x="13395" y="89297"/>
                </a:cubicBezTo>
                <a:cubicBezTo>
                  <a:pt x="13395" y="67119"/>
                  <a:pt x="31400" y="49113"/>
                  <a:pt x="53578" y="49113"/>
                </a:cubicBezTo>
                <a:close/>
                <a:moveTo>
                  <a:pt x="0" y="232172"/>
                </a:moveTo>
                <a:cubicBezTo>
                  <a:pt x="0" y="192714"/>
                  <a:pt x="31979" y="160734"/>
                  <a:pt x="71438" y="160734"/>
                </a:cubicBezTo>
                <a:cubicBezTo>
                  <a:pt x="78581" y="160734"/>
                  <a:pt x="85502" y="161795"/>
                  <a:pt x="92032" y="163748"/>
                </a:cubicBezTo>
                <a:cubicBezTo>
                  <a:pt x="73670" y="184286"/>
                  <a:pt x="62508" y="211410"/>
                  <a:pt x="62508" y="241102"/>
                </a:cubicBezTo>
                <a:lnTo>
                  <a:pt x="62508" y="250031"/>
                </a:lnTo>
                <a:cubicBezTo>
                  <a:pt x="62508" y="256394"/>
                  <a:pt x="63847" y="262421"/>
                  <a:pt x="66247" y="267891"/>
                </a:cubicBezTo>
                <a:lnTo>
                  <a:pt x="17859" y="267891"/>
                </a:lnTo>
                <a:cubicBezTo>
                  <a:pt x="7981" y="267891"/>
                  <a:pt x="0" y="259910"/>
                  <a:pt x="0" y="250031"/>
                </a:cubicBezTo>
                <a:lnTo>
                  <a:pt x="0" y="232172"/>
                </a:lnTo>
                <a:close/>
                <a:moveTo>
                  <a:pt x="290940" y="267891"/>
                </a:moveTo>
                <a:cubicBezTo>
                  <a:pt x="293340" y="262421"/>
                  <a:pt x="294680" y="256394"/>
                  <a:pt x="294680" y="250031"/>
                </a:cubicBezTo>
                <a:lnTo>
                  <a:pt x="294680" y="241102"/>
                </a:lnTo>
                <a:cubicBezTo>
                  <a:pt x="294680" y="211410"/>
                  <a:pt x="283518" y="184286"/>
                  <a:pt x="265156" y="163748"/>
                </a:cubicBezTo>
                <a:cubicBezTo>
                  <a:pt x="271686" y="161795"/>
                  <a:pt x="278606" y="160734"/>
                  <a:pt x="285750" y="160734"/>
                </a:cubicBezTo>
                <a:cubicBezTo>
                  <a:pt x="325208" y="160734"/>
                  <a:pt x="357188" y="192714"/>
                  <a:pt x="357188" y="232172"/>
                </a:cubicBezTo>
                <a:lnTo>
                  <a:pt x="357188" y="250031"/>
                </a:lnTo>
                <a:cubicBezTo>
                  <a:pt x="357188" y="259910"/>
                  <a:pt x="349207" y="267891"/>
                  <a:pt x="339328" y="267891"/>
                </a:cubicBezTo>
                <a:lnTo>
                  <a:pt x="290940" y="267891"/>
                </a:lnTo>
                <a:close/>
                <a:moveTo>
                  <a:pt x="263426" y="89297"/>
                </a:moveTo>
                <a:cubicBezTo>
                  <a:pt x="263426" y="67119"/>
                  <a:pt x="281431" y="49113"/>
                  <a:pt x="303609" y="49113"/>
                </a:cubicBezTo>
                <a:cubicBezTo>
                  <a:pt x="325787" y="49113"/>
                  <a:pt x="343793" y="67119"/>
                  <a:pt x="343793" y="89297"/>
                </a:cubicBezTo>
                <a:cubicBezTo>
                  <a:pt x="343793" y="111475"/>
                  <a:pt x="325787" y="129480"/>
                  <a:pt x="303609" y="129480"/>
                </a:cubicBezTo>
                <a:cubicBezTo>
                  <a:pt x="281431" y="129480"/>
                  <a:pt x="263426" y="111475"/>
                  <a:pt x="263426" y="89297"/>
                </a:cubicBezTo>
                <a:close/>
                <a:moveTo>
                  <a:pt x="89297" y="241102"/>
                </a:moveTo>
                <a:cubicBezTo>
                  <a:pt x="89297" y="191765"/>
                  <a:pt x="129257" y="151805"/>
                  <a:pt x="178594" y="151805"/>
                </a:cubicBezTo>
                <a:cubicBezTo>
                  <a:pt x="227930" y="151805"/>
                  <a:pt x="267891" y="191765"/>
                  <a:pt x="267891" y="241102"/>
                </a:cubicBezTo>
                <a:lnTo>
                  <a:pt x="267891" y="250031"/>
                </a:lnTo>
                <a:cubicBezTo>
                  <a:pt x="267891" y="259910"/>
                  <a:pt x="259910" y="267891"/>
                  <a:pt x="250031" y="267891"/>
                </a:cubicBezTo>
                <a:lnTo>
                  <a:pt x="107156" y="267891"/>
                </a:lnTo>
                <a:cubicBezTo>
                  <a:pt x="97278" y="267891"/>
                  <a:pt x="89297" y="259910"/>
                  <a:pt x="89297" y="250031"/>
                </a:cubicBezTo>
                <a:lnTo>
                  <a:pt x="89297" y="241102"/>
                </a:ln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3" name="Text 10"/>
          <p:cNvSpPr/>
          <p:nvPr/>
        </p:nvSpPr>
        <p:spPr>
          <a:xfrm>
            <a:off x="4914900" y="3850481"/>
            <a:ext cx="2362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Abilități Sociale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914900" y="4079081"/>
            <a:ext cx="2362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Cooperare, comunicare, respect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543800" y="3336131"/>
            <a:ext cx="2590800" cy="1352550"/>
          </a:xfrm>
          <a:custGeom>
            <a:avLst/>
            <a:gdLst/>
            <a:ahLst/>
            <a:cxnLst/>
            <a:rect l="l" t="t" r="r" b="b"/>
            <a:pathLst>
              <a:path w="2590800" h="1352550">
                <a:moveTo>
                  <a:pt x="114304" y="0"/>
                </a:moveTo>
                <a:lnTo>
                  <a:pt x="2476496" y="0"/>
                </a:lnTo>
                <a:cubicBezTo>
                  <a:pt x="2539624" y="0"/>
                  <a:pt x="2590800" y="51176"/>
                  <a:pt x="2590800" y="114304"/>
                </a:cubicBezTo>
                <a:lnTo>
                  <a:pt x="2590800" y="1238246"/>
                </a:lnTo>
                <a:cubicBezTo>
                  <a:pt x="2590800" y="1301374"/>
                  <a:pt x="2539624" y="1352550"/>
                  <a:pt x="2476496" y="1352550"/>
                </a:cubicBezTo>
                <a:lnTo>
                  <a:pt x="114304" y="1352550"/>
                </a:lnTo>
                <a:cubicBezTo>
                  <a:pt x="51176" y="1352550"/>
                  <a:pt x="0" y="1301374"/>
                  <a:pt x="0" y="1238246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8716566" y="3488531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43154" y="-17859"/>
                </a:moveTo>
                <a:cubicBezTo>
                  <a:pt x="160404" y="-17859"/>
                  <a:pt x="174408" y="-3855"/>
                  <a:pt x="174408" y="13395"/>
                </a:cubicBezTo>
                <a:cubicBezTo>
                  <a:pt x="174408" y="30644"/>
                  <a:pt x="160404" y="44648"/>
                  <a:pt x="143154" y="44648"/>
                </a:cubicBezTo>
                <a:cubicBezTo>
                  <a:pt x="125905" y="44648"/>
                  <a:pt x="111900" y="30644"/>
                  <a:pt x="111900" y="13395"/>
                </a:cubicBezTo>
                <a:cubicBezTo>
                  <a:pt x="111900" y="-3855"/>
                  <a:pt x="125905" y="-17859"/>
                  <a:pt x="143154" y="-17859"/>
                </a:cubicBezTo>
                <a:close/>
                <a:moveTo>
                  <a:pt x="68982" y="98227"/>
                </a:moveTo>
                <a:cubicBezTo>
                  <a:pt x="67140" y="98227"/>
                  <a:pt x="65522" y="99343"/>
                  <a:pt x="64852" y="101017"/>
                </a:cubicBezTo>
                <a:lnTo>
                  <a:pt x="52574" y="131657"/>
                </a:lnTo>
                <a:cubicBezTo>
                  <a:pt x="48890" y="140810"/>
                  <a:pt x="38509" y="145275"/>
                  <a:pt x="29356" y="141591"/>
                </a:cubicBezTo>
                <a:cubicBezTo>
                  <a:pt x="20203" y="137908"/>
                  <a:pt x="15739" y="127527"/>
                  <a:pt x="19422" y="118374"/>
                </a:cubicBezTo>
                <a:lnTo>
                  <a:pt x="31645" y="87734"/>
                </a:lnTo>
                <a:cubicBezTo>
                  <a:pt x="37784" y="72498"/>
                  <a:pt x="52518" y="62508"/>
                  <a:pt x="68982" y="62508"/>
                </a:cubicBezTo>
                <a:lnTo>
                  <a:pt x="123285" y="62508"/>
                </a:lnTo>
                <a:cubicBezTo>
                  <a:pt x="139192" y="62508"/>
                  <a:pt x="153870" y="70935"/>
                  <a:pt x="161851" y="84665"/>
                </a:cubicBezTo>
                <a:lnTo>
                  <a:pt x="180156" y="116086"/>
                </a:lnTo>
                <a:lnTo>
                  <a:pt x="214536" y="116086"/>
                </a:lnTo>
                <a:cubicBezTo>
                  <a:pt x="224414" y="116086"/>
                  <a:pt x="232395" y="124067"/>
                  <a:pt x="232395" y="133945"/>
                </a:cubicBezTo>
                <a:cubicBezTo>
                  <a:pt x="232395" y="143824"/>
                  <a:pt x="224414" y="151805"/>
                  <a:pt x="214536" y="151805"/>
                </a:cubicBezTo>
                <a:lnTo>
                  <a:pt x="180156" y="151805"/>
                </a:lnTo>
                <a:cubicBezTo>
                  <a:pt x="167432" y="151805"/>
                  <a:pt x="155711" y="145052"/>
                  <a:pt x="149293" y="134057"/>
                </a:cubicBezTo>
                <a:lnTo>
                  <a:pt x="143712" y="124513"/>
                </a:lnTo>
                <a:lnTo>
                  <a:pt x="132159" y="163804"/>
                </a:lnTo>
                <a:lnTo>
                  <a:pt x="174241" y="176417"/>
                </a:lnTo>
                <a:cubicBezTo>
                  <a:pt x="189700" y="181049"/>
                  <a:pt x="197569" y="198183"/>
                  <a:pt x="191040" y="212973"/>
                </a:cubicBezTo>
                <a:lnTo>
                  <a:pt x="159451" y="284076"/>
                </a:lnTo>
                <a:cubicBezTo>
                  <a:pt x="155432" y="293117"/>
                  <a:pt x="144884" y="297135"/>
                  <a:pt x="135899" y="293117"/>
                </a:cubicBezTo>
                <a:cubicBezTo>
                  <a:pt x="126913" y="289099"/>
                  <a:pt x="122839" y="278550"/>
                  <a:pt x="126857" y="269565"/>
                </a:cubicBezTo>
                <a:lnTo>
                  <a:pt x="154316" y="207727"/>
                </a:lnTo>
                <a:lnTo>
                  <a:pt x="100794" y="191653"/>
                </a:lnTo>
                <a:cubicBezTo>
                  <a:pt x="82544" y="186184"/>
                  <a:pt x="71772" y="167264"/>
                  <a:pt x="76405" y="148791"/>
                </a:cubicBezTo>
                <a:lnTo>
                  <a:pt x="89074" y="98227"/>
                </a:lnTo>
                <a:lnTo>
                  <a:pt x="69038" y="98227"/>
                </a:lnTo>
                <a:close/>
                <a:moveTo>
                  <a:pt x="64517" y="199244"/>
                </a:moveTo>
                <a:cubicBezTo>
                  <a:pt x="71940" y="207559"/>
                  <a:pt x="81651" y="213922"/>
                  <a:pt x="93092" y="217326"/>
                </a:cubicBezTo>
                <a:lnTo>
                  <a:pt x="95715" y="218108"/>
                </a:lnTo>
                <a:lnTo>
                  <a:pt x="91864" y="228879"/>
                </a:lnTo>
                <a:cubicBezTo>
                  <a:pt x="88627" y="237976"/>
                  <a:pt x="82934" y="246069"/>
                  <a:pt x="75512" y="252208"/>
                </a:cubicBezTo>
                <a:lnTo>
                  <a:pt x="29524" y="290103"/>
                </a:lnTo>
                <a:cubicBezTo>
                  <a:pt x="21934" y="296354"/>
                  <a:pt x="10660" y="295294"/>
                  <a:pt x="4409" y="287703"/>
                </a:cubicBezTo>
                <a:cubicBezTo>
                  <a:pt x="-1842" y="280113"/>
                  <a:pt x="-781" y="268839"/>
                  <a:pt x="6809" y="262589"/>
                </a:cubicBezTo>
                <a:lnTo>
                  <a:pt x="52797" y="224693"/>
                </a:lnTo>
                <a:cubicBezTo>
                  <a:pt x="55308" y="222628"/>
                  <a:pt x="57150" y="219949"/>
                  <a:pt x="58266" y="216936"/>
                </a:cubicBezTo>
                <a:lnTo>
                  <a:pt x="64517" y="199244"/>
                </a:ln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17" name="Text 14"/>
          <p:cNvSpPr/>
          <p:nvPr/>
        </p:nvSpPr>
        <p:spPr>
          <a:xfrm>
            <a:off x="7658100" y="3850481"/>
            <a:ext cx="2362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Abilități Motorii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7658100" y="4079081"/>
            <a:ext cx="2362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Deplasare, manipulare, coordonare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2438400" y="5145881"/>
            <a:ext cx="7315200" cy="1562100"/>
          </a:xfrm>
          <a:custGeom>
            <a:avLst/>
            <a:gdLst/>
            <a:ahLst/>
            <a:cxnLst/>
            <a:rect l="l" t="t" r="r" b="b"/>
            <a:pathLst>
              <a:path w="7315200" h="1562100">
                <a:moveTo>
                  <a:pt x="152398" y="0"/>
                </a:moveTo>
                <a:lnTo>
                  <a:pt x="7162802" y="0"/>
                </a:lnTo>
                <a:cubicBezTo>
                  <a:pt x="7246969" y="0"/>
                  <a:pt x="7315200" y="68231"/>
                  <a:pt x="7315200" y="152398"/>
                </a:cubicBezTo>
                <a:lnTo>
                  <a:pt x="7315200" y="1409702"/>
                </a:lnTo>
                <a:cubicBezTo>
                  <a:pt x="7315200" y="1493869"/>
                  <a:pt x="7246969" y="1562100"/>
                  <a:pt x="7162802" y="1562100"/>
                </a:cubicBezTo>
                <a:lnTo>
                  <a:pt x="152398" y="1562100"/>
                </a:lnTo>
                <a:cubicBezTo>
                  <a:pt x="68231" y="1562100"/>
                  <a:pt x="0" y="1493869"/>
                  <a:pt x="0" y="1409702"/>
                </a:cubicBezTo>
                <a:lnTo>
                  <a:pt x="0" y="152398"/>
                </a:lnTo>
                <a:cubicBezTo>
                  <a:pt x="0" y="68287"/>
                  <a:pt x="68287" y="0"/>
                  <a:pt x="152398" y="0"/>
                </a:cubicBezTo>
                <a:close/>
              </a:path>
            </a:pathLst>
          </a:custGeom>
          <a:solidFill>
            <a:srgbClr val="FDF8F0">
              <a:alpha val="90196"/>
            </a:srgbClr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4600501" y="5393531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98081" y="128588"/>
                </a:moveTo>
                <a:cubicBezTo>
                  <a:pt x="100526" y="121120"/>
                  <a:pt x="105415" y="114356"/>
                  <a:pt x="110940" y="108529"/>
                </a:cubicBezTo>
                <a:cubicBezTo>
                  <a:pt x="121890" y="97010"/>
                  <a:pt x="128587" y="81439"/>
                  <a:pt x="128587" y="64294"/>
                </a:cubicBezTo>
                <a:cubicBezTo>
                  <a:pt x="128587" y="28798"/>
                  <a:pt x="99789" y="0"/>
                  <a:pt x="64294" y="0"/>
                </a:cubicBezTo>
                <a:cubicBezTo>
                  <a:pt x="28798" y="0"/>
                  <a:pt x="0" y="28798"/>
                  <a:pt x="0" y="64294"/>
                </a:cubicBezTo>
                <a:cubicBezTo>
                  <a:pt x="0" y="81439"/>
                  <a:pt x="6697" y="97010"/>
                  <a:pt x="17647" y="108529"/>
                </a:cubicBezTo>
                <a:cubicBezTo>
                  <a:pt x="23173" y="114356"/>
                  <a:pt x="28095" y="121120"/>
                  <a:pt x="30506" y="128588"/>
                </a:cubicBezTo>
                <a:lnTo>
                  <a:pt x="98048" y="128588"/>
                </a:lnTo>
                <a:close/>
                <a:moveTo>
                  <a:pt x="96441" y="144661"/>
                </a:moveTo>
                <a:lnTo>
                  <a:pt x="32147" y="144661"/>
                </a:lnTo>
                <a:lnTo>
                  <a:pt x="32147" y="150019"/>
                </a:lnTo>
                <a:cubicBezTo>
                  <a:pt x="32147" y="164820"/>
                  <a:pt x="44135" y="176808"/>
                  <a:pt x="58936" y="176808"/>
                </a:cubicBezTo>
                <a:lnTo>
                  <a:pt x="69652" y="176808"/>
                </a:lnTo>
                <a:cubicBezTo>
                  <a:pt x="84453" y="176808"/>
                  <a:pt x="96441" y="164820"/>
                  <a:pt x="96441" y="150019"/>
                </a:cubicBezTo>
                <a:lnTo>
                  <a:pt x="96441" y="144661"/>
                </a:lnTo>
                <a:close/>
                <a:moveTo>
                  <a:pt x="61615" y="37505"/>
                </a:moveTo>
                <a:cubicBezTo>
                  <a:pt x="48287" y="37505"/>
                  <a:pt x="37505" y="48287"/>
                  <a:pt x="37505" y="61615"/>
                </a:cubicBezTo>
                <a:cubicBezTo>
                  <a:pt x="37505" y="66069"/>
                  <a:pt x="33922" y="69652"/>
                  <a:pt x="29468" y="69652"/>
                </a:cubicBezTo>
                <a:cubicBezTo>
                  <a:pt x="25014" y="69652"/>
                  <a:pt x="21431" y="66069"/>
                  <a:pt x="21431" y="61615"/>
                </a:cubicBezTo>
                <a:cubicBezTo>
                  <a:pt x="21431" y="39413"/>
                  <a:pt x="39413" y="21431"/>
                  <a:pt x="61615" y="21431"/>
                </a:cubicBezTo>
                <a:cubicBezTo>
                  <a:pt x="66069" y="21431"/>
                  <a:pt x="69652" y="25014"/>
                  <a:pt x="69652" y="29468"/>
                </a:cubicBezTo>
                <a:cubicBezTo>
                  <a:pt x="69652" y="33922"/>
                  <a:pt x="66069" y="37505"/>
                  <a:pt x="61615" y="37505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1" name="Text 18"/>
          <p:cNvSpPr/>
          <p:nvPr/>
        </p:nvSpPr>
        <p:spPr>
          <a:xfrm>
            <a:off x="2862263" y="5336381"/>
            <a:ext cx="6743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Recomandări pentru Implementare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2647950" y="575548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23" name="Text 20"/>
          <p:cNvSpPr/>
          <p:nvPr/>
        </p:nvSpPr>
        <p:spPr>
          <a:xfrm>
            <a:off x="2895600" y="5717381"/>
            <a:ext cx="3219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Adaptați și personalizați în funcție de nevoile grupului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6172200" y="575548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5" name="Text 22"/>
          <p:cNvSpPr/>
          <p:nvPr/>
        </p:nvSpPr>
        <p:spPr>
          <a:xfrm>
            <a:off x="6419850" y="5717381"/>
            <a:ext cx="2990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Observați și notați progresul fiecărui copil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2647950" y="632698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27" name="Text 24"/>
          <p:cNvSpPr/>
          <p:nvPr/>
        </p:nvSpPr>
        <p:spPr>
          <a:xfrm>
            <a:off x="2895600" y="6288881"/>
            <a:ext cx="2695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Folosiți variantele pentru diversificare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6172200" y="632698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29" name="Text 26"/>
          <p:cNvSpPr/>
          <p:nvPr/>
        </p:nvSpPr>
        <p:spPr>
          <a:xfrm>
            <a:off x="6419850" y="6288881"/>
            <a:ext cx="3000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Repetati jocul periodic pentru consolidare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69693" y="381000"/>
            <a:ext cx="3048000" cy="419100"/>
          </a:xfrm>
          <a:custGeom>
            <a:avLst/>
            <a:gdLst/>
            <a:ahLst/>
            <a:cxnLst/>
            <a:rect l="l" t="t" r="r" b="b"/>
            <a:pathLst>
              <a:path w="3048000" h="419100">
                <a:moveTo>
                  <a:pt x="209550" y="0"/>
                </a:moveTo>
                <a:lnTo>
                  <a:pt x="2838450" y="0"/>
                </a:lnTo>
                <a:cubicBezTo>
                  <a:pt x="2954104" y="0"/>
                  <a:pt x="3048000" y="93896"/>
                  <a:pt x="3048000" y="209550"/>
                </a:cubicBezTo>
                <a:lnTo>
                  <a:pt x="3048000" y="209550"/>
                </a:lnTo>
                <a:cubicBezTo>
                  <a:pt x="3048000" y="325204"/>
                  <a:pt x="2954104" y="419100"/>
                  <a:pt x="2838450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" name="Text 1"/>
          <p:cNvSpPr/>
          <p:nvPr/>
        </p:nvSpPr>
        <p:spPr>
          <a:xfrm>
            <a:off x="4755431" y="457200"/>
            <a:ext cx="2676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STRUCTURA JOCULUI DIDACTIC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66700" y="9144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Cuprins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600200"/>
            <a:ext cx="5600700" cy="4343400"/>
          </a:xfrm>
          <a:custGeom>
            <a:avLst/>
            <a:gdLst/>
            <a:ahLst/>
            <a:cxnLst/>
            <a:rect l="l" t="t" r="r" b="b"/>
            <a:pathLst>
              <a:path w="5600700" h="4343400">
                <a:moveTo>
                  <a:pt x="38100" y="0"/>
                </a:moveTo>
                <a:lnTo>
                  <a:pt x="5448290" y="0"/>
                </a:lnTo>
                <a:cubicBezTo>
                  <a:pt x="5532464" y="0"/>
                  <a:pt x="5600700" y="68236"/>
                  <a:pt x="5600700" y="152410"/>
                </a:cubicBezTo>
                <a:lnTo>
                  <a:pt x="5600700" y="4190990"/>
                </a:lnTo>
                <a:cubicBezTo>
                  <a:pt x="5600700" y="4275164"/>
                  <a:pt x="5532464" y="4343400"/>
                  <a:pt x="5448290" y="4343400"/>
                </a:cubicBezTo>
                <a:lnTo>
                  <a:pt x="38100" y="4343400"/>
                </a:lnTo>
                <a:cubicBezTo>
                  <a:pt x="17072" y="4343400"/>
                  <a:pt x="0" y="4326328"/>
                  <a:pt x="0" y="4305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00050" y="1600200"/>
            <a:ext cx="38100" cy="4343400"/>
          </a:xfrm>
          <a:custGeom>
            <a:avLst/>
            <a:gdLst/>
            <a:ahLst/>
            <a:cxnLst/>
            <a:rect l="l" t="t" r="r" b="b"/>
            <a:pathLst>
              <a:path w="38100" h="4343400">
                <a:moveTo>
                  <a:pt x="38100" y="0"/>
                </a:moveTo>
                <a:lnTo>
                  <a:pt x="38100" y="0"/>
                </a:lnTo>
                <a:lnTo>
                  <a:pt x="38100" y="4343400"/>
                </a:lnTo>
                <a:lnTo>
                  <a:pt x="38100" y="4343400"/>
                </a:lnTo>
                <a:cubicBezTo>
                  <a:pt x="17072" y="4343400"/>
                  <a:pt x="0" y="4326328"/>
                  <a:pt x="0" y="4305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7" name="Shape 5"/>
          <p:cNvSpPr/>
          <p:nvPr/>
        </p:nvSpPr>
        <p:spPr>
          <a:xfrm>
            <a:off x="647700" y="2667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8" name="Text 6"/>
          <p:cNvSpPr/>
          <p:nvPr/>
        </p:nvSpPr>
        <p:spPr>
          <a:xfrm>
            <a:off x="600075" y="2667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19200" y="2743200"/>
            <a:ext cx="2571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Elemente de Proiectare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66750" y="3314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3276600"/>
            <a:ext cx="2381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Titlul jocului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și identitatea vizuală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66750" y="3657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3" name="Text 11"/>
          <p:cNvSpPr/>
          <p:nvPr/>
        </p:nvSpPr>
        <p:spPr>
          <a:xfrm>
            <a:off x="914400" y="3619500"/>
            <a:ext cx="3181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Scopul didactic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dezvoltarea competențelor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66750" y="4000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5" name="Text 13"/>
          <p:cNvSpPr/>
          <p:nvPr/>
        </p:nvSpPr>
        <p:spPr>
          <a:xfrm>
            <a:off x="914400" y="3962400"/>
            <a:ext cx="3228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Obiective operaționale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rezultate măsurabile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66750" y="4343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7" name="Text 15"/>
          <p:cNvSpPr/>
          <p:nvPr/>
        </p:nvSpPr>
        <p:spPr>
          <a:xfrm>
            <a:off x="914400" y="4305300"/>
            <a:ext cx="2686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Sarcina didactică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consemnul jocului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66750" y="4686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9" name="Text 17"/>
          <p:cNvSpPr/>
          <p:nvPr/>
        </p:nvSpPr>
        <p:spPr>
          <a:xfrm>
            <a:off x="914400" y="4648200"/>
            <a:ext cx="2714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Materialul didactic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resurse necesare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10300" y="1600200"/>
            <a:ext cx="5600700" cy="4343400"/>
          </a:xfrm>
          <a:custGeom>
            <a:avLst/>
            <a:gdLst/>
            <a:ahLst/>
            <a:cxnLst/>
            <a:rect l="l" t="t" r="r" b="b"/>
            <a:pathLst>
              <a:path w="5600700" h="4343400">
                <a:moveTo>
                  <a:pt x="38100" y="0"/>
                </a:moveTo>
                <a:lnTo>
                  <a:pt x="5448290" y="0"/>
                </a:lnTo>
                <a:cubicBezTo>
                  <a:pt x="5532464" y="0"/>
                  <a:pt x="5600700" y="68236"/>
                  <a:pt x="5600700" y="152410"/>
                </a:cubicBezTo>
                <a:lnTo>
                  <a:pt x="5600700" y="4190990"/>
                </a:lnTo>
                <a:cubicBezTo>
                  <a:pt x="5600700" y="4275164"/>
                  <a:pt x="5532464" y="4343400"/>
                  <a:pt x="5448290" y="4343400"/>
                </a:cubicBezTo>
                <a:lnTo>
                  <a:pt x="38100" y="4343400"/>
                </a:lnTo>
                <a:cubicBezTo>
                  <a:pt x="17072" y="4343400"/>
                  <a:pt x="0" y="4326328"/>
                  <a:pt x="0" y="4305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210300" y="1600200"/>
            <a:ext cx="38100" cy="4343400"/>
          </a:xfrm>
          <a:custGeom>
            <a:avLst/>
            <a:gdLst/>
            <a:ahLst/>
            <a:cxnLst/>
            <a:rect l="l" t="t" r="r" b="b"/>
            <a:pathLst>
              <a:path w="38100" h="4343400">
                <a:moveTo>
                  <a:pt x="38100" y="0"/>
                </a:moveTo>
                <a:lnTo>
                  <a:pt x="38100" y="0"/>
                </a:lnTo>
                <a:lnTo>
                  <a:pt x="38100" y="4343400"/>
                </a:lnTo>
                <a:lnTo>
                  <a:pt x="38100" y="4343400"/>
                </a:lnTo>
                <a:cubicBezTo>
                  <a:pt x="17072" y="4343400"/>
                  <a:pt x="0" y="4326328"/>
                  <a:pt x="0" y="4305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2" name="Shape 20"/>
          <p:cNvSpPr/>
          <p:nvPr/>
        </p:nvSpPr>
        <p:spPr>
          <a:xfrm>
            <a:off x="6457950" y="2438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3" name="Text 21"/>
          <p:cNvSpPr/>
          <p:nvPr/>
        </p:nvSpPr>
        <p:spPr>
          <a:xfrm>
            <a:off x="6410325" y="24384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II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029450" y="2514600"/>
            <a:ext cx="20002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Conținutul Jocului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57950" y="3048000"/>
            <a:ext cx="171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1.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630963" y="3048000"/>
            <a:ext cx="1381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Introducerea în joc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457950" y="3352800"/>
            <a:ext cx="200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2.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656710" y="3352800"/>
            <a:ext cx="2371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Prezentarea materialului didactic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57950" y="3657600"/>
            <a:ext cx="200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3.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660654" y="3657600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Precizarea titlului și scopului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57950" y="3962400"/>
            <a:ext cx="361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4-5.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819751" y="3962400"/>
            <a:ext cx="2076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Explicarea și fixarea regulilor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57950" y="4267200"/>
            <a:ext cx="371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6-8.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826002" y="4267200"/>
            <a:ext cx="2714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Demonstrație, probă și joc propriu-zis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57950" y="4572000"/>
            <a:ext cx="200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9.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661770" y="4572000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Variante și complicări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57950" y="4876800"/>
            <a:ext cx="266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10.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726510" y="4876800"/>
            <a:ext cx="1504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Încheiere și evaluare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3177927" y="6096000"/>
            <a:ext cx="2095500" cy="381000"/>
          </a:xfrm>
          <a:custGeom>
            <a:avLst/>
            <a:gdLst/>
            <a:ahLst/>
            <a:cxnLst/>
            <a:rect l="l" t="t" r="r" b="b"/>
            <a:pathLst>
              <a:path w="2095500" h="381000">
                <a:moveTo>
                  <a:pt x="190500" y="0"/>
                </a:moveTo>
                <a:lnTo>
                  <a:pt x="1905000" y="0"/>
                </a:lnTo>
                <a:cubicBezTo>
                  <a:pt x="2010140" y="0"/>
                  <a:pt x="2095500" y="85360"/>
                  <a:pt x="2095500" y="190500"/>
                </a:cubicBezTo>
                <a:lnTo>
                  <a:pt x="2095500" y="190500"/>
                </a:lnTo>
                <a:cubicBezTo>
                  <a:pt x="2095500" y="295640"/>
                  <a:pt x="2010140" y="381000"/>
                  <a:pt x="19050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3349377" y="6210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ubicBezTo>
                  <a:pt x="0" y="34144"/>
                  <a:pt x="34144" y="0"/>
                  <a:pt x="76200" y="0"/>
                </a:cubicBezTo>
                <a:close/>
                <a:moveTo>
                  <a:pt x="69056" y="35719"/>
                </a:moveTo>
                <a:lnTo>
                  <a:pt x="69056" y="76200"/>
                </a:lnTo>
                <a:cubicBezTo>
                  <a:pt x="69056" y="78581"/>
                  <a:pt x="70247" y="80814"/>
                  <a:pt x="72241" y="82153"/>
                </a:cubicBezTo>
                <a:lnTo>
                  <a:pt x="100816" y="101203"/>
                </a:lnTo>
                <a:cubicBezTo>
                  <a:pt x="104090" y="103406"/>
                  <a:pt x="108525" y="102513"/>
                  <a:pt x="110728" y="99209"/>
                </a:cubicBezTo>
                <a:cubicBezTo>
                  <a:pt x="112931" y="95905"/>
                  <a:pt x="112038" y="91500"/>
                  <a:pt x="108734" y="89297"/>
                </a:cubicBezTo>
                <a:lnTo>
                  <a:pt x="83344" y="72390"/>
                </a:lnTo>
                <a:lnTo>
                  <a:pt x="83344" y="35719"/>
                </a:lnTo>
                <a:cubicBezTo>
                  <a:pt x="83344" y="31760"/>
                  <a:pt x="80159" y="28575"/>
                  <a:pt x="76200" y="28575"/>
                </a:cubicBezTo>
                <a:cubicBezTo>
                  <a:pt x="72241" y="28575"/>
                  <a:pt x="69056" y="31760"/>
                  <a:pt x="69056" y="35719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41" name="Text 39"/>
          <p:cNvSpPr/>
          <p:nvPr/>
        </p:nvSpPr>
        <p:spPr>
          <a:xfrm>
            <a:off x="3597027" y="617220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Durată: 20-30 minute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497339" y="6096000"/>
            <a:ext cx="1695450" cy="381000"/>
          </a:xfrm>
          <a:custGeom>
            <a:avLst/>
            <a:gdLst/>
            <a:ahLst/>
            <a:cxnLst/>
            <a:rect l="l" t="t" r="r" b="b"/>
            <a:pathLst>
              <a:path w="1695450" h="381000">
                <a:moveTo>
                  <a:pt x="190500" y="0"/>
                </a:moveTo>
                <a:lnTo>
                  <a:pt x="1504950" y="0"/>
                </a:lnTo>
                <a:cubicBezTo>
                  <a:pt x="1610090" y="0"/>
                  <a:pt x="1695450" y="85360"/>
                  <a:pt x="1695450" y="190500"/>
                </a:cubicBezTo>
                <a:lnTo>
                  <a:pt x="1695450" y="190500"/>
                </a:lnTo>
                <a:cubicBezTo>
                  <a:pt x="1695450" y="295640"/>
                  <a:pt x="1610090" y="381000"/>
                  <a:pt x="150495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5649739" y="621030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44" name="Text 42"/>
          <p:cNvSpPr/>
          <p:nvPr/>
        </p:nvSpPr>
        <p:spPr>
          <a:xfrm>
            <a:off x="5916439" y="6172200"/>
            <a:ext cx="120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Grup: 8-15 copii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416998" y="6096000"/>
            <a:ext cx="1600200" cy="381000"/>
          </a:xfrm>
          <a:custGeom>
            <a:avLst/>
            <a:gdLst/>
            <a:ahLst/>
            <a:cxnLst/>
            <a:rect l="l" t="t" r="r" b="b"/>
            <a:pathLst>
              <a:path w="1600200" h="381000">
                <a:moveTo>
                  <a:pt x="190500" y="0"/>
                </a:moveTo>
                <a:lnTo>
                  <a:pt x="1409700" y="0"/>
                </a:lnTo>
                <a:cubicBezTo>
                  <a:pt x="1514840" y="0"/>
                  <a:pt x="1600200" y="85360"/>
                  <a:pt x="1600200" y="190500"/>
                </a:cubicBezTo>
                <a:lnTo>
                  <a:pt x="1600200" y="190500"/>
                </a:lnTo>
                <a:cubicBezTo>
                  <a:pt x="1600200" y="295640"/>
                  <a:pt x="1514840" y="381000"/>
                  <a:pt x="14097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7578923" y="62103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92125" y="-5626"/>
                </a:moveTo>
                <a:cubicBezTo>
                  <a:pt x="90904" y="-8007"/>
                  <a:pt x="88434" y="-9525"/>
                  <a:pt x="85755" y="-9525"/>
                </a:cubicBezTo>
                <a:cubicBezTo>
                  <a:pt x="83076" y="-9525"/>
                  <a:pt x="80605" y="-8007"/>
                  <a:pt x="79385" y="-5626"/>
                </a:cubicBezTo>
                <a:lnTo>
                  <a:pt x="57477" y="37296"/>
                </a:lnTo>
                <a:lnTo>
                  <a:pt x="9882" y="44857"/>
                </a:lnTo>
                <a:cubicBezTo>
                  <a:pt x="7233" y="45274"/>
                  <a:pt x="5030" y="47149"/>
                  <a:pt x="4197" y="49709"/>
                </a:cubicBezTo>
                <a:cubicBezTo>
                  <a:pt x="3364" y="52268"/>
                  <a:pt x="4048" y="55066"/>
                  <a:pt x="5923" y="56971"/>
                </a:cubicBezTo>
                <a:lnTo>
                  <a:pt x="39975" y="91053"/>
                </a:lnTo>
                <a:lnTo>
                  <a:pt x="32474" y="138648"/>
                </a:lnTo>
                <a:cubicBezTo>
                  <a:pt x="32058" y="141297"/>
                  <a:pt x="33159" y="143976"/>
                  <a:pt x="35332" y="145554"/>
                </a:cubicBezTo>
                <a:cubicBezTo>
                  <a:pt x="37505" y="147131"/>
                  <a:pt x="40362" y="147370"/>
                  <a:pt x="42773" y="146149"/>
                </a:cubicBezTo>
                <a:lnTo>
                  <a:pt x="85755" y="124301"/>
                </a:lnTo>
                <a:lnTo>
                  <a:pt x="128707" y="146149"/>
                </a:lnTo>
                <a:cubicBezTo>
                  <a:pt x="131088" y="147370"/>
                  <a:pt x="133975" y="147131"/>
                  <a:pt x="136148" y="145554"/>
                </a:cubicBezTo>
                <a:cubicBezTo>
                  <a:pt x="138321" y="143976"/>
                  <a:pt x="139422" y="141327"/>
                  <a:pt x="139005" y="138648"/>
                </a:cubicBezTo>
                <a:lnTo>
                  <a:pt x="131475" y="91053"/>
                </a:lnTo>
                <a:lnTo>
                  <a:pt x="165527" y="56971"/>
                </a:lnTo>
                <a:cubicBezTo>
                  <a:pt x="167432" y="55066"/>
                  <a:pt x="168086" y="52268"/>
                  <a:pt x="167253" y="49709"/>
                </a:cubicBezTo>
                <a:cubicBezTo>
                  <a:pt x="166420" y="47149"/>
                  <a:pt x="164247" y="45274"/>
                  <a:pt x="161568" y="44857"/>
                </a:cubicBezTo>
                <a:lnTo>
                  <a:pt x="114002" y="37296"/>
                </a:lnTo>
                <a:lnTo>
                  <a:pt x="92125" y="-5626"/>
                </a:ln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47" name="Text 45"/>
          <p:cNvSpPr/>
          <p:nvPr/>
        </p:nvSpPr>
        <p:spPr>
          <a:xfrm>
            <a:off x="7836098" y="6172200"/>
            <a:ext cx="110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Vârstă: 4-5 ani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895475" cy="304800"/>
          </a:xfrm>
          <a:custGeom>
            <a:avLst/>
            <a:gdLst/>
            <a:ahLst/>
            <a:cxnLst/>
            <a:rect l="l" t="t" r="r" b="b"/>
            <a:pathLst>
              <a:path w="1895475" h="304800">
                <a:moveTo>
                  <a:pt x="152400" y="0"/>
                </a:moveTo>
                <a:lnTo>
                  <a:pt x="1743075" y="0"/>
                </a:lnTo>
                <a:cubicBezTo>
                  <a:pt x="1827187" y="0"/>
                  <a:pt x="1895475" y="68288"/>
                  <a:pt x="1895475" y="152400"/>
                </a:cubicBezTo>
                <a:lnTo>
                  <a:pt x="1895475" y="152400"/>
                </a:lnTo>
                <a:cubicBezTo>
                  <a:pt x="1895475" y="236512"/>
                  <a:pt x="1827187" y="304800"/>
                  <a:pt x="1743075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19100"/>
            <a:ext cx="1666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CONCEPTUL DE BAZĂ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Contextul Jocului Didactic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295400"/>
            <a:ext cx="6781800" cy="1695450"/>
          </a:xfrm>
          <a:custGeom>
            <a:avLst/>
            <a:gdLst/>
            <a:ahLst/>
            <a:cxnLst/>
            <a:rect l="l" t="t" r="r" b="b"/>
            <a:pathLst>
              <a:path w="6781800" h="1695450">
                <a:moveTo>
                  <a:pt x="152404" y="0"/>
                </a:moveTo>
                <a:lnTo>
                  <a:pt x="6629396" y="0"/>
                </a:lnTo>
                <a:cubicBezTo>
                  <a:pt x="6713510" y="0"/>
                  <a:pt x="6781800" y="68290"/>
                  <a:pt x="6781800" y="152404"/>
                </a:cubicBezTo>
                <a:lnTo>
                  <a:pt x="6781800" y="1543046"/>
                </a:lnTo>
                <a:cubicBezTo>
                  <a:pt x="6781800" y="1627160"/>
                  <a:pt x="6713510" y="1695450"/>
                  <a:pt x="6629396" y="1695450"/>
                </a:cubicBezTo>
                <a:lnTo>
                  <a:pt x="152404" y="1695450"/>
                </a:lnTo>
                <a:cubicBezTo>
                  <a:pt x="68290" y="1695450"/>
                  <a:pt x="0" y="1627160"/>
                  <a:pt x="0" y="1543046"/>
                </a:cubicBezTo>
                <a:lnTo>
                  <a:pt x="0" y="152404"/>
                </a:lnTo>
                <a:cubicBezTo>
                  <a:pt x="0" y="68290"/>
                  <a:pt x="68290" y="0"/>
                  <a:pt x="15240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1500" y="1485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7" name="Shape 5"/>
          <p:cNvSpPr/>
          <p:nvPr/>
        </p:nvSpPr>
        <p:spPr>
          <a:xfrm>
            <a:off x="714375" y="16002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143000" y="1581150"/>
            <a:ext cx="1543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Abordare Ludică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2057400"/>
            <a:ext cx="64770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Jocul transformă învățarea formelor geometrice într-o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76F51"/>
                </a:solidFill>
                <a:highlight>
                  <a:srgbClr val="F4A261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aventură captivantă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 Orașul Geometric. Copiii devin "Vânători de Forme", explorând mediul înconjurător și descoperind formele ascunse.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1000" y="3143250"/>
            <a:ext cx="6781800" cy="1447800"/>
          </a:xfrm>
          <a:custGeom>
            <a:avLst/>
            <a:gdLst/>
            <a:ahLst/>
            <a:cxnLst/>
            <a:rect l="l" t="t" r="r" b="b"/>
            <a:pathLst>
              <a:path w="6781800" h="1447800">
                <a:moveTo>
                  <a:pt x="152395" y="0"/>
                </a:moveTo>
                <a:lnTo>
                  <a:pt x="6629405" y="0"/>
                </a:lnTo>
                <a:cubicBezTo>
                  <a:pt x="6713514" y="0"/>
                  <a:pt x="6781800" y="68286"/>
                  <a:pt x="6781800" y="152395"/>
                </a:cubicBezTo>
                <a:lnTo>
                  <a:pt x="6781800" y="1295405"/>
                </a:lnTo>
                <a:cubicBezTo>
                  <a:pt x="6781800" y="1379514"/>
                  <a:pt x="6713514" y="1447800"/>
                  <a:pt x="6629405" y="1447800"/>
                </a:cubicBezTo>
                <a:lnTo>
                  <a:pt x="152395" y="1447800"/>
                </a:lnTo>
                <a:cubicBezTo>
                  <a:pt x="68286" y="1447800"/>
                  <a:pt x="0" y="1379514"/>
                  <a:pt x="0" y="1295405"/>
                </a:cubicBezTo>
                <a:lnTo>
                  <a:pt x="0" y="152395"/>
                </a:lnTo>
                <a:cubicBezTo>
                  <a:pt x="0" y="68286"/>
                  <a:pt x="68286" y="0"/>
                  <a:pt x="15239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571500" y="33337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2" name="Shape 10"/>
          <p:cNvSpPr/>
          <p:nvPr/>
        </p:nvSpPr>
        <p:spPr>
          <a:xfrm>
            <a:off x="685800" y="34480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1143000" y="3429000"/>
            <a:ext cx="1971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Învățare Experiențială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3905250"/>
            <a:ext cx="64770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atingere, manipulare și explorare activă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copiii internalizează conceptele geometrice. Jocul stimulează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4A90A4"/>
                </a:solidFill>
                <a:highlight>
                  <a:srgbClr val="4A90A4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gândirea critică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și dezvoltă abilități de observație și clasificare.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1000" y="4743450"/>
            <a:ext cx="6781800" cy="1447800"/>
          </a:xfrm>
          <a:custGeom>
            <a:avLst/>
            <a:gdLst/>
            <a:ahLst/>
            <a:cxnLst/>
            <a:rect l="l" t="t" r="r" b="b"/>
            <a:pathLst>
              <a:path w="6781800" h="1447800">
                <a:moveTo>
                  <a:pt x="152395" y="0"/>
                </a:moveTo>
                <a:lnTo>
                  <a:pt x="6629405" y="0"/>
                </a:lnTo>
                <a:cubicBezTo>
                  <a:pt x="6713514" y="0"/>
                  <a:pt x="6781800" y="68286"/>
                  <a:pt x="6781800" y="152395"/>
                </a:cubicBezTo>
                <a:lnTo>
                  <a:pt x="6781800" y="1295405"/>
                </a:lnTo>
                <a:cubicBezTo>
                  <a:pt x="6781800" y="1379514"/>
                  <a:pt x="6713514" y="1447800"/>
                  <a:pt x="6629405" y="1447800"/>
                </a:cubicBezTo>
                <a:lnTo>
                  <a:pt x="152395" y="1447800"/>
                </a:lnTo>
                <a:cubicBezTo>
                  <a:pt x="68286" y="1447800"/>
                  <a:pt x="0" y="1379514"/>
                  <a:pt x="0" y="1295405"/>
                </a:cubicBezTo>
                <a:lnTo>
                  <a:pt x="0" y="152395"/>
                </a:lnTo>
                <a:cubicBezTo>
                  <a:pt x="0" y="68286"/>
                  <a:pt x="68286" y="0"/>
                  <a:pt x="15239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571500" y="49339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17" name="Shape 15"/>
          <p:cNvSpPr/>
          <p:nvPr/>
        </p:nvSpPr>
        <p:spPr>
          <a:xfrm>
            <a:off x="657225" y="50482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Text 16"/>
          <p:cNvSpPr/>
          <p:nvPr/>
        </p:nvSpPr>
        <p:spPr>
          <a:xfrm>
            <a:off x="1143000" y="5029200"/>
            <a:ext cx="182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Dezvoltare Holistică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71500" y="5505450"/>
            <a:ext cx="64770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Jocul dezvoltă simultan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abilități cognitive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(recunoaștere, clasificare),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abilități sociale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(cooperare, comunicare) și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abilități motorii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(deplasare, manipulare).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353300" y="1295400"/>
            <a:ext cx="4457700" cy="3505200"/>
          </a:xfrm>
          <a:custGeom>
            <a:avLst/>
            <a:gdLst/>
            <a:ahLst/>
            <a:cxnLst/>
            <a:rect l="l" t="t" r="r" b="b"/>
            <a:pathLst>
              <a:path w="4457700" h="3505200">
                <a:moveTo>
                  <a:pt x="152406" y="0"/>
                </a:moveTo>
                <a:lnTo>
                  <a:pt x="4305294" y="0"/>
                </a:lnTo>
                <a:cubicBezTo>
                  <a:pt x="4389465" y="0"/>
                  <a:pt x="4457700" y="68235"/>
                  <a:pt x="4457700" y="152406"/>
                </a:cubicBezTo>
                <a:lnTo>
                  <a:pt x="4457700" y="3352794"/>
                </a:lnTo>
                <a:cubicBezTo>
                  <a:pt x="4457700" y="3436965"/>
                  <a:pt x="4389465" y="3505200"/>
                  <a:pt x="4305294" y="3505200"/>
                </a:cubicBezTo>
                <a:lnTo>
                  <a:pt x="152406" y="3505200"/>
                </a:lnTo>
                <a:cubicBezTo>
                  <a:pt x="68235" y="3505200"/>
                  <a:pt x="0" y="3436965"/>
                  <a:pt x="0" y="3352794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rotWithShape="1" flip="none">
            <a:gsLst>
              <a:gs pos="0">
                <a:srgbClr val="4A90A4"/>
              </a:gs>
              <a:gs pos="100000">
                <a:srgbClr val="4A90A4">
                  <a:alpha val="80000"/>
                </a:srgbClr>
              </a:gs>
            </a:gsLst>
            <a:lin ang="2700000" scaled="1"/>
          </a:gra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7496175" y="1485900"/>
            <a:ext cx="4171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Formele Geometrice Țintă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543800" y="1949425"/>
            <a:ext cx="4076700" cy="762000"/>
          </a:xfrm>
          <a:custGeom>
            <a:avLst/>
            <a:gdLst/>
            <a:ahLst/>
            <a:cxnLst/>
            <a:rect l="l" t="t" r="r" b="b"/>
            <a:pathLst>
              <a:path w="4076700" h="762000">
                <a:moveTo>
                  <a:pt x="114300" y="0"/>
                </a:moveTo>
                <a:lnTo>
                  <a:pt x="3962400" y="0"/>
                </a:lnTo>
                <a:cubicBezTo>
                  <a:pt x="4025484" y="0"/>
                  <a:pt x="4076700" y="51216"/>
                  <a:pt x="4076700" y="114300"/>
                </a:cubicBezTo>
                <a:lnTo>
                  <a:pt x="4076700" y="647700"/>
                </a:lnTo>
                <a:cubicBezTo>
                  <a:pt x="4076700" y="710784"/>
                  <a:pt x="4025484" y="762000"/>
                  <a:pt x="3962400" y="762000"/>
                </a:cubicBezTo>
                <a:lnTo>
                  <a:pt x="114300" y="762000"/>
                </a:lnTo>
                <a:cubicBezTo>
                  <a:pt x="51216" y="762000"/>
                  <a:pt x="0" y="710784"/>
                  <a:pt x="0" y="647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7658100" y="20637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4A261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7810500" y="22161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8305800" y="2101825"/>
            <a:ext cx="1724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CERCUL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305800" y="2368525"/>
            <a:ext cx="1704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Formă rotundă, fără colțuri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543800" y="2914650"/>
            <a:ext cx="4076700" cy="762000"/>
          </a:xfrm>
          <a:custGeom>
            <a:avLst/>
            <a:gdLst/>
            <a:ahLst/>
            <a:cxnLst/>
            <a:rect l="l" t="t" r="r" b="b"/>
            <a:pathLst>
              <a:path w="4076700" h="762000">
                <a:moveTo>
                  <a:pt x="114300" y="0"/>
                </a:moveTo>
                <a:lnTo>
                  <a:pt x="3962400" y="0"/>
                </a:lnTo>
                <a:cubicBezTo>
                  <a:pt x="4025484" y="0"/>
                  <a:pt x="4076700" y="51216"/>
                  <a:pt x="4076700" y="114300"/>
                </a:cubicBezTo>
                <a:lnTo>
                  <a:pt x="4076700" y="647700"/>
                </a:lnTo>
                <a:cubicBezTo>
                  <a:pt x="4076700" y="710784"/>
                  <a:pt x="4025484" y="762000"/>
                  <a:pt x="3962400" y="762000"/>
                </a:cubicBezTo>
                <a:lnTo>
                  <a:pt x="114300" y="762000"/>
                </a:lnTo>
                <a:cubicBezTo>
                  <a:pt x="51216" y="762000"/>
                  <a:pt x="0" y="710784"/>
                  <a:pt x="0" y="647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7658100" y="30289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E76F51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7824787" y="31813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28575" y="14288"/>
                </a:moveTo>
                <a:lnTo>
                  <a:pt x="171450" y="14288"/>
                </a:lnTo>
                <a:cubicBezTo>
                  <a:pt x="187211" y="14288"/>
                  <a:pt x="200025" y="27102"/>
                  <a:pt x="200025" y="42863"/>
                </a:cubicBezTo>
                <a:lnTo>
                  <a:pt x="200025" y="185738"/>
                </a:lnTo>
                <a:cubicBezTo>
                  <a:pt x="200025" y="201498"/>
                  <a:pt x="187211" y="214313"/>
                  <a:pt x="171450" y="214313"/>
                </a:cubicBezTo>
                <a:lnTo>
                  <a:pt x="28575" y="214313"/>
                </a:lnTo>
                <a:cubicBezTo>
                  <a:pt x="12814" y="214313"/>
                  <a:pt x="0" y="201498"/>
                  <a:pt x="0" y="185738"/>
                </a:cubicBezTo>
                <a:lnTo>
                  <a:pt x="0" y="42863"/>
                </a:lnTo>
                <a:cubicBezTo>
                  <a:pt x="0" y="27102"/>
                  <a:pt x="12814" y="14288"/>
                  <a:pt x="28575" y="1428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0" name="Text 28"/>
          <p:cNvSpPr/>
          <p:nvPr/>
        </p:nvSpPr>
        <p:spPr>
          <a:xfrm>
            <a:off x="8305800" y="3067050"/>
            <a:ext cx="1457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PĂTRATUL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305800" y="3333750"/>
            <a:ext cx="1438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 laturi egale, 4 colțuri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543800" y="3879800"/>
            <a:ext cx="4076700" cy="685800"/>
          </a:xfrm>
          <a:custGeom>
            <a:avLst/>
            <a:gdLst/>
            <a:ahLst/>
            <a:cxnLst/>
            <a:rect l="l" t="t" r="r" b="b"/>
            <a:pathLst>
              <a:path w="4076700" h="685800">
                <a:moveTo>
                  <a:pt x="114302" y="0"/>
                </a:moveTo>
                <a:lnTo>
                  <a:pt x="3962398" y="0"/>
                </a:lnTo>
                <a:cubicBezTo>
                  <a:pt x="4025483" y="0"/>
                  <a:pt x="4076700" y="51217"/>
                  <a:pt x="4076700" y="114302"/>
                </a:cubicBezTo>
                <a:lnTo>
                  <a:pt x="4076700" y="571498"/>
                </a:lnTo>
                <a:cubicBezTo>
                  <a:pt x="4076700" y="634583"/>
                  <a:pt x="4025483" y="685800"/>
                  <a:pt x="3962398" y="685800"/>
                </a:cubicBezTo>
                <a:lnTo>
                  <a:pt x="114302" y="685800"/>
                </a:lnTo>
                <a:cubicBezTo>
                  <a:pt x="51217" y="685800"/>
                  <a:pt x="0" y="634583"/>
                  <a:pt x="0" y="5714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8591550" y="3994100"/>
            <a:ext cx="266700" cy="685800"/>
          </a:xfrm>
          <a:custGeom>
            <a:avLst/>
            <a:gdLst/>
            <a:ahLst/>
            <a:cxnLst/>
            <a:rect l="l" t="t" r="r" b="b"/>
            <a:pathLst>
              <a:path w="266700" h="685800">
                <a:moveTo>
                  <a:pt x="0" y="0"/>
                </a:moveTo>
                <a:lnTo>
                  <a:pt x="266700" y="0"/>
                </a:lnTo>
                <a:lnTo>
                  <a:pt x="2667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7791450" y="3994100"/>
            <a:ext cx="711200" cy="609600"/>
          </a:xfrm>
          <a:prstGeom prst="triangle">
            <a:avLst>
              <a:gd name="adj" fmla="val 50000"/>
            </a:avLst>
          </a:prstGeom>
          <a:solidFill>
            <a:srgbClr val="FDF8F0"/>
          </a:solidFill>
          <a:ln/>
        </p:spPr>
      </p:sp>
      <p:sp>
        <p:nvSpPr>
          <p:cNvPr id="35" name="Shape 33"/>
          <p:cNvSpPr/>
          <p:nvPr/>
        </p:nvSpPr>
        <p:spPr>
          <a:xfrm>
            <a:off x="7791450" y="3994100"/>
            <a:ext cx="266700" cy="685800"/>
          </a:xfrm>
          <a:custGeom>
            <a:avLst/>
            <a:gdLst/>
            <a:ahLst/>
            <a:cxnLst/>
            <a:rect l="l" t="t" r="r" b="b"/>
            <a:pathLst>
              <a:path w="266700" h="685800">
                <a:moveTo>
                  <a:pt x="0" y="0"/>
                </a:moveTo>
                <a:lnTo>
                  <a:pt x="266700" y="0"/>
                </a:lnTo>
                <a:lnTo>
                  <a:pt x="2667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8305800" y="3994100"/>
            <a:ext cx="1085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TRIUNGHIUL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305800" y="4260800"/>
            <a:ext cx="1066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 laturi, 3 colțuri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7353300" y="4953000"/>
            <a:ext cx="4457700" cy="1524000"/>
          </a:xfrm>
          <a:custGeom>
            <a:avLst/>
            <a:gdLst/>
            <a:ahLst/>
            <a:cxnLst/>
            <a:rect l="l" t="t" r="r" b="b"/>
            <a:pathLst>
              <a:path w="4457700" h="1524000">
                <a:moveTo>
                  <a:pt x="152400" y="0"/>
                </a:moveTo>
                <a:lnTo>
                  <a:pt x="4305300" y="0"/>
                </a:lnTo>
                <a:cubicBezTo>
                  <a:pt x="4389412" y="0"/>
                  <a:pt x="4457700" y="68288"/>
                  <a:pt x="4457700" y="152400"/>
                </a:cubicBezTo>
                <a:lnTo>
                  <a:pt x="4457700" y="1371600"/>
                </a:lnTo>
                <a:cubicBezTo>
                  <a:pt x="4457700" y="1455712"/>
                  <a:pt x="4389412" y="1524000"/>
                  <a:pt x="4305300" y="1524000"/>
                </a:cubicBezTo>
                <a:lnTo>
                  <a:pt x="152400" y="1524000"/>
                </a:lnTo>
                <a:cubicBezTo>
                  <a:pt x="68288" y="1524000"/>
                  <a:pt x="0" y="1455712"/>
                  <a:pt x="0" y="1371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pic>
        <p:nvPicPr>
          <p:cNvPr id="39" name="Image 0" descr="https://kimi-web-img.moonshot.cn/img/www.growinghandsonkids.com/262943b72843682d0eaad775981db43204e1a384.jpg">    </p:cNvPr>
          <p:cNvPicPr>
            <a:picLocks noChangeAspect="1"/>
          </p:cNvPicPr>
          <p:nvPr/>
        </p:nvPicPr>
        <p:blipFill>
          <a:blip r:embed="rId1"/>
          <a:srcRect l="0" r="0" t="35321" b="35321"/>
          <a:stretch/>
        </p:blipFill>
        <p:spPr>
          <a:xfrm>
            <a:off x="7505700" y="5105400"/>
            <a:ext cx="4152900" cy="1219200"/>
          </a:xfrm>
          <a:prstGeom prst="roundRect">
            <a:avLst>
              <a:gd name="adj" fmla="val 9375"/>
            </a:avLst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7461" y="377461"/>
            <a:ext cx="2274204" cy="301969"/>
          </a:xfrm>
          <a:custGeom>
            <a:avLst/>
            <a:gdLst/>
            <a:ahLst/>
            <a:cxnLst/>
            <a:rect l="l" t="t" r="r" b="b"/>
            <a:pathLst>
              <a:path w="2274204" h="301969">
                <a:moveTo>
                  <a:pt x="150985" y="0"/>
                </a:moveTo>
                <a:lnTo>
                  <a:pt x="2123220" y="0"/>
                </a:lnTo>
                <a:cubicBezTo>
                  <a:pt x="2206550" y="0"/>
                  <a:pt x="2274204" y="67654"/>
                  <a:pt x="2274204" y="150985"/>
                </a:cubicBezTo>
                <a:lnTo>
                  <a:pt x="2274204" y="150985"/>
                </a:lnTo>
                <a:cubicBezTo>
                  <a:pt x="2274204" y="234315"/>
                  <a:pt x="2206550" y="301969"/>
                  <a:pt x="2123220" y="301969"/>
                </a:cubicBezTo>
                <a:lnTo>
                  <a:pt x="150985" y="301969"/>
                </a:lnTo>
                <a:cubicBezTo>
                  <a:pt x="67654" y="301969"/>
                  <a:pt x="0" y="234315"/>
                  <a:pt x="0" y="150985"/>
                </a:cubicBezTo>
                <a:lnTo>
                  <a:pt x="0" y="150985"/>
                </a:lnTo>
                <a:cubicBezTo>
                  <a:pt x="0" y="67654"/>
                  <a:pt x="67654" y="0"/>
                  <a:pt x="150985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3" name="Text 1"/>
          <p:cNvSpPr/>
          <p:nvPr/>
        </p:nvSpPr>
        <p:spPr>
          <a:xfrm>
            <a:off x="528446" y="415207"/>
            <a:ext cx="2047728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ELEMENTE DE PROIECTARE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77461" y="754923"/>
            <a:ext cx="11606935" cy="377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75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Scopul și Sarcina Didactică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77461" y="1283368"/>
            <a:ext cx="5624173" cy="3048000"/>
          </a:xfrm>
          <a:custGeom>
            <a:avLst/>
            <a:gdLst/>
            <a:ahLst/>
            <a:cxnLst/>
            <a:rect l="l" t="t" r="r" b="b"/>
            <a:pathLst>
              <a:path w="5624173" h="3048000">
                <a:moveTo>
                  <a:pt x="150998" y="0"/>
                </a:moveTo>
                <a:lnTo>
                  <a:pt x="5473175" y="0"/>
                </a:lnTo>
                <a:cubicBezTo>
                  <a:pt x="5556569" y="0"/>
                  <a:pt x="5624173" y="67604"/>
                  <a:pt x="5624173" y="150998"/>
                </a:cubicBezTo>
                <a:lnTo>
                  <a:pt x="5624173" y="2897002"/>
                </a:lnTo>
                <a:cubicBezTo>
                  <a:pt x="5624173" y="2980396"/>
                  <a:pt x="5556569" y="3048000"/>
                  <a:pt x="5473175" y="3048000"/>
                </a:cubicBezTo>
                <a:lnTo>
                  <a:pt x="150998" y="3048000"/>
                </a:lnTo>
                <a:cubicBezTo>
                  <a:pt x="67604" y="3048000"/>
                  <a:pt x="0" y="2980396"/>
                  <a:pt x="0" y="2897002"/>
                </a:cubicBezTo>
                <a:lnTo>
                  <a:pt x="0" y="150998"/>
                </a:lnTo>
                <a:cubicBezTo>
                  <a:pt x="0" y="67660"/>
                  <a:pt x="67660" y="0"/>
                  <a:pt x="150998" y="0"/>
                </a:cubicBezTo>
                <a:close/>
              </a:path>
            </a:pathLst>
          </a:custGeom>
          <a:gradFill rotWithShape="1" flip="none">
            <a:gsLst>
              <a:gs pos="0">
                <a:srgbClr val="4A90A4"/>
              </a:gs>
              <a:gs pos="100000">
                <a:srgbClr val="4A90A4">
                  <a:alpha val="90000"/>
                </a:srgbClr>
              </a:gs>
            </a:gsLst>
            <a:lin ang="2700000" scaled="1"/>
          </a:gradFill>
          <a:ln/>
          <a:effectLst>
            <a:outerShdw sx="100000" sy="100000" kx="0" ky="0" algn="bl" rotWithShape="0" blurRad="235913" dist="188731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03938" y="1851920"/>
            <a:ext cx="528446" cy="528446"/>
          </a:xfrm>
          <a:custGeom>
            <a:avLst/>
            <a:gdLst/>
            <a:ahLst/>
            <a:cxnLst/>
            <a:rect l="l" t="t" r="r" b="b"/>
            <a:pathLst>
              <a:path w="528446" h="528446">
                <a:moveTo>
                  <a:pt x="264223" y="0"/>
                </a:moveTo>
                <a:lnTo>
                  <a:pt x="264223" y="0"/>
                </a:lnTo>
                <a:cubicBezTo>
                  <a:pt x="410149" y="0"/>
                  <a:pt x="528446" y="118297"/>
                  <a:pt x="528446" y="264223"/>
                </a:cubicBezTo>
                <a:lnTo>
                  <a:pt x="528446" y="264223"/>
                </a:lnTo>
                <a:cubicBezTo>
                  <a:pt x="528446" y="410149"/>
                  <a:pt x="410149" y="528446"/>
                  <a:pt x="264223" y="528446"/>
                </a:cubicBezTo>
                <a:lnTo>
                  <a:pt x="264223" y="528446"/>
                </a:lnTo>
                <a:cubicBezTo>
                  <a:pt x="118297" y="528446"/>
                  <a:pt x="0" y="410149"/>
                  <a:pt x="0" y="264223"/>
                </a:cubicBezTo>
                <a:lnTo>
                  <a:pt x="0" y="264223"/>
                </a:lnTo>
                <a:cubicBezTo>
                  <a:pt x="0" y="118297"/>
                  <a:pt x="118297" y="0"/>
                  <a:pt x="26422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28972" y="1974594"/>
            <a:ext cx="283096" cy="283096"/>
          </a:xfrm>
          <a:custGeom>
            <a:avLst/>
            <a:gdLst/>
            <a:ahLst/>
            <a:cxnLst/>
            <a:rect l="l" t="t" r="r" b="b"/>
            <a:pathLst>
              <a:path w="283096" h="283096">
                <a:moveTo>
                  <a:pt x="247709" y="141548"/>
                </a:moveTo>
                <a:cubicBezTo>
                  <a:pt x="247709" y="82956"/>
                  <a:pt x="200140" y="35387"/>
                  <a:pt x="141548" y="35387"/>
                </a:cubicBezTo>
                <a:cubicBezTo>
                  <a:pt x="82956" y="35387"/>
                  <a:pt x="35387" y="82956"/>
                  <a:pt x="35387" y="141548"/>
                </a:cubicBezTo>
                <a:cubicBezTo>
                  <a:pt x="35387" y="200140"/>
                  <a:pt x="82956" y="247709"/>
                  <a:pt x="141548" y="247709"/>
                </a:cubicBezTo>
                <a:cubicBezTo>
                  <a:pt x="200140" y="247709"/>
                  <a:pt x="247709" y="200140"/>
                  <a:pt x="247709" y="141548"/>
                </a:cubicBezTo>
                <a:close/>
                <a:moveTo>
                  <a:pt x="0" y="141548"/>
                </a:moveTo>
                <a:cubicBezTo>
                  <a:pt x="0" y="63426"/>
                  <a:pt x="63426" y="0"/>
                  <a:pt x="141548" y="0"/>
                </a:cubicBezTo>
                <a:cubicBezTo>
                  <a:pt x="219670" y="0"/>
                  <a:pt x="283096" y="63426"/>
                  <a:pt x="283096" y="141548"/>
                </a:cubicBezTo>
                <a:cubicBezTo>
                  <a:pt x="283096" y="219670"/>
                  <a:pt x="219670" y="283096"/>
                  <a:pt x="141548" y="283096"/>
                </a:cubicBezTo>
                <a:cubicBezTo>
                  <a:pt x="63426" y="283096"/>
                  <a:pt x="0" y="219670"/>
                  <a:pt x="0" y="141548"/>
                </a:cubicBezTo>
                <a:close/>
                <a:moveTo>
                  <a:pt x="141548" y="185782"/>
                </a:moveTo>
                <a:cubicBezTo>
                  <a:pt x="165961" y="185782"/>
                  <a:pt x="185782" y="165961"/>
                  <a:pt x="185782" y="141548"/>
                </a:cubicBezTo>
                <a:cubicBezTo>
                  <a:pt x="185782" y="117135"/>
                  <a:pt x="165961" y="97314"/>
                  <a:pt x="141548" y="97314"/>
                </a:cubicBezTo>
                <a:cubicBezTo>
                  <a:pt x="117135" y="97314"/>
                  <a:pt x="97314" y="117135"/>
                  <a:pt x="97314" y="141548"/>
                </a:cubicBezTo>
                <a:cubicBezTo>
                  <a:pt x="97314" y="165961"/>
                  <a:pt x="117135" y="185782"/>
                  <a:pt x="141548" y="185782"/>
                </a:cubicBezTo>
                <a:close/>
                <a:moveTo>
                  <a:pt x="141548" y="61927"/>
                </a:moveTo>
                <a:cubicBezTo>
                  <a:pt x="185492" y="61927"/>
                  <a:pt x="221169" y="97604"/>
                  <a:pt x="221169" y="141548"/>
                </a:cubicBezTo>
                <a:cubicBezTo>
                  <a:pt x="221169" y="185492"/>
                  <a:pt x="185492" y="221169"/>
                  <a:pt x="141548" y="221169"/>
                </a:cubicBezTo>
                <a:cubicBezTo>
                  <a:pt x="97604" y="221169"/>
                  <a:pt x="61927" y="185492"/>
                  <a:pt x="61927" y="141548"/>
                </a:cubicBezTo>
                <a:cubicBezTo>
                  <a:pt x="61927" y="97604"/>
                  <a:pt x="97604" y="61927"/>
                  <a:pt x="141548" y="61927"/>
                </a:cubicBezTo>
                <a:close/>
                <a:moveTo>
                  <a:pt x="123854" y="141548"/>
                </a:moveTo>
                <a:cubicBezTo>
                  <a:pt x="123854" y="131783"/>
                  <a:pt x="131783" y="123854"/>
                  <a:pt x="141548" y="123854"/>
                </a:cubicBezTo>
                <a:cubicBezTo>
                  <a:pt x="151313" y="123854"/>
                  <a:pt x="159241" y="131783"/>
                  <a:pt x="159241" y="141548"/>
                </a:cubicBezTo>
                <a:cubicBezTo>
                  <a:pt x="159241" y="151313"/>
                  <a:pt x="151313" y="159241"/>
                  <a:pt x="141548" y="159241"/>
                </a:cubicBezTo>
                <a:cubicBezTo>
                  <a:pt x="131783" y="159241"/>
                  <a:pt x="123854" y="151313"/>
                  <a:pt x="123854" y="14154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245622" y="1965158"/>
            <a:ext cx="1736322" cy="3019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Scopul Didactic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3938" y="2531350"/>
            <a:ext cx="5256149" cy="5567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3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Dezvoltarea capacității copiilor</a:t>
            </a:r>
            <a:pPr>
              <a:lnSpc>
                <a:spcPct val="140000"/>
              </a:lnSpc>
            </a:pPr>
            <a:r>
              <a:rPr lang="en-US" sz="1337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de a recunoaște, denumi și clasifica forme geometrice simple în contexte ludice și aplicate.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03938" y="3234372"/>
            <a:ext cx="5171220" cy="528446"/>
          </a:xfrm>
          <a:custGeom>
            <a:avLst/>
            <a:gdLst/>
            <a:ahLst/>
            <a:cxnLst/>
            <a:rect l="l" t="t" r="r" b="b"/>
            <a:pathLst>
              <a:path w="5171220" h="528446">
                <a:moveTo>
                  <a:pt x="113241" y="0"/>
                </a:moveTo>
                <a:lnTo>
                  <a:pt x="5057979" y="0"/>
                </a:lnTo>
                <a:cubicBezTo>
                  <a:pt x="5120520" y="0"/>
                  <a:pt x="5171220" y="50700"/>
                  <a:pt x="5171220" y="113241"/>
                </a:cubicBezTo>
                <a:lnTo>
                  <a:pt x="5171220" y="415205"/>
                </a:lnTo>
                <a:cubicBezTo>
                  <a:pt x="5171220" y="477746"/>
                  <a:pt x="5120520" y="528446"/>
                  <a:pt x="5057979" y="528446"/>
                </a:cubicBezTo>
                <a:lnTo>
                  <a:pt x="113241" y="528446"/>
                </a:lnTo>
                <a:cubicBezTo>
                  <a:pt x="50700" y="528446"/>
                  <a:pt x="0" y="477746"/>
                  <a:pt x="0" y="415205"/>
                </a:cubicBezTo>
                <a:lnTo>
                  <a:pt x="0" y="113241"/>
                </a:lnTo>
                <a:cubicBezTo>
                  <a:pt x="0" y="50700"/>
                  <a:pt x="50700" y="0"/>
                  <a:pt x="113241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773796" y="3427820"/>
            <a:ext cx="150985" cy="150985"/>
          </a:xfrm>
          <a:custGeom>
            <a:avLst/>
            <a:gdLst/>
            <a:ahLst/>
            <a:cxnLst/>
            <a:rect l="l" t="t" r="r" b="b"/>
            <a:pathLst>
              <a:path w="150985" h="150985">
                <a:moveTo>
                  <a:pt x="148213" y="82157"/>
                </a:moveTo>
                <a:cubicBezTo>
                  <a:pt x="151899" y="78471"/>
                  <a:pt x="151899" y="72484"/>
                  <a:pt x="148213" y="68798"/>
                </a:cubicBezTo>
                <a:lnTo>
                  <a:pt x="101030" y="21616"/>
                </a:lnTo>
                <a:cubicBezTo>
                  <a:pt x="97344" y="17929"/>
                  <a:pt x="91357" y="17929"/>
                  <a:pt x="87671" y="21616"/>
                </a:cubicBezTo>
                <a:cubicBezTo>
                  <a:pt x="83985" y="25302"/>
                  <a:pt x="83985" y="31288"/>
                  <a:pt x="87671" y="34974"/>
                </a:cubicBezTo>
                <a:lnTo>
                  <a:pt x="118753" y="66056"/>
                </a:lnTo>
                <a:lnTo>
                  <a:pt x="9437" y="66056"/>
                </a:lnTo>
                <a:cubicBezTo>
                  <a:pt x="4217" y="66056"/>
                  <a:pt x="0" y="70273"/>
                  <a:pt x="0" y="75492"/>
                </a:cubicBezTo>
                <a:cubicBezTo>
                  <a:pt x="0" y="80712"/>
                  <a:pt x="4217" y="84929"/>
                  <a:pt x="9437" y="84929"/>
                </a:cubicBezTo>
                <a:lnTo>
                  <a:pt x="118753" y="84929"/>
                </a:lnTo>
                <a:lnTo>
                  <a:pt x="87671" y="116010"/>
                </a:lnTo>
                <a:cubicBezTo>
                  <a:pt x="83985" y="119697"/>
                  <a:pt x="83985" y="125683"/>
                  <a:pt x="87671" y="129369"/>
                </a:cubicBezTo>
                <a:cubicBezTo>
                  <a:pt x="91357" y="133055"/>
                  <a:pt x="97344" y="133055"/>
                  <a:pt x="101030" y="129369"/>
                </a:cubicBezTo>
                <a:lnTo>
                  <a:pt x="148213" y="8218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" name="Text 10"/>
          <p:cNvSpPr/>
          <p:nvPr/>
        </p:nvSpPr>
        <p:spPr>
          <a:xfrm>
            <a:off x="999747" y="3385356"/>
            <a:ext cx="4699919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Transformă concepte abstracte în </a:t>
            </a:r>
            <a:pPr>
              <a:lnSpc>
                <a:spcPct val="120000"/>
              </a:lnSpc>
            </a:pPr>
            <a:r>
              <a:rPr lang="en-US" sz="118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experiențe concrete și plăcute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77461" y="4482353"/>
            <a:ext cx="5624173" cy="2378006"/>
          </a:xfrm>
          <a:custGeom>
            <a:avLst/>
            <a:gdLst/>
            <a:ahLst/>
            <a:cxnLst/>
            <a:rect l="l" t="t" r="r" b="b"/>
            <a:pathLst>
              <a:path w="5624173" h="2378006">
                <a:moveTo>
                  <a:pt x="150980" y="0"/>
                </a:moveTo>
                <a:lnTo>
                  <a:pt x="5473194" y="0"/>
                </a:lnTo>
                <a:cubicBezTo>
                  <a:pt x="5556577" y="0"/>
                  <a:pt x="5624173" y="67596"/>
                  <a:pt x="5624173" y="150980"/>
                </a:cubicBezTo>
                <a:lnTo>
                  <a:pt x="5624173" y="2227027"/>
                </a:lnTo>
                <a:cubicBezTo>
                  <a:pt x="5624173" y="2310410"/>
                  <a:pt x="5556577" y="2378006"/>
                  <a:pt x="5473194" y="2378006"/>
                </a:cubicBezTo>
                <a:lnTo>
                  <a:pt x="150980" y="2378006"/>
                </a:lnTo>
                <a:cubicBezTo>
                  <a:pt x="67596" y="2378006"/>
                  <a:pt x="0" y="2310410"/>
                  <a:pt x="0" y="2227027"/>
                </a:cubicBezTo>
                <a:lnTo>
                  <a:pt x="0" y="150980"/>
                </a:lnTo>
                <a:cubicBezTo>
                  <a:pt x="0" y="67652"/>
                  <a:pt x="67652" y="0"/>
                  <a:pt x="15098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1548" dist="94365" dir="5400000">
              <a:srgbClr val="000000">
                <a:alpha val="10196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589783" y="4708830"/>
            <a:ext cx="188731" cy="188731"/>
          </a:xfrm>
          <a:custGeom>
            <a:avLst/>
            <a:gdLst/>
            <a:ahLst/>
            <a:cxnLst/>
            <a:rect l="l" t="t" r="r" b="b"/>
            <a:pathLst>
              <a:path w="188731" h="188731">
                <a:moveTo>
                  <a:pt x="82570" y="0"/>
                </a:moveTo>
                <a:cubicBezTo>
                  <a:pt x="95582" y="0"/>
                  <a:pt x="106161" y="7925"/>
                  <a:pt x="106161" y="17693"/>
                </a:cubicBezTo>
                <a:cubicBezTo>
                  <a:pt x="106161" y="21527"/>
                  <a:pt x="104539" y="25066"/>
                  <a:pt x="101738" y="27978"/>
                </a:cubicBezTo>
                <a:cubicBezTo>
                  <a:pt x="99305" y="30521"/>
                  <a:pt x="97314" y="33618"/>
                  <a:pt x="97314" y="37156"/>
                </a:cubicBezTo>
                <a:cubicBezTo>
                  <a:pt x="97314" y="42686"/>
                  <a:pt x="101811" y="47183"/>
                  <a:pt x="107341" y="47183"/>
                </a:cubicBezTo>
                <a:lnTo>
                  <a:pt x="123854" y="47183"/>
                </a:lnTo>
                <a:cubicBezTo>
                  <a:pt x="133623" y="47183"/>
                  <a:pt x="141548" y="55108"/>
                  <a:pt x="141548" y="64876"/>
                </a:cubicBezTo>
                <a:lnTo>
                  <a:pt x="141548" y="81390"/>
                </a:lnTo>
                <a:cubicBezTo>
                  <a:pt x="141548" y="86919"/>
                  <a:pt x="146045" y="91416"/>
                  <a:pt x="151574" y="91416"/>
                </a:cubicBezTo>
                <a:cubicBezTo>
                  <a:pt x="155076" y="91416"/>
                  <a:pt x="158209" y="89426"/>
                  <a:pt x="160753" y="86993"/>
                </a:cubicBezTo>
                <a:cubicBezTo>
                  <a:pt x="163665" y="84228"/>
                  <a:pt x="167204" y="82570"/>
                  <a:pt x="171037" y="82570"/>
                </a:cubicBezTo>
                <a:cubicBezTo>
                  <a:pt x="180805" y="82570"/>
                  <a:pt x="188731" y="93149"/>
                  <a:pt x="188731" y="106161"/>
                </a:cubicBezTo>
                <a:cubicBezTo>
                  <a:pt x="188731" y="119173"/>
                  <a:pt x="180805" y="129752"/>
                  <a:pt x="171037" y="129752"/>
                </a:cubicBezTo>
                <a:cubicBezTo>
                  <a:pt x="167204" y="129752"/>
                  <a:pt x="163628" y="128130"/>
                  <a:pt x="160753" y="125329"/>
                </a:cubicBezTo>
                <a:cubicBezTo>
                  <a:pt x="158209" y="122896"/>
                  <a:pt x="155113" y="120906"/>
                  <a:pt x="151574" y="120906"/>
                </a:cubicBezTo>
                <a:cubicBezTo>
                  <a:pt x="146045" y="120906"/>
                  <a:pt x="141548" y="125403"/>
                  <a:pt x="141548" y="130932"/>
                </a:cubicBezTo>
                <a:lnTo>
                  <a:pt x="141548" y="171037"/>
                </a:lnTo>
                <a:cubicBezTo>
                  <a:pt x="141548" y="180805"/>
                  <a:pt x="133623" y="188731"/>
                  <a:pt x="123854" y="188731"/>
                </a:cubicBezTo>
                <a:lnTo>
                  <a:pt x="102917" y="188731"/>
                </a:lnTo>
                <a:cubicBezTo>
                  <a:pt x="98199" y="188731"/>
                  <a:pt x="94365" y="184897"/>
                  <a:pt x="94365" y="180179"/>
                </a:cubicBezTo>
                <a:cubicBezTo>
                  <a:pt x="94365" y="176788"/>
                  <a:pt x="96503" y="173802"/>
                  <a:pt x="99231" y="171774"/>
                </a:cubicBezTo>
                <a:cubicBezTo>
                  <a:pt x="103507" y="168567"/>
                  <a:pt x="106161" y="164144"/>
                  <a:pt x="106161" y="159241"/>
                </a:cubicBezTo>
                <a:cubicBezTo>
                  <a:pt x="106161" y="149473"/>
                  <a:pt x="95582" y="141548"/>
                  <a:pt x="82570" y="141548"/>
                </a:cubicBezTo>
                <a:cubicBezTo>
                  <a:pt x="69558" y="141548"/>
                  <a:pt x="58978" y="149473"/>
                  <a:pt x="58978" y="159241"/>
                </a:cubicBezTo>
                <a:cubicBezTo>
                  <a:pt x="58978" y="164144"/>
                  <a:pt x="61632" y="168567"/>
                  <a:pt x="65908" y="171774"/>
                </a:cubicBezTo>
                <a:cubicBezTo>
                  <a:pt x="68636" y="173802"/>
                  <a:pt x="70774" y="176751"/>
                  <a:pt x="70774" y="180179"/>
                </a:cubicBezTo>
                <a:cubicBezTo>
                  <a:pt x="70774" y="184897"/>
                  <a:pt x="66940" y="188731"/>
                  <a:pt x="62222" y="188731"/>
                </a:cubicBezTo>
                <a:lnTo>
                  <a:pt x="17693" y="188731"/>
                </a:lnTo>
                <a:cubicBezTo>
                  <a:pt x="7925" y="188731"/>
                  <a:pt x="0" y="180805"/>
                  <a:pt x="0" y="171037"/>
                </a:cubicBezTo>
                <a:lnTo>
                  <a:pt x="0" y="126509"/>
                </a:lnTo>
                <a:cubicBezTo>
                  <a:pt x="0" y="121790"/>
                  <a:pt x="3834" y="117957"/>
                  <a:pt x="8552" y="117957"/>
                </a:cubicBezTo>
                <a:cubicBezTo>
                  <a:pt x="11943" y="117957"/>
                  <a:pt x="14929" y="120095"/>
                  <a:pt x="16956" y="122822"/>
                </a:cubicBezTo>
                <a:cubicBezTo>
                  <a:pt x="20163" y="127098"/>
                  <a:pt x="24587" y="129752"/>
                  <a:pt x="29489" y="129752"/>
                </a:cubicBezTo>
                <a:cubicBezTo>
                  <a:pt x="39257" y="129752"/>
                  <a:pt x="47183" y="119173"/>
                  <a:pt x="47183" y="106161"/>
                </a:cubicBezTo>
                <a:cubicBezTo>
                  <a:pt x="47183" y="93149"/>
                  <a:pt x="39257" y="82570"/>
                  <a:pt x="29489" y="82570"/>
                </a:cubicBezTo>
                <a:cubicBezTo>
                  <a:pt x="24587" y="82570"/>
                  <a:pt x="20163" y="85224"/>
                  <a:pt x="16956" y="89500"/>
                </a:cubicBezTo>
                <a:cubicBezTo>
                  <a:pt x="14929" y="92227"/>
                  <a:pt x="11980" y="94365"/>
                  <a:pt x="8552" y="94365"/>
                </a:cubicBezTo>
                <a:cubicBezTo>
                  <a:pt x="3834" y="94365"/>
                  <a:pt x="0" y="90532"/>
                  <a:pt x="0" y="85813"/>
                </a:cubicBezTo>
                <a:lnTo>
                  <a:pt x="0" y="64876"/>
                </a:lnTo>
                <a:cubicBezTo>
                  <a:pt x="0" y="55108"/>
                  <a:pt x="7925" y="47183"/>
                  <a:pt x="17693" y="47183"/>
                </a:cubicBezTo>
                <a:lnTo>
                  <a:pt x="57799" y="47183"/>
                </a:lnTo>
                <a:cubicBezTo>
                  <a:pt x="63328" y="47183"/>
                  <a:pt x="67825" y="42686"/>
                  <a:pt x="67825" y="37156"/>
                </a:cubicBezTo>
                <a:cubicBezTo>
                  <a:pt x="67825" y="33655"/>
                  <a:pt x="65835" y="30521"/>
                  <a:pt x="63402" y="27978"/>
                </a:cubicBezTo>
                <a:cubicBezTo>
                  <a:pt x="60637" y="25066"/>
                  <a:pt x="58978" y="21527"/>
                  <a:pt x="58978" y="17693"/>
                </a:cubicBezTo>
                <a:cubicBezTo>
                  <a:pt x="58978" y="7925"/>
                  <a:pt x="69558" y="0"/>
                  <a:pt x="8257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5" name="Text 13"/>
          <p:cNvSpPr/>
          <p:nvPr/>
        </p:nvSpPr>
        <p:spPr>
          <a:xfrm>
            <a:off x="802105" y="4671084"/>
            <a:ext cx="5105164" cy="2642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6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Competențe Dezvoltate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66192" y="5048545"/>
            <a:ext cx="2566737" cy="754923"/>
          </a:xfrm>
          <a:custGeom>
            <a:avLst/>
            <a:gdLst/>
            <a:ahLst/>
            <a:cxnLst/>
            <a:rect l="l" t="t" r="r" b="b"/>
            <a:pathLst>
              <a:path w="2566737" h="754923">
                <a:moveTo>
                  <a:pt x="113238" y="0"/>
                </a:moveTo>
                <a:lnTo>
                  <a:pt x="2453498" y="0"/>
                </a:lnTo>
                <a:cubicBezTo>
                  <a:pt x="2516038" y="0"/>
                  <a:pt x="2566737" y="50699"/>
                  <a:pt x="2566737" y="113238"/>
                </a:cubicBezTo>
                <a:lnTo>
                  <a:pt x="2566737" y="641684"/>
                </a:lnTo>
                <a:cubicBezTo>
                  <a:pt x="2566737" y="704224"/>
                  <a:pt x="2516038" y="754923"/>
                  <a:pt x="2453498" y="754923"/>
                </a:cubicBezTo>
                <a:lnTo>
                  <a:pt x="113238" y="754923"/>
                </a:lnTo>
                <a:cubicBezTo>
                  <a:pt x="50699" y="754923"/>
                  <a:pt x="0" y="704224"/>
                  <a:pt x="0" y="641684"/>
                </a:cubicBezTo>
                <a:lnTo>
                  <a:pt x="0" y="113238"/>
                </a:lnTo>
                <a:cubicBezTo>
                  <a:pt x="0" y="50740"/>
                  <a:pt x="50740" y="0"/>
                  <a:pt x="113238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1722683" y="5161783"/>
            <a:ext cx="254786" cy="226477"/>
          </a:xfrm>
          <a:custGeom>
            <a:avLst/>
            <a:gdLst/>
            <a:ahLst/>
            <a:cxnLst/>
            <a:rect l="l" t="t" r="r" b="b"/>
            <a:pathLst>
              <a:path w="254786" h="226477">
                <a:moveTo>
                  <a:pt x="127393" y="14155"/>
                </a:moveTo>
                <a:cubicBezTo>
                  <a:pt x="91652" y="14155"/>
                  <a:pt x="63033" y="30433"/>
                  <a:pt x="42199" y="49807"/>
                </a:cubicBezTo>
                <a:cubicBezTo>
                  <a:pt x="21498" y="69049"/>
                  <a:pt x="7652" y="92006"/>
                  <a:pt x="1062" y="107798"/>
                </a:cubicBezTo>
                <a:cubicBezTo>
                  <a:pt x="-398" y="111292"/>
                  <a:pt x="-398" y="115185"/>
                  <a:pt x="1062" y="118679"/>
                </a:cubicBezTo>
                <a:cubicBezTo>
                  <a:pt x="7652" y="134471"/>
                  <a:pt x="21498" y="157472"/>
                  <a:pt x="42199" y="176670"/>
                </a:cubicBezTo>
                <a:cubicBezTo>
                  <a:pt x="63033" y="196000"/>
                  <a:pt x="91652" y="212322"/>
                  <a:pt x="127393" y="212322"/>
                </a:cubicBezTo>
                <a:cubicBezTo>
                  <a:pt x="163134" y="212322"/>
                  <a:pt x="191753" y="196044"/>
                  <a:pt x="212587" y="176670"/>
                </a:cubicBezTo>
                <a:cubicBezTo>
                  <a:pt x="233289" y="157428"/>
                  <a:pt x="247134" y="134471"/>
                  <a:pt x="253725" y="118679"/>
                </a:cubicBezTo>
                <a:cubicBezTo>
                  <a:pt x="255184" y="115185"/>
                  <a:pt x="255184" y="111292"/>
                  <a:pt x="253725" y="107798"/>
                </a:cubicBezTo>
                <a:cubicBezTo>
                  <a:pt x="247134" y="92006"/>
                  <a:pt x="233289" y="69005"/>
                  <a:pt x="212587" y="49807"/>
                </a:cubicBezTo>
                <a:cubicBezTo>
                  <a:pt x="191753" y="30477"/>
                  <a:pt x="163134" y="14155"/>
                  <a:pt x="127393" y="14155"/>
                </a:cubicBezTo>
                <a:close/>
                <a:moveTo>
                  <a:pt x="63697" y="113238"/>
                </a:moveTo>
                <a:cubicBezTo>
                  <a:pt x="63697" y="78083"/>
                  <a:pt x="92238" y="49542"/>
                  <a:pt x="127393" y="49542"/>
                </a:cubicBezTo>
                <a:cubicBezTo>
                  <a:pt x="162548" y="49542"/>
                  <a:pt x="191090" y="78083"/>
                  <a:pt x="191090" y="113238"/>
                </a:cubicBezTo>
                <a:cubicBezTo>
                  <a:pt x="191090" y="148393"/>
                  <a:pt x="162548" y="176935"/>
                  <a:pt x="127393" y="176935"/>
                </a:cubicBezTo>
                <a:cubicBezTo>
                  <a:pt x="92238" y="176935"/>
                  <a:pt x="63697" y="148393"/>
                  <a:pt x="63697" y="113238"/>
                </a:cubicBezTo>
                <a:close/>
                <a:moveTo>
                  <a:pt x="127393" y="84929"/>
                </a:moveTo>
                <a:cubicBezTo>
                  <a:pt x="127393" y="100543"/>
                  <a:pt x="114698" y="113238"/>
                  <a:pt x="99084" y="113238"/>
                </a:cubicBezTo>
                <a:cubicBezTo>
                  <a:pt x="93997" y="113238"/>
                  <a:pt x="89219" y="111911"/>
                  <a:pt x="85061" y="109523"/>
                </a:cubicBezTo>
                <a:cubicBezTo>
                  <a:pt x="84619" y="114344"/>
                  <a:pt x="85017" y="119298"/>
                  <a:pt x="86344" y="124208"/>
                </a:cubicBezTo>
                <a:cubicBezTo>
                  <a:pt x="92404" y="146856"/>
                  <a:pt x="115715" y="160303"/>
                  <a:pt x="138363" y="154243"/>
                </a:cubicBezTo>
                <a:cubicBezTo>
                  <a:pt x="161011" y="148183"/>
                  <a:pt x="174458" y="124872"/>
                  <a:pt x="168398" y="102224"/>
                </a:cubicBezTo>
                <a:cubicBezTo>
                  <a:pt x="163001" y="82009"/>
                  <a:pt x="143848" y="69137"/>
                  <a:pt x="123678" y="70907"/>
                </a:cubicBezTo>
                <a:cubicBezTo>
                  <a:pt x="126022" y="75020"/>
                  <a:pt x="127393" y="79798"/>
                  <a:pt x="127393" y="84929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18" name="Text 16"/>
          <p:cNvSpPr/>
          <p:nvPr/>
        </p:nvSpPr>
        <p:spPr>
          <a:xfrm>
            <a:off x="641684" y="5463752"/>
            <a:ext cx="2415752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89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Recunoaștere vizuală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247199" y="5048545"/>
            <a:ext cx="2566737" cy="754923"/>
          </a:xfrm>
          <a:custGeom>
            <a:avLst/>
            <a:gdLst/>
            <a:ahLst/>
            <a:cxnLst/>
            <a:rect l="l" t="t" r="r" b="b"/>
            <a:pathLst>
              <a:path w="2566737" h="754923">
                <a:moveTo>
                  <a:pt x="113238" y="0"/>
                </a:moveTo>
                <a:lnTo>
                  <a:pt x="2453498" y="0"/>
                </a:lnTo>
                <a:cubicBezTo>
                  <a:pt x="2516038" y="0"/>
                  <a:pt x="2566737" y="50699"/>
                  <a:pt x="2566737" y="113238"/>
                </a:cubicBezTo>
                <a:lnTo>
                  <a:pt x="2566737" y="641684"/>
                </a:lnTo>
                <a:cubicBezTo>
                  <a:pt x="2566737" y="704224"/>
                  <a:pt x="2516038" y="754923"/>
                  <a:pt x="2453498" y="754923"/>
                </a:cubicBezTo>
                <a:lnTo>
                  <a:pt x="113238" y="754923"/>
                </a:lnTo>
                <a:cubicBezTo>
                  <a:pt x="50699" y="754923"/>
                  <a:pt x="0" y="704224"/>
                  <a:pt x="0" y="641684"/>
                </a:cubicBezTo>
                <a:lnTo>
                  <a:pt x="0" y="113238"/>
                </a:lnTo>
                <a:cubicBezTo>
                  <a:pt x="0" y="50740"/>
                  <a:pt x="50740" y="0"/>
                  <a:pt x="113238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4403691" y="5161783"/>
            <a:ext cx="254786" cy="226477"/>
          </a:xfrm>
          <a:custGeom>
            <a:avLst/>
            <a:gdLst/>
            <a:ahLst/>
            <a:cxnLst/>
            <a:rect l="l" t="t" r="r" b="b"/>
            <a:pathLst>
              <a:path w="254786" h="226477">
                <a:moveTo>
                  <a:pt x="169858" y="63697"/>
                </a:moveTo>
                <a:cubicBezTo>
                  <a:pt x="169858" y="106692"/>
                  <a:pt x="131817" y="141548"/>
                  <a:pt x="84929" y="141548"/>
                </a:cubicBezTo>
                <a:cubicBezTo>
                  <a:pt x="73118" y="141548"/>
                  <a:pt x="61883" y="139336"/>
                  <a:pt x="51665" y="135355"/>
                </a:cubicBezTo>
                <a:lnTo>
                  <a:pt x="15570" y="154464"/>
                </a:lnTo>
                <a:cubicBezTo>
                  <a:pt x="11457" y="156632"/>
                  <a:pt x="6414" y="155880"/>
                  <a:pt x="3096" y="152606"/>
                </a:cubicBezTo>
                <a:cubicBezTo>
                  <a:pt x="-221" y="149333"/>
                  <a:pt x="-973" y="144246"/>
                  <a:pt x="1239" y="140133"/>
                </a:cubicBezTo>
                <a:lnTo>
                  <a:pt x="16986" y="110407"/>
                </a:lnTo>
                <a:cubicBezTo>
                  <a:pt x="6325" y="97403"/>
                  <a:pt x="0" y="81213"/>
                  <a:pt x="0" y="63697"/>
                </a:cubicBezTo>
                <a:cubicBezTo>
                  <a:pt x="0" y="20701"/>
                  <a:pt x="38041" y="-14155"/>
                  <a:pt x="84929" y="-14155"/>
                </a:cubicBezTo>
                <a:cubicBezTo>
                  <a:pt x="131817" y="-14155"/>
                  <a:pt x="169858" y="20701"/>
                  <a:pt x="169858" y="63697"/>
                </a:cubicBezTo>
                <a:close/>
                <a:moveTo>
                  <a:pt x="169858" y="226477"/>
                </a:moveTo>
                <a:cubicBezTo>
                  <a:pt x="128234" y="226477"/>
                  <a:pt x="93599" y="199008"/>
                  <a:pt x="86344" y="162780"/>
                </a:cubicBezTo>
                <a:cubicBezTo>
                  <a:pt x="139425" y="162117"/>
                  <a:pt x="185561" y="124341"/>
                  <a:pt x="190647" y="73118"/>
                </a:cubicBezTo>
                <a:cubicBezTo>
                  <a:pt x="227494" y="81611"/>
                  <a:pt x="254786" y="112177"/>
                  <a:pt x="254786" y="148625"/>
                </a:cubicBezTo>
                <a:cubicBezTo>
                  <a:pt x="254786" y="166142"/>
                  <a:pt x="248461" y="182332"/>
                  <a:pt x="237801" y="195336"/>
                </a:cubicBezTo>
                <a:lnTo>
                  <a:pt x="253548" y="225061"/>
                </a:lnTo>
                <a:cubicBezTo>
                  <a:pt x="255715" y="229175"/>
                  <a:pt x="254963" y="234218"/>
                  <a:pt x="251690" y="237535"/>
                </a:cubicBezTo>
                <a:cubicBezTo>
                  <a:pt x="248417" y="240853"/>
                  <a:pt x="243330" y="241605"/>
                  <a:pt x="239216" y="239393"/>
                </a:cubicBezTo>
                <a:lnTo>
                  <a:pt x="203121" y="220284"/>
                </a:lnTo>
                <a:cubicBezTo>
                  <a:pt x="192903" y="224265"/>
                  <a:pt x="181668" y="226477"/>
                  <a:pt x="169858" y="226477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1" name="Text 19"/>
          <p:cNvSpPr/>
          <p:nvPr/>
        </p:nvSpPr>
        <p:spPr>
          <a:xfrm>
            <a:off x="3322692" y="5463752"/>
            <a:ext cx="2415752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89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Vocabular geometric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66192" y="5916706"/>
            <a:ext cx="2566737" cy="754923"/>
          </a:xfrm>
          <a:custGeom>
            <a:avLst/>
            <a:gdLst/>
            <a:ahLst/>
            <a:cxnLst/>
            <a:rect l="l" t="t" r="r" b="b"/>
            <a:pathLst>
              <a:path w="2566737" h="754923">
                <a:moveTo>
                  <a:pt x="113238" y="0"/>
                </a:moveTo>
                <a:lnTo>
                  <a:pt x="2453498" y="0"/>
                </a:lnTo>
                <a:cubicBezTo>
                  <a:pt x="2516038" y="0"/>
                  <a:pt x="2566737" y="50699"/>
                  <a:pt x="2566737" y="113238"/>
                </a:cubicBezTo>
                <a:lnTo>
                  <a:pt x="2566737" y="641684"/>
                </a:lnTo>
                <a:cubicBezTo>
                  <a:pt x="2566737" y="704224"/>
                  <a:pt x="2516038" y="754923"/>
                  <a:pt x="2453498" y="754923"/>
                </a:cubicBezTo>
                <a:lnTo>
                  <a:pt x="113238" y="754923"/>
                </a:lnTo>
                <a:cubicBezTo>
                  <a:pt x="50699" y="754923"/>
                  <a:pt x="0" y="704224"/>
                  <a:pt x="0" y="641684"/>
                </a:cubicBezTo>
                <a:lnTo>
                  <a:pt x="0" y="113238"/>
                </a:lnTo>
                <a:cubicBezTo>
                  <a:pt x="0" y="50740"/>
                  <a:pt x="50740" y="0"/>
                  <a:pt x="113238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1708528" y="6029944"/>
            <a:ext cx="283096" cy="226477"/>
          </a:xfrm>
          <a:custGeom>
            <a:avLst/>
            <a:gdLst/>
            <a:ahLst/>
            <a:cxnLst/>
            <a:rect l="l" t="t" r="r" b="b"/>
            <a:pathLst>
              <a:path w="283096" h="226477">
                <a:moveTo>
                  <a:pt x="169858" y="14155"/>
                </a:moveTo>
                <a:lnTo>
                  <a:pt x="226477" y="14155"/>
                </a:lnTo>
                <a:cubicBezTo>
                  <a:pt x="234306" y="14155"/>
                  <a:pt x="240632" y="20480"/>
                  <a:pt x="240632" y="28310"/>
                </a:cubicBezTo>
                <a:cubicBezTo>
                  <a:pt x="240632" y="36139"/>
                  <a:pt x="234306" y="42464"/>
                  <a:pt x="226477" y="42464"/>
                </a:cubicBezTo>
                <a:lnTo>
                  <a:pt x="176227" y="42464"/>
                </a:lnTo>
                <a:cubicBezTo>
                  <a:pt x="173927" y="53877"/>
                  <a:pt x="166098" y="63298"/>
                  <a:pt x="155703" y="67810"/>
                </a:cubicBezTo>
                <a:lnTo>
                  <a:pt x="155703" y="198167"/>
                </a:lnTo>
                <a:lnTo>
                  <a:pt x="226477" y="198167"/>
                </a:lnTo>
                <a:cubicBezTo>
                  <a:pt x="234306" y="198167"/>
                  <a:pt x="240632" y="204493"/>
                  <a:pt x="240632" y="212322"/>
                </a:cubicBezTo>
                <a:cubicBezTo>
                  <a:pt x="240632" y="220151"/>
                  <a:pt x="234306" y="226477"/>
                  <a:pt x="226477" y="226477"/>
                </a:cubicBezTo>
                <a:lnTo>
                  <a:pt x="56619" y="226477"/>
                </a:lnTo>
                <a:cubicBezTo>
                  <a:pt x="48790" y="226477"/>
                  <a:pt x="42464" y="220151"/>
                  <a:pt x="42464" y="212322"/>
                </a:cubicBezTo>
                <a:cubicBezTo>
                  <a:pt x="42464" y="204493"/>
                  <a:pt x="48790" y="198167"/>
                  <a:pt x="56619" y="198167"/>
                </a:cubicBezTo>
                <a:lnTo>
                  <a:pt x="127393" y="198167"/>
                </a:lnTo>
                <a:lnTo>
                  <a:pt x="127393" y="67810"/>
                </a:lnTo>
                <a:cubicBezTo>
                  <a:pt x="116998" y="63254"/>
                  <a:pt x="109169" y="53832"/>
                  <a:pt x="106869" y="42464"/>
                </a:cubicBezTo>
                <a:lnTo>
                  <a:pt x="56619" y="42464"/>
                </a:lnTo>
                <a:cubicBezTo>
                  <a:pt x="48790" y="42464"/>
                  <a:pt x="42464" y="36139"/>
                  <a:pt x="42464" y="28310"/>
                </a:cubicBezTo>
                <a:cubicBezTo>
                  <a:pt x="42464" y="20480"/>
                  <a:pt x="48790" y="14155"/>
                  <a:pt x="56619" y="14155"/>
                </a:cubicBezTo>
                <a:lnTo>
                  <a:pt x="113238" y="14155"/>
                </a:lnTo>
                <a:cubicBezTo>
                  <a:pt x="119697" y="5573"/>
                  <a:pt x="129959" y="0"/>
                  <a:pt x="141548" y="0"/>
                </a:cubicBezTo>
                <a:cubicBezTo>
                  <a:pt x="153137" y="0"/>
                  <a:pt x="163399" y="5573"/>
                  <a:pt x="169858" y="14155"/>
                </a:cubicBezTo>
                <a:close/>
                <a:moveTo>
                  <a:pt x="194452" y="141548"/>
                </a:moveTo>
                <a:lnTo>
                  <a:pt x="258502" y="141548"/>
                </a:lnTo>
                <a:lnTo>
                  <a:pt x="226477" y="86610"/>
                </a:lnTo>
                <a:lnTo>
                  <a:pt x="194452" y="141548"/>
                </a:lnTo>
                <a:close/>
                <a:moveTo>
                  <a:pt x="226477" y="184012"/>
                </a:moveTo>
                <a:cubicBezTo>
                  <a:pt x="198654" y="184012"/>
                  <a:pt x="175520" y="168973"/>
                  <a:pt x="170742" y="149112"/>
                </a:cubicBezTo>
                <a:cubicBezTo>
                  <a:pt x="169592" y="144246"/>
                  <a:pt x="171185" y="139248"/>
                  <a:pt x="173706" y="134913"/>
                </a:cubicBezTo>
                <a:lnTo>
                  <a:pt x="215816" y="62723"/>
                </a:lnTo>
                <a:cubicBezTo>
                  <a:pt x="218028" y="58919"/>
                  <a:pt x="222098" y="56619"/>
                  <a:pt x="226477" y="56619"/>
                </a:cubicBezTo>
                <a:cubicBezTo>
                  <a:pt x="230856" y="56619"/>
                  <a:pt x="234925" y="58964"/>
                  <a:pt x="237137" y="62723"/>
                </a:cubicBezTo>
                <a:lnTo>
                  <a:pt x="279248" y="134913"/>
                </a:lnTo>
                <a:cubicBezTo>
                  <a:pt x="281769" y="139248"/>
                  <a:pt x="283361" y="144246"/>
                  <a:pt x="282211" y="149112"/>
                </a:cubicBezTo>
                <a:cubicBezTo>
                  <a:pt x="277434" y="168929"/>
                  <a:pt x="254300" y="184012"/>
                  <a:pt x="226477" y="184012"/>
                </a:cubicBezTo>
                <a:close/>
                <a:moveTo>
                  <a:pt x="56088" y="86610"/>
                </a:moveTo>
                <a:lnTo>
                  <a:pt x="24063" y="141548"/>
                </a:lnTo>
                <a:lnTo>
                  <a:pt x="88158" y="141548"/>
                </a:lnTo>
                <a:lnTo>
                  <a:pt x="56088" y="86610"/>
                </a:lnTo>
                <a:close/>
                <a:moveTo>
                  <a:pt x="398" y="149112"/>
                </a:moveTo>
                <a:cubicBezTo>
                  <a:pt x="-752" y="144246"/>
                  <a:pt x="840" y="139248"/>
                  <a:pt x="3362" y="134913"/>
                </a:cubicBezTo>
                <a:lnTo>
                  <a:pt x="45472" y="62723"/>
                </a:lnTo>
                <a:cubicBezTo>
                  <a:pt x="47684" y="58919"/>
                  <a:pt x="51753" y="56619"/>
                  <a:pt x="56133" y="56619"/>
                </a:cubicBezTo>
                <a:cubicBezTo>
                  <a:pt x="60512" y="56619"/>
                  <a:pt x="64581" y="58964"/>
                  <a:pt x="66793" y="62723"/>
                </a:cubicBezTo>
                <a:lnTo>
                  <a:pt x="108903" y="134913"/>
                </a:lnTo>
                <a:cubicBezTo>
                  <a:pt x="111425" y="139248"/>
                  <a:pt x="113017" y="144246"/>
                  <a:pt x="111867" y="149112"/>
                </a:cubicBezTo>
                <a:cubicBezTo>
                  <a:pt x="107090" y="168929"/>
                  <a:pt x="83956" y="184012"/>
                  <a:pt x="56133" y="184012"/>
                </a:cubicBezTo>
                <a:cubicBezTo>
                  <a:pt x="28310" y="184012"/>
                  <a:pt x="5175" y="168973"/>
                  <a:pt x="398" y="149112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24" name="Text 22"/>
          <p:cNvSpPr/>
          <p:nvPr/>
        </p:nvSpPr>
        <p:spPr>
          <a:xfrm>
            <a:off x="641684" y="6331913"/>
            <a:ext cx="2415752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89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Comparație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47199" y="5916706"/>
            <a:ext cx="2566737" cy="754923"/>
          </a:xfrm>
          <a:custGeom>
            <a:avLst/>
            <a:gdLst/>
            <a:ahLst/>
            <a:cxnLst/>
            <a:rect l="l" t="t" r="r" b="b"/>
            <a:pathLst>
              <a:path w="2566737" h="754923">
                <a:moveTo>
                  <a:pt x="113238" y="0"/>
                </a:moveTo>
                <a:lnTo>
                  <a:pt x="2453498" y="0"/>
                </a:lnTo>
                <a:cubicBezTo>
                  <a:pt x="2516038" y="0"/>
                  <a:pt x="2566737" y="50699"/>
                  <a:pt x="2566737" y="113238"/>
                </a:cubicBezTo>
                <a:lnTo>
                  <a:pt x="2566737" y="641684"/>
                </a:lnTo>
                <a:cubicBezTo>
                  <a:pt x="2566737" y="704224"/>
                  <a:pt x="2516038" y="754923"/>
                  <a:pt x="2453498" y="754923"/>
                </a:cubicBezTo>
                <a:lnTo>
                  <a:pt x="113238" y="754923"/>
                </a:lnTo>
                <a:cubicBezTo>
                  <a:pt x="50699" y="754923"/>
                  <a:pt x="0" y="704224"/>
                  <a:pt x="0" y="641684"/>
                </a:cubicBezTo>
                <a:lnTo>
                  <a:pt x="0" y="113238"/>
                </a:lnTo>
                <a:cubicBezTo>
                  <a:pt x="0" y="50740"/>
                  <a:pt x="50740" y="0"/>
                  <a:pt x="113238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4417845" y="6029944"/>
            <a:ext cx="226477" cy="226477"/>
          </a:xfrm>
          <a:custGeom>
            <a:avLst/>
            <a:gdLst/>
            <a:ahLst/>
            <a:cxnLst/>
            <a:rect l="l" t="t" r="r" b="b"/>
            <a:pathLst>
              <a:path w="226477" h="226477">
                <a:moveTo>
                  <a:pt x="102843" y="2300"/>
                </a:moveTo>
                <a:cubicBezTo>
                  <a:pt x="109434" y="-752"/>
                  <a:pt x="117042" y="-752"/>
                  <a:pt x="123633" y="2300"/>
                </a:cubicBezTo>
                <a:lnTo>
                  <a:pt x="220328" y="46976"/>
                </a:lnTo>
                <a:cubicBezTo>
                  <a:pt x="224088" y="48701"/>
                  <a:pt x="226477" y="52461"/>
                  <a:pt x="226477" y="56619"/>
                </a:cubicBezTo>
                <a:cubicBezTo>
                  <a:pt x="226477" y="60777"/>
                  <a:pt x="224088" y="64537"/>
                  <a:pt x="220328" y="66262"/>
                </a:cubicBezTo>
                <a:lnTo>
                  <a:pt x="123633" y="110938"/>
                </a:lnTo>
                <a:cubicBezTo>
                  <a:pt x="117042" y="113990"/>
                  <a:pt x="109434" y="113990"/>
                  <a:pt x="102843" y="110938"/>
                </a:cubicBezTo>
                <a:lnTo>
                  <a:pt x="6148" y="66262"/>
                </a:lnTo>
                <a:cubicBezTo>
                  <a:pt x="2389" y="64493"/>
                  <a:pt x="0" y="60733"/>
                  <a:pt x="0" y="56619"/>
                </a:cubicBezTo>
                <a:cubicBezTo>
                  <a:pt x="0" y="52505"/>
                  <a:pt x="2389" y="48701"/>
                  <a:pt x="6148" y="46976"/>
                </a:cubicBezTo>
                <a:lnTo>
                  <a:pt x="102843" y="2300"/>
                </a:lnTo>
                <a:close/>
                <a:moveTo>
                  <a:pt x="21276" y="96607"/>
                </a:moveTo>
                <a:lnTo>
                  <a:pt x="93952" y="130180"/>
                </a:lnTo>
                <a:cubicBezTo>
                  <a:pt x="106205" y="135842"/>
                  <a:pt x="120316" y="135842"/>
                  <a:pt x="132569" y="130180"/>
                </a:cubicBezTo>
                <a:lnTo>
                  <a:pt x="205245" y="96607"/>
                </a:lnTo>
                <a:lnTo>
                  <a:pt x="220328" y="103595"/>
                </a:lnTo>
                <a:cubicBezTo>
                  <a:pt x="224088" y="105321"/>
                  <a:pt x="226477" y="109080"/>
                  <a:pt x="226477" y="113238"/>
                </a:cubicBezTo>
                <a:cubicBezTo>
                  <a:pt x="226477" y="117396"/>
                  <a:pt x="224088" y="121156"/>
                  <a:pt x="220328" y="122881"/>
                </a:cubicBezTo>
                <a:lnTo>
                  <a:pt x="123633" y="167557"/>
                </a:lnTo>
                <a:cubicBezTo>
                  <a:pt x="117042" y="170610"/>
                  <a:pt x="109434" y="170610"/>
                  <a:pt x="102843" y="167557"/>
                </a:cubicBezTo>
                <a:lnTo>
                  <a:pt x="6148" y="122881"/>
                </a:lnTo>
                <a:cubicBezTo>
                  <a:pt x="2389" y="121112"/>
                  <a:pt x="0" y="117352"/>
                  <a:pt x="0" y="113238"/>
                </a:cubicBezTo>
                <a:cubicBezTo>
                  <a:pt x="0" y="109125"/>
                  <a:pt x="2389" y="105321"/>
                  <a:pt x="6148" y="103595"/>
                </a:cubicBezTo>
                <a:lnTo>
                  <a:pt x="21232" y="96607"/>
                </a:lnTo>
                <a:close/>
                <a:moveTo>
                  <a:pt x="6148" y="160215"/>
                </a:moveTo>
                <a:lnTo>
                  <a:pt x="21232" y="153226"/>
                </a:lnTo>
                <a:lnTo>
                  <a:pt x="93908" y="186799"/>
                </a:lnTo>
                <a:cubicBezTo>
                  <a:pt x="106161" y="192461"/>
                  <a:pt x="120272" y="192461"/>
                  <a:pt x="132524" y="186799"/>
                </a:cubicBezTo>
                <a:lnTo>
                  <a:pt x="205200" y="153226"/>
                </a:lnTo>
                <a:lnTo>
                  <a:pt x="220284" y="160215"/>
                </a:lnTo>
                <a:cubicBezTo>
                  <a:pt x="224044" y="161940"/>
                  <a:pt x="226433" y="165700"/>
                  <a:pt x="226433" y="169858"/>
                </a:cubicBezTo>
                <a:cubicBezTo>
                  <a:pt x="226433" y="174016"/>
                  <a:pt x="224044" y="177775"/>
                  <a:pt x="220284" y="179501"/>
                </a:cubicBezTo>
                <a:lnTo>
                  <a:pt x="123589" y="224177"/>
                </a:lnTo>
                <a:cubicBezTo>
                  <a:pt x="116998" y="227229"/>
                  <a:pt x="109390" y="227229"/>
                  <a:pt x="102799" y="224177"/>
                </a:cubicBezTo>
                <a:lnTo>
                  <a:pt x="6148" y="179501"/>
                </a:lnTo>
                <a:cubicBezTo>
                  <a:pt x="2389" y="177731"/>
                  <a:pt x="0" y="173971"/>
                  <a:pt x="0" y="169858"/>
                </a:cubicBezTo>
                <a:cubicBezTo>
                  <a:pt x="0" y="165744"/>
                  <a:pt x="2389" y="161940"/>
                  <a:pt x="6148" y="160215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27" name="Text 25"/>
          <p:cNvSpPr/>
          <p:nvPr/>
        </p:nvSpPr>
        <p:spPr>
          <a:xfrm>
            <a:off x="3322692" y="6331913"/>
            <a:ext cx="2415752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89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Clasificare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92430" y="1283368"/>
            <a:ext cx="5624173" cy="2519554"/>
          </a:xfrm>
          <a:custGeom>
            <a:avLst/>
            <a:gdLst/>
            <a:ahLst/>
            <a:cxnLst/>
            <a:rect l="l" t="t" r="r" b="b"/>
            <a:pathLst>
              <a:path w="5624173" h="2519554">
                <a:moveTo>
                  <a:pt x="150997" y="0"/>
                </a:moveTo>
                <a:lnTo>
                  <a:pt x="5473176" y="0"/>
                </a:lnTo>
                <a:cubicBezTo>
                  <a:pt x="5556570" y="0"/>
                  <a:pt x="5624173" y="67604"/>
                  <a:pt x="5624173" y="150997"/>
                </a:cubicBezTo>
                <a:lnTo>
                  <a:pt x="5624173" y="2368557"/>
                </a:lnTo>
                <a:cubicBezTo>
                  <a:pt x="5624173" y="2451951"/>
                  <a:pt x="5556570" y="2519554"/>
                  <a:pt x="5473176" y="2519554"/>
                </a:cubicBezTo>
                <a:lnTo>
                  <a:pt x="150997" y="2519554"/>
                </a:lnTo>
                <a:cubicBezTo>
                  <a:pt x="67604" y="2519554"/>
                  <a:pt x="0" y="2451951"/>
                  <a:pt x="0" y="2368557"/>
                </a:cubicBezTo>
                <a:lnTo>
                  <a:pt x="0" y="150997"/>
                </a:lnTo>
                <a:cubicBezTo>
                  <a:pt x="0" y="67659"/>
                  <a:pt x="67659" y="0"/>
                  <a:pt x="150997" y="0"/>
                </a:cubicBezTo>
                <a:close/>
              </a:path>
            </a:pathLst>
          </a:custGeom>
          <a:gradFill rotWithShape="1" flip="none">
            <a:gsLst>
              <a:gs pos="0">
                <a:srgbClr val="F4A261"/>
              </a:gs>
              <a:gs pos="100000">
                <a:srgbClr val="E76F51"/>
              </a:gs>
            </a:gsLst>
            <a:lin ang="2700000" scaled="1"/>
          </a:gradFill>
          <a:ln/>
          <a:effectLst>
            <a:outerShdw sx="100000" sy="100000" kx="0" ky="0" algn="bl" rotWithShape="0" blurRad="235913" dist="188731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6418906" y="1509845"/>
            <a:ext cx="528446" cy="528446"/>
          </a:xfrm>
          <a:custGeom>
            <a:avLst/>
            <a:gdLst/>
            <a:ahLst/>
            <a:cxnLst/>
            <a:rect l="l" t="t" r="r" b="b"/>
            <a:pathLst>
              <a:path w="528446" h="528446">
                <a:moveTo>
                  <a:pt x="264223" y="0"/>
                </a:moveTo>
                <a:lnTo>
                  <a:pt x="264223" y="0"/>
                </a:lnTo>
                <a:cubicBezTo>
                  <a:pt x="410149" y="0"/>
                  <a:pt x="528446" y="118297"/>
                  <a:pt x="528446" y="264223"/>
                </a:cubicBezTo>
                <a:lnTo>
                  <a:pt x="528446" y="264223"/>
                </a:lnTo>
                <a:cubicBezTo>
                  <a:pt x="528446" y="410149"/>
                  <a:pt x="410149" y="528446"/>
                  <a:pt x="264223" y="528446"/>
                </a:cubicBezTo>
                <a:lnTo>
                  <a:pt x="264223" y="528446"/>
                </a:lnTo>
                <a:cubicBezTo>
                  <a:pt x="118297" y="528446"/>
                  <a:pt x="0" y="410149"/>
                  <a:pt x="0" y="264223"/>
                </a:cubicBezTo>
                <a:lnTo>
                  <a:pt x="0" y="264223"/>
                </a:lnTo>
                <a:cubicBezTo>
                  <a:pt x="0" y="118297"/>
                  <a:pt x="118297" y="0"/>
                  <a:pt x="26422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6543940" y="1632520"/>
            <a:ext cx="283096" cy="283096"/>
          </a:xfrm>
          <a:custGeom>
            <a:avLst/>
            <a:gdLst/>
            <a:ahLst/>
            <a:cxnLst/>
            <a:rect l="l" t="t" r="r" b="b"/>
            <a:pathLst>
              <a:path w="283096" h="283096">
                <a:moveTo>
                  <a:pt x="73981" y="20071"/>
                </a:moveTo>
                <a:cubicBezTo>
                  <a:pt x="80008" y="24273"/>
                  <a:pt x="81445" y="32567"/>
                  <a:pt x="77243" y="38539"/>
                </a:cubicBezTo>
                <a:lnTo>
                  <a:pt x="46280" y="82772"/>
                </a:lnTo>
                <a:cubicBezTo>
                  <a:pt x="44013" y="85979"/>
                  <a:pt x="40474" y="88025"/>
                  <a:pt x="36548" y="88357"/>
                </a:cubicBezTo>
                <a:cubicBezTo>
                  <a:pt x="32622" y="88689"/>
                  <a:pt x="28752" y="87362"/>
                  <a:pt x="25987" y="84597"/>
                </a:cubicBezTo>
                <a:lnTo>
                  <a:pt x="3870" y="62480"/>
                </a:lnTo>
                <a:cubicBezTo>
                  <a:pt x="-1272" y="57283"/>
                  <a:pt x="-1272" y="48878"/>
                  <a:pt x="3870" y="43681"/>
                </a:cubicBezTo>
                <a:cubicBezTo>
                  <a:pt x="9013" y="38483"/>
                  <a:pt x="17472" y="38539"/>
                  <a:pt x="22670" y="43681"/>
                </a:cubicBezTo>
                <a:lnTo>
                  <a:pt x="33618" y="54629"/>
                </a:lnTo>
                <a:lnTo>
                  <a:pt x="55513" y="23333"/>
                </a:lnTo>
                <a:cubicBezTo>
                  <a:pt x="59716" y="17306"/>
                  <a:pt x="68009" y="15869"/>
                  <a:pt x="73981" y="20071"/>
                </a:cubicBezTo>
                <a:close/>
                <a:moveTo>
                  <a:pt x="73981" y="108539"/>
                </a:moveTo>
                <a:cubicBezTo>
                  <a:pt x="80008" y="112741"/>
                  <a:pt x="81445" y="121035"/>
                  <a:pt x="77243" y="127006"/>
                </a:cubicBezTo>
                <a:lnTo>
                  <a:pt x="46280" y="171240"/>
                </a:lnTo>
                <a:cubicBezTo>
                  <a:pt x="44013" y="174447"/>
                  <a:pt x="40474" y="176493"/>
                  <a:pt x="36548" y="176824"/>
                </a:cubicBezTo>
                <a:cubicBezTo>
                  <a:pt x="32622" y="177156"/>
                  <a:pt x="28752" y="175829"/>
                  <a:pt x="25987" y="173065"/>
                </a:cubicBezTo>
                <a:lnTo>
                  <a:pt x="3870" y="150948"/>
                </a:lnTo>
                <a:cubicBezTo>
                  <a:pt x="-1327" y="145750"/>
                  <a:pt x="-1327" y="137346"/>
                  <a:pt x="3870" y="132204"/>
                </a:cubicBezTo>
                <a:cubicBezTo>
                  <a:pt x="9068" y="127061"/>
                  <a:pt x="17472" y="127006"/>
                  <a:pt x="22615" y="132204"/>
                </a:cubicBezTo>
                <a:lnTo>
                  <a:pt x="33562" y="143151"/>
                </a:lnTo>
                <a:lnTo>
                  <a:pt x="55458" y="111856"/>
                </a:lnTo>
                <a:cubicBezTo>
                  <a:pt x="59660" y="105829"/>
                  <a:pt x="67954" y="104392"/>
                  <a:pt x="73926" y="108594"/>
                </a:cubicBezTo>
                <a:close/>
                <a:moveTo>
                  <a:pt x="123854" y="53080"/>
                </a:moveTo>
                <a:cubicBezTo>
                  <a:pt x="123854" y="43294"/>
                  <a:pt x="131761" y="35387"/>
                  <a:pt x="141548" y="35387"/>
                </a:cubicBezTo>
                <a:lnTo>
                  <a:pt x="265402" y="35387"/>
                </a:lnTo>
                <a:cubicBezTo>
                  <a:pt x="275189" y="35387"/>
                  <a:pt x="283096" y="43294"/>
                  <a:pt x="283096" y="53080"/>
                </a:cubicBezTo>
                <a:cubicBezTo>
                  <a:pt x="283096" y="62867"/>
                  <a:pt x="275189" y="70774"/>
                  <a:pt x="265402" y="70774"/>
                </a:cubicBezTo>
                <a:lnTo>
                  <a:pt x="141548" y="70774"/>
                </a:lnTo>
                <a:cubicBezTo>
                  <a:pt x="131761" y="70774"/>
                  <a:pt x="123854" y="62867"/>
                  <a:pt x="123854" y="53080"/>
                </a:cubicBezTo>
                <a:close/>
                <a:moveTo>
                  <a:pt x="123854" y="141548"/>
                </a:moveTo>
                <a:cubicBezTo>
                  <a:pt x="123854" y="131761"/>
                  <a:pt x="131761" y="123854"/>
                  <a:pt x="141548" y="123854"/>
                </a:cubicBezTo>
                <a:lnTo>
                  <a:pt x="265402" y="123854"/>
                </a:lnTo>
                <a:cubicBezTo>
                  <a:pt x="275189" y="123854"/>
                  <a:pt x="283096" y="131761"/>
                  <a:pt x="283096" y="141548"/>
                </a:cubicBezTo>
                <a:cubicBezTo>
                  <a:pt x="283096" y="151335"/>
                  <a:pt x="275189" y="159241"/>
                  <a:pt x="265402" y="159241"/>
                </a:cubicBezTo>
                <a:lnTo>
                  <a:pt x="141548" y="159241"/>
                </a:lnTo>
                <a:cubicBezTo>
                  <a:pt x="131761" y="159241"/>
                  <a:pt x="123854" y="151335"/>
                  <a:pt x="123854" y="141548"/>
                </a:cubicBezTo>
                <a:close/>
                <a:moveTo>
                  <a:pt x="88467" y="230015"/>
                </a:moveTo>
                <a:cubicBezTo>
                  <a:pt x="88467" y="220229"/>
                  <a:pt x="96374" y="212322"/>
                  <a:pt x="106161" y="212322"/>
                </a:cubicBezTo>
                <a:lnTo>
                  <a:pt x="265402" y="212322"/>
                </a:lnTo>
                <a:cubicBezTo>
                  <a:pt x="275189" y="212322"/>
                  <a:pt x="283096" y="220229"/>
                  <a:pt x="283096" y="230015"/>
                </a:cubicBezTo>
                <a:cubicBezTo>
                  <a:pt x="283096" y="239802"/>
                  <a:pt x="275189" y="247709"/>
                  <a:pt x="265402" y="247709"/>
                </a:cubicBezTo>
                <a:lnTo>
                  <a:pt x="106161" y="247709"/>
                </a:lnTo>
                <a:cubicBezTo>
                  <a:pt x="96374" y="247709"/>
                  <a:pt x="88467" y="239802"/>
                  <a:pt x="88467" y="230015"/>
                </a:cubicBezTo>
                <a:close/>
                <a:moveTo>
                  <a:pt x="35387" y="207899"/>
                </a:moveTo>
                <a:cubicBezTo>
                  <a:pt x="47594" y="207899"/>
                  <a:pt x="57504" y="217809"/>
                  <a:pt x="57504" y="230015"/>
                </a:cubicBezTo>
                <a:cubicBezTo>
                  <a:pt x="57504" y="242222"/>
                  <a:pt x="47594" y="252132"/>
                  <a:pt x="35387" y="252132"/>
                </a:cubicBezTo>
                <a:cubicBezTo>
                  <a:pt x="23180" y="252132"/>
                  <a:pt x="13270" y="242222"/>
                  <a:pt x="13270" y="230015"/>
                </a:cubicBezTo>
                <a:cubicBezTo>
                  <a:pt x="13270" y="217809"/>
                  <a:pt x="23180" y="207899"/>
                  <a:pt x="35387" y="20789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1" name="Text 29"/>
          <p:cNvSpPr/>
          <p:nvPr/>
        </p:nvSpPr>
        <p:spPr>
          <a:xfrm>
            <a:off x="7060591" y="1623084"/>
            <a:ext cx="1925053" cy="3019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Sarcina Didactică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418906" y="2189276"/>
            <a:ext cx="5171220" cy="990836"/>
          </a:xfrm>
          <a:custGeom>
            <a:avLst/>
            <a:gdLst/>
            <a:ahLst/>
            <a:cxnLst/>
            <a:rect l="l" t="t" r="r" b="b"/>
            <a:pathLst>
              <a:path w="5171220" h="990836">
                <a:moveTo>
                  <a:pt x="113243" y="0"/>
                </a:moveTo>
                <a:lnTo>
                  <a:pt x="5057977" y="0"/>
                </a:lnTo>
                <a:cubicBezTo>
                  <a:pt x="5120519" y="0"/>
                  <a:pt x="5171220" y="50700"/>
                  <a:pt x="5171220" y="113243"/>
                </a:cubicBezTo>
                <a:lnTo>
                  <a:pt x="5171220" y="877593"/>
                </a:lnTo>
                <a:cubicBezTo>
                  <a:pt x="5171220" y="940135"/>
                  <a:pt x="5120519" y="990836"/>
                  <a:pt x="5057977" y="990836"/>
                </a:cubicBezTo>
                <a:lnTo>
                  <a:pt x="113243" y="990836"/>
                </a:lnTo>
                <a:cubicBezTo>
                  <a:pt x="50700" y="990836"/>
                  <a:pt x="0" y="940135"/>
                  <a:pt x="0" y="877593"/>
                </a:cubicBezTo>
                <a:lnTo>
                  <a:pt x="0" y="113243"/>
                </a:lnTo>
                <a:cubicBezTo>
                  <a:pt x="0" y="50700"/>
                  <a:pt x="50700" y="0"/>
                  <a:pt x="11324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560454" y="2378006"/>
            <a:ext cx="4888124" cy="61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8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„Găsiți formele ascunse în Orașul Geometric și așezați-le în casa formei potrivite!"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18906" y="3331096"/>
            <a:ext cx="5246712" cy="245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9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Consemnul este o </a:t>
            </a:r>
            <a:pPr>
              <a:lnSpc>
                <a:spcPct val="140000"/>
              </a:lnSpc>
            </a:pPr>
            <a:r>
              <a:rPr lang="en-US" sz="118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problemă de gândire</a:t>
            </a:r>
            <a:pPr>
              <a:lnSpc>
                <a:spcPct val="140000"/>
              </a:lnSpc>
            </a:pPr>
            <a:r>
              <a:rPr lang="en-US" sz="1189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care solicită copiii să: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192430" y="3953907"/>
            <a:ext cx="5624173" cy="2906452"/>
          </a:xfrm>
          <a:custGeom>
            <a:avLst/>
            <a:gdLst/>
            <a:ahLst/>
            <a:cxnLst/>
            <a:rect l="l" t="t" r="r" b="b"/>
            <a:pathLst>
              <a:path w="5624173" h="2906452">
                <a:moveTo>
                  <a:pt x="150990" y="0"/>
                </a:moveTo>
                <a:lnTo>
                  <a:pt x="5473183" y="0"/>
                </a:lnTo>
                <a:cubicBezTo>
                  <a:pt x="5556517" y="0"/>
                  <a:pt x="5624173" y="67656"/>
                  <a:pt x="5624173" y="150990"/>
                </a:cubicBezTo>
                <a:lnTo>
                  <a:pt x="5624173" y="2755462"/>
                </a:lnTo>
                <a:cubicBezTo>
                  <a:pt x="5624173" y="2838796"/>
                  <a:pt x="5556517" y="2906452"/>
                  <a:pt x="5473183" y="2906452"/>
                </a:cubicBezTo>
                <a:lnTo>
                  <a:pt x="150990" y="2906452"/>
                </a:lnTo>
                <a:cubicBezTo>
                  <a:pt x="67656" y="2906452"/>
                  <a:pt x="0" y="2838796"/>
                  <a:pt x="0" y="2755462"/>
                </a:cubicBezTo>
                <a:lnTo>
                  <a:pt x="0" y="150990"/>
                </a:lnTo>
                <a:cubicBezTo>
                  <a:pt x="0" y="67601"/>
                  <a:pt x="67601" y="0"/>
                  <a:pt x="15099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1548" dist="94365" dir="540000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6381160" y="4180384"/>
            <a:ext cx="235913" cy="188731"/>
          </a:xfrm>
          <a:custGeom>
            <a:avLst/>
            <a:gdLst/>
            <a:ahLst/>
            <a:cxnLst/>
            <a:rect l="l" t="t" r="r" b="b"/>
            <a:pathLst>
              <a:path w="235913" h="188731">
                <a:moveTo>
                  <a:pt x="153307" y="77593"/>
                </a:moveTo>
                <a:cubicBezTo>
                  <a:pt x="157804" y="76377"/>
                  <a:pt x="162522" y="78515"/>
                  <a:pt x="164550" y="82680"/>
                </a:cubicBezTo>
                <a:lnTo>
                  <a:pt x="171406" y="96540"/>
                </a:lnTo>
                <a:cubicBezTo>
                  <a:pt x="175202" y="97056"/>
                  <a:pt x="178926" y="98088"/>
                  <a:pt x="182427" y="99526"/>
                </a:cubicBezTo>
                <a:lnTo>
                  <a:pt x="195329" y="90937"/>
                </a:lnTo>
                <a:cubicBezTo>
                  <a:pt x="199199" y="88357"/>
                  <a:pt x="204323" y="88873"/>
                  <a:pt x="207604" y="92154"/>
                </a:cubicBezTo>
                <a:lnTo>
                  <a:pt x="214681" y="99231"/>
                </a:lnTo>
                <a:cubicBezTo>
                  <a:pt x="217962" y="102512"/>
                  <a:pt x="218478" y="107672"/>
                  <a:pt x="215898" y="111506"/>
                </a:cubicBezTo>
                <a:lnTo>
                  <a:pt x="207309" y="124371"/>
                </a:lnTo>
                <a:cubicBezTo>
                  <a:pt x="208009" y="126103"/>
                  <a:pt x="208636" y="127909"/>
                  <a:pt x="209152" y="129789"/>
                </a:cubicBezTo>
                <a:cubicBezTo>
                  <a:pt x="209668" y="131669"/>
                  <a:pt x="210000" y="133512"/>
                  <a:pt x="210258" y="135392"/>
                </a:cubicBezTo>
                <a:lnTo>
                  <a:pt x="224155" y="142248"/>
                </a:lnTo>
                <a:cubicBezTo>
                  <a:pt x="228320" y="144313"/>
                  <a:pt x="230458" y="149031"/>
                  <a:pt x="229241" y="153491"/>
                </a:cubicBezTo>
                <a:lnTo>
                  <a:pt x="226661" y="163149"/>
                </a:lnTo>
                <a:cubicBezTo>
                  <a:pt x="225445" y="167609"/>
                  <a:pt x="221279" y="170632"/>
                  <a:pt x="216635" y="170337"/>
                </a:cubicBezTo>
                <a:lnTo>
                  <a:pt x="201153" y="169342"/>
                </a:lnTo>
                <a:cubicBezTo>
                  <a:pt x="198831" y="172327"/>
                  <a:pt x="196140" y="175092"/>
                  <a:pt x="193080" y="177451"/>
                </a:cubicBezTo>
                <a:lnTo>
                  <a:pt x="194076" y="192896"/>
                </a:lnTo>
                <a:cubicBezTo>
                  <a:pt x="194370" y="197541"/>
                  <a:pt x="191348" y="201743"/>
                  <a:pt x="186888" y="202922"/>
                </a:cubicBezTo>
                <a:lnTo>
                  <a:pt x="177230" y="205503"/>
                </a:lnTo>
                <a:cubicBezTo>
                  <a:pt x="172733" y="206719"/>
                  <a:pt x="168051" y="204581"/>
                  <a:pt x="165987" y="200416"/>
                </a:cubicBezTo>
                <a:lnTo>
                  <a:pt x="159131" y="186556"/>
                </a:lnTo>
                <a:cubicBezTo>
                  <a:pt x="155334" y="186040"/>
                  <a:pt x="151611" y="185008"/>
                  <a:pt x="148109" y="183570"/>
                </a:cubicBezTo>
                <a:lnTo>
                  <a:pt x="135208" y="192159"/>
                </a:lnTo>
                <a:cubicBezTo>
                  <a:pt x="131337" y="194739"/>
                  <a:pt x="126214" y="194223"/>
                  <a:pt x="122933" y="190942"/>
                </a:cubicBezTo>
                <a:lnTo>
                  <a:pt x="115856" y="183865"/>
                </a:lnTo>
                <a:cubicBezTo>
                  <a:pt x="112575" y="180584"/>
                  <a:pt x="112059" y="175461"/>
                  <a:pt x="114639" y="171590"/>
                </a:cubicBezTo>
                <a:lnTo>
                  <a:pt x="123228" y="158689"/>
                </a:lnTo>
                <a:cubicBezTo>
                  <a:pt x="122527" y="156956"/>
                  <a:pt x="121901" y="155150"/>
                  <a:pt x="121385" y="153270"/>
                </a:cubicBezTo>
                <a:cubicBezTo>
                  <a:pt x="120869" y="151390"/>
                  <a:pt x="120537" y="149510"/>
                  <a:pt x="120279" y="147667"/>
                </a:cubicBezTo>
                <a:lnTo>
                  <a:pt x="106382" y="140811"/>
                </a:lnTo>
                <a:cubicBezTo>
                  <a:pt x="102217" y="138747"/>
                  <a:pt x="100116" y="134028"/>
                  <a:pt x="101295" y="129568"/>
                </a:cubicBezTo>
                <a:lnTo>
                  <a:pt x="103876" y="119910"/>
                </a:lnTo>
                <a:cubicBezTo>
                  <a:pt x="105092" y="115450"/>
                  <a:pt x="109257" y="112427"/>
                  <a:pt x="113902" y="112722"/>
                </a:cubicBezTo>
                <a:lnTo>
                  <a:pt x="129347" y="113718"/>
                </a:lnTo>
                <a:cubicBezTo>
                  <a:pt x="131669" y="110732"/>
                  <a:pt x="134360" y="107967"/>
                  <a:pt x="137420" y="105608"/>
                </a:cubicBezTo>
                <a:lnTo>
                  <a:pt x="136424" y="90200"/>
                </a:lnTo>
                <a:cubicBezTo>
                  <a:pt x="136129" y="85555"/>
                  <a:pt x="139152" y="81353"/>
                  <a:pt x="143612" y="80174"/>
                </a:cubicBezTo>
                <a:lnTo>
                  <a:pt x="153270" y="77593"/>
                </a:lnTo>
                <a:close/>
                <a:moveTo>
                  <a:pt x="165287" y="125329"/>
                </a:moveTo>
                <a:cubicBezTo>
                  <a:pt x="156335" y="125339"/>
                  <a:pt x="149076" y="132615"/>
                  <a:pt x="149086" y="141566"/>
                </a:cubicBezTo>
                <a:cubicBezTo>
                  <a:pt x="149096" y="150518"/>
                  <a:pt x="156372" y="157777"/>
                  <a:pt x="165324" y="157767"/>
                </a:cubicBezTo>
                <a:cubicBezTo>
                  <a:pt x="174275" y="157757"/>
                  <a:pt x="181534" y="150481"/>
                  <a:pt x="181524" y="141530"/>
                </a:cubicBezTo>
                <a:cubicBezTo>
                  <a:pt x="181514" y="132578"/>
                  <a:pt x="174238" y="125319"/>
                  <a:pt x="165287" y="125329"/>
                </a:cubicBezTo>
                <a:close/>
                <a:moveTo>
                  <a:pt x="82901" y="-16772"/>
                </a:moveTo>
                <a:lnTo>
                  <a:pt x="92559" y="-14192"/>
                </a:lnTo>
                <a:cubicBezTo>
                  <a:pt x="97019" y="-12975"/>
                  <a:pt x="100042" y="-8773"/>
                  <a:pt x="99747" y="-4165"/>
                </a:cubicBezTo>
                <a:lnTo>
                  <a:pt x="98752" y="11243"/>
                </a:lnTo>
                <a:cubicBezTo>
                  <a:pt x="101811" y="13602"/>
                  <a:pt x="104502" y="16330"/>
                  <a:pt x="106824" y="19352"/>
                </a:cubicBezTo>
                <a:lnTo>
                  <a:pt x="122306" y="18357"/>
                </a:lnTo>
                <a:cubicBezTo>
                  <a:pt x="126914" y="18062"/>
                  <a:pt x="131116" y="21085"/>
                  <a:pt x="132333" y="25545"/>
                </a:cubicBezTo>
                <a:lnTo>
                  <a:pt x="134913" y="35203"/>
                </a:lnTo>
                <a:cubicBezTo>
                  <a:pt x="136092" y="39663"/>
                  <a:pt x="133991" y="44381"/>
                  <a:pt x="129826" y="46445"/>
                </a:cubicBezTo>
                <a:lnTo>
                  <a:pt x="115929" y="53302"/>
                </a:lnTo>
                <a:cubicBezTo>
                  <a:pt x="115671" y="55182"/>
                  <a:pt x="115303" y="57062"/>
                  <a:pt x="114823" y="58905"/>
                </a:cubicBezTo>
                <a:cubicBezTo>
                  <a:pt x="114344" y="60748"/>
                  <a:pt x="113681" y="62591"/>
                  <a:pt x="112980" y="64323"/>
                </a:cubicBezTo>
                <a:lnTo>
                  <a:pt x="121569" y="77225"/>
                </a:lnTo>
                <a:cubicBezTo>
                  <a:pt x="124149" y="81095"/>
                  <a:pt x="123633" y="86219"/>
                  <a:pt x="120353" y="89500"/>
                </a:cubicBezTo>
                <a:lnTo>
                  <a:pt x="113275" y="96577"/>
                </a:lnTo>
                <a:cubicBezTo>
                  <a:pt x="109995" y="99858"/>
                  <a:pt x="104871" y="100374"/>
                  <a:pt x="101000" y="97793"/>
                </a:cubicBezTo>
                <a:lnTo>
                  <a:pt x="88099" y="89205"/>
                </a:lnTo>
                <a:cubicBezTo>
                  <a:pt x="84597" y="90642"/>
                  <a:pt x="80874" y="91674"/>
                  <a:pt x="77077" y="92190"/>
                </a:cubicBezTo>
                <a:lnTo>
                  <a:pt x="70221" y="106050"/>
                </a:lnTo>
                <a:cubicBezTo>
                  <a:pt x="68157" y="110216"/>
                  <a:pt x="63439" y="112317"/>
                  <a:pt x="58978" y="111137"/>
                </a:cubicBezTo>
                <a:lnTo>
                  <a:pt x="49321" y="108557"/>
                </a:lnTo>
                <a:cubicBezTo>
                  <a:pt x="44824" y="107341"/>
                  <a:pt x="41838" y="103138"/>
                  <a:pt x="42133" y="98531"/>
                </a:cubicBezTo>
                <a:lnTo>
                  <a:pt x="43128" y="83086"/>
                </a:lnTo>
                <a:cubicBezTo>
                  <a:pt x="40068" y="80727"/>
                  <a:pt x="37378" y="77999"/>
                  <a:pt x="35055" y="74976"/>
                </a:cubicBezTo>
                <a:lnTo>
                  <a:pt x="19573" y="75971"/>
                </a:lnTo>
                <a:cubicBezTo>
                  <a:pt x="14966" y="76266"/>
                  <a:pt x="10764" y="73244"/>
                  <a:pt x="9547" y="68783"/>
                </a:cubicBezTo>
                <a:lnTo>
                  <a:pt x="6967" y="59126"/>
                </a:lnTo>
                <a:cubicBezTo>
                  <a:pt x="5787" y="54666"/>
                  <a:pt x="7888" y="49947"/>
                  <a:pt x="12054" y="47883"/>
                </a:cubicBezTo>
                <a:lnTo>
                  <a:pt x="25950" y="41027"/>
                </a:lnTo>
                <a:cubicBezTo>
                  <a:pt x="26208" y="39147"/>
                  <a:pt x="26577" y="37304"/>
                  <a:pt x="27056" y="35424"/>
                </a:cubicBezTo>
                <a:cubicBezTo>
                  <a:pt x="27572" y="33544"/>
                  <a:pt x="28162" y="31738"/>
                  <a:pt x="28899" y="30005"/>
                </a:cubicBezTo>
                <a:lnTo>
                  <a:pt x="20311" y="17141"/>
                </a:lnTo>
                <a:cubicBezTo>
                  <a:pt x="17730" y="13270"/>
                  <a:pt x="18246" y="8146"/>
                  <a:pt x="21527" y="4866"/>
                </a:cubicBezTo>
                <a:lnTo>
                  <a:pt x="28604" y="-2212"/>
                </a:lnTo>
                <a:cubicBezTo>
                  <a:pt x="31885" y="-5492"/>
                  <a:pt x="37009" y="-6008"/>
                  <a:pt x="40879" y="-3428"/>
                </a:cubicBezTo>
                <a:lnTo>
                  <a:pt x="53781" y="5161"/>
                </a:lnTo>
                <a:cubicBezTo>
                  <a:pt x="57283" y="3723"/>
                  <a:pt x="61006" y="2691"/>
                  <a:pt x="64802" y="2175"/>
                </a:cubicBezTo>
                <a:lnTo>
                  <a:pt x="71659" y="-11685"/>
                </a:lnTo>
                <a:cubicBezTo>
                  <a:pt x="73723" y="-15850"/>
                  <a:pt x="78404" y="-17952"/>
                  <a:pt x="82901" y="-16772"/>
                </a:cubicBezTo>
                <a:close/>
                <a:moveTo>
                  <a:pt x="70921" y="30964"/>
                </a:moveTo>
                <a:cubicBezTo>
                  <a:pt x="61970" y="30964"/>
                  <a:pt x="54702" y="38231"/>
                  <a:pt x="54702" y="47183"/>
                </a:cubicBezTo>
                <a:cubicBezTo>
                  <a:pt x="54702" y="56134"/>
                  <a:pt x="61970" y="63402"/>
                  <a:pt x="70921" y="63402"/>
                </a:cubicBezTo>
                <a:cubicBezTo>
                  <a:pt x="79873" y="63402"/>
                  <a:pt x="87140" y="56134"/>
                  <a:pt x="87140" y="47183"/>
                </a:cubicBezTo>
                <a:cubicBezTo>
                  <a:pt x="87140" y="38231"/>
                  <a:pt x="79873" y="30964"/>
                  <a:pt x="70921" y="30964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7" name="Text 35"/>
          <p:cNvSpPr/>
          <p:nvPr/>
        </p:nvSpPr>
        <p:spPr>
          <a:xfrm>
            <a:off x="6617074" y="4142638"/>
            <a:ext cx="5105164" cy="2642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6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Procese Cognitive Activate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81160" y="4520099"/>
            <a:ext cx="301969" cy="301969"/>
          </a:xfrm>
          <a:custGeom>
            <a:avLst/>
            <a:gdLst/>
            <a:ahLst/>
            <a:cxnLst/>
            <a:rect l="l" t="t" r="r" b="b"/>
            <a:pathLst>
              <a:path w="301969" h="301969">
                <a:moveTo>
                  <a:pt x="150985" y="0"/>
                </a:moveTo>
                <a:lnTo>
                  <a:pt x="150985" y="0"/>
                </a:lnTo>
                <a:cubicBezTo>
                  <a:pt x="234315" y="0"/>
                  <a:pt x="301969" y="67654"/>
                  <a:pt x="301969" y="150985"/>
                </a:cubicBezTo>
                <a:lnTo>
                  <a:pt x="301969" y="150985"/>
                </a:lnTo>
                <a:cubicBezTo>
                  <a:pt x="301969" y="234315"/>
                  <a:pt x="234315" y="301969"/>
                  <a:pt x="150985" y="301969"/>
                </a:cubicBezTo>
                <a:lnTo>
                  <a:pt x="150985" y="301969"/>
                </a:lnTo>
                <a:cubicBezTo>
                  <a:pt x="67654" y="301969"/>
                  <a:pt x="0" y="234315"/>
                  <a:pt x="0" y="150985"/>
                </a:cubicBezTo>
                <a:lnTo>
                  <a:pt x="0" y="150985"/>
                </a:lnTo>
                <a:cubicBezTo>
                  <a:pt x="0" y="67654"/>
                  <a:pt x="67654" y="0"/>
                  <a:pt x="150985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9" name="Text 37"/>
          <p:cNvSpPr/>
          <p:nvPr/>
        </p:nvSpPr>
        <p:spPr>
          <a:xfrm>
            <a:off x="6343414" y="4520099"/>
            <a:ext cx="377461" cy="3019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8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796368" y="4520099"/>
            <a:ext cx="2208149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Recunoaștere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796368" y="4746576"/>
            <a:ext cx="2208149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Identificarea vizuală a formelor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81160" y="5086291"/>
            <a:ext cx="301969" cy="301969"/>
          </a:xfrm>
          <a:custGeom>
            <a:avLst/>
            <a:gdLst/>
            <a:ahLst/>
            <a:cxnLst/>
            <a:rect l="l" t="t" r="r" b="b"/>
            <a:pathLst>
              <a:path w="301969" h="301969">
                <a:moveTo>
                  <a:pt x="150985" y="0"/>
                </a:moveTo>
                <a:lnTo>
                  <a:pt x="150985" y="0"/>
                </a:lnTo>
                <a:cubicBezTo>
                  <a:pt x="234315" y="0"/>
                  <a:pt x="301969" y="67654"/>
                  <a:pt x="301969" y="150985"/>
                </a:cubicBezTo>
                <a:lnTo>
                  <a:pt x="301969" y="150985"/>
                </a:lnTo>
                <a:cubicBezTo>
                  <a:pt x="301969" y="234315"/>
                  <a:pt x="234315" y="301969"/>
                  <a:pt x="150985" y="301969"/>
                </a:cubicBezTo>
                <a:lnTo>
                  <a:pt x="150985" y="301969"/>
                </a:lnTo>
                <a:cubicBezTo>
                  <a:pt x="67654" y="301969"/>
                  <a:pt x="0" y="234315"/>
                  <a:pt x="0" y="150985"/>
                </a:cubicBezTo>
                <a:lnTo>
                  <a:pt x="0" y="150985"/>
                </a:lnTo>
                <a:cubicBezTo>
                  <a:pt x="0" y="67654"/>
                  <a:pt x="67654" y="0"/>
                  <a:pt x="150985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43" name="Text 41"/>
          <p:cNvSpPr/>
          <p:nvPr/>
        </p:nvSpPr>
        <p:spPr>
          <a:xfrm>
            <a:off x="6343414" y="5086291"/>
            <a:ext cx="377461" cy="3019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8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796368" y="5086291"/>
            <a:ext cx="2009981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Denumire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796368" y="5312768"/>
            <a:ext cx="2009981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Asocierea numelui cu forma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81160" y="5652483"/>
            <a:ext cx="301969" cy="301969"/>
          </a:xfrm>
          <a:custGeom>
            <a:avLst/>
            <a:gdLst/>
            <a:ahLst/>
            <a:cxnLst/>
            <a:rect l="l" t="t" r="r" b="b"/>
            <a:pathLst>
              <a:path w="301969" h="301969">
                <a:moveTo>
                  <a:pt x="150985" y="0"/>
                </a:moveTo>
                <a:lnTo>
                  <a:pt x="150985" y="0"/>
                </a:lnTo>
                <a:cubicBezTo>
                  <a:pt x="234315" y="0"/>
                  <a:pt x="301969" y="67654"/>
                  <a:pt x="301969" y="150985"/>
                </a:cubicBezTo>
                <a:lnTo>
                  <a:pt x="301969" y="150985"/>
                </a:lnTo>
                <a:cubicBezTo>
                  <a:pt x="301969" y="234315"/>
                  <a:pt x="234315" y="301969"/>
                  <a:pt x="150985" y="301969"/>
                </a:cubicBezTo>
                <a:lnTo>
                  <a:pt x="150985" y="301969"/>
                </a:lnTo>
                <a:cubicBezTo>
                  <a:pt x="67654" y="301969"/>
                  <a:pt x="0" y="234315"/>
                  <a:pt x="0" y="150985"/>
                </a:cubicBezTo>
                <a:lnTo>
                  <a:pt x="0" y="150985"/>
                </a:lnTo>
                <a:cubicBezTo>
                  <a:pt x="0" y="67654"/>
                  <a:pt x="67654" y="0"/>
                  <a:pt x="150985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47" name="Text 45"/>
          <p:cNvSpPr/>
          <p:nvPr/>
        </p:nvSpPr>
        <p:spPr>
          <a:xfrm>
            <a:off x="6343414" y="5652483"/>
            <a:ext cx="377461" cy="3019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8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796368" y="5652483"/>
            <a:ext cx="2038291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Clasificare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796368" y="5878960"/>
            <a:ext cx="2038291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Gruparea după caracteristici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81160" y="6218675"/>
            <a:ext cx="301969" cy="301969"/>
          </a:xfrm>
          <a:custGeom>
            <a:avLst/>
            <a:gdLst/>
            <a:ahLst/>
            <a:cxnLst/>
            <a:rect l="l" t="t" r="r" b="b"/>
            <a:pathLst>
              <a:path w="301969" h="301969">
                <a:moveTo>
                  <a:pt x="150985" y="0"/>
                </a:moveTo>
                <a:lnTo>
                  <a:pt x="150985" y="0"/>
                </a:lnTo>
                <a:cubicBezTo>
                  <a:pt x="234315" y="0"/>
                  <a:pt x="301969" y="67654"/>
                  <a:pt x="301969" y="150985"/>
                </a:cubicBezTo>
                <a:lnTo>
                  <a:pt x="301969" y="150985"/>
                </a:lnTo>
                <a:cubicBezTo>
                  <a:pt x="301969" y="234315"/>
                  <a:pt x="234315" y="301969"/>
                  <a:pt x="150985" y="301969"/>
                </a:cubicBezTo>
                <a:lnTo>
                  <a:pt x="150985" y="301969"/>
                </a:lnTo>
                <a:cubicBezTo>
                  <a:pt x="67654" y="301969"/>
                  <a:pt x="0" y="234315"/>
                  <a:pt x="0" y="150985"/>
                </a:cubicBezTo>
                <a:lnTo>
                  <a:pt x="0" y="150985"/>
                </a:lnTo>
                <a:cubicBezTo>
                  <a:pt x="0" y="67654"/>
                  <a:pt x="67654" y="0"/>
                  <a:pt x="150985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51" name="Text 49"/>
          <p:cNvSpPr/>
          <p:nvPr/>
        </p:nvSpPr>
        <p:spPr>
          <a:xfrm>
            <a:off x="6343414" y="6218675"/>
            <a:ext cx="377461" cy="3019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8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796368" y="6218675"/>
            <a:ext cx="2510118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Comparație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796368" y="6445152"/>
            <a:ext cx="2510118" cy="22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89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Analiza diferențelor și asemănărilor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2028825" cy="304800"/>
          </a:xfrm>
          <a:custGeom>
            <a:avLst/>
            <a:gdLst/>
            <a:ahLst/>
            <a:cxnLst/>
            <a:rect l="l" t="t" r="r" b="b"/>
            <a:pathLst>
              <a:path w="2028825" h="304800">
                <a:moveTo>
                  <a:pt x="152400" y="0"/>
                </a:moveTo>
                <a:lnTo>
                  <a:pt x="1876425" y="0"/>
                </a:lnTo>
                <a:cubicBezTo>
                  <a:pt x="1960537" y="0"/>
                  <a:pt x="2028825" y="68288"/>
                  <a:pt x="2028825" y="152400"/>
                </a:cubicBezTo>
                <a:lnTo>
                  <a:pt x="2028825" y="152400"/>
                </a:lnTo>
                <a:cubicBezTo>
                  <a:pt x="2028825" y="236512"/>
                  <a:pt x="1960537" y="304800"/>
                  <a:pt x="1876425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19100"/>
            <a:ext cx="1800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REZULTATE AȘTEPTATE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Obiective Operaționale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1811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 finalul jocului, copiii vor fi capabili să: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1619250"/>
            <a:ext cx="5619750" cy="2114550"/>
          </a:xfrm>
          <a:custGeom>
            <a:avLst/>
            <a:gdLst/>
            <a:ahLst/>
            <a:cxnLst/>
            <a:rect l="l" t="t" r="r" b="b"/>
            <a:pathLst>
              <a:path w="5619750" h="2114550">
                <a:moveTo>
                  <a:pt x="38100" y="0"/>
                </a:moveTo>
                <a:lnTo>
                  <a:pt x="5581650" y="0"/>
                </a:lnTo>
                <a:cubicBezTo>
                  <a:pt x="5602678" y="0"/>
                  <a:pt x="5619750" y="17072"/>
                  <a:pt x="5619750" y="38100"/>
                </a:cubicBezTo>
                <a:lnTo>
                  <a:pt x="5619750" y="1962154"/>
                </a:lnTo>
                <a:cubicBezTo>
                  <a:pt x="5619750" y="2046320"/>
                  <a:pt x="5551520" y="2114550"/>
                  <a:pt x="5467354" y="2114550"/>
                </a:cubicBezTo>
                <a:lnTo>
                  <a:pt x="152396" y="2114550"/>
                </a:lnTo>
                <a:cubicBezTo>
                  <a:pt x="68230" y="2114550"/>
                  <a:pt x="0" y="2046320"/>
                  <a:pt x="0" y="1962154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81000" y="1619250"/>
            <a:ext cx="5619750" cy="38100"/>
          </a:xfrm>
          <a:custGeom>
            <a:avLst/>
            <a:gdLst/>
            <a:ahLst/>
            <a:cxnLst/>
            <a:rect l="l" t="t" r="r" b="b"/>
            <a:pathLst>
              <a:path w="5619750" h="38100">
                <a:moveTo>
                  <a:pt x="38100" y="0"/>
                </a:moveTo>
                <a:lnTo>
                  <a:pt x="5581650" y="0"/>
                </a:lnTo>
                <a:cubicBezTo>
                  <a:pt x="5602678" y="0"/>
                  <a:pt x="5619750" y="17072"/>
                  <a:pt x="5619750" y="38100"/>
                </a:cubicBezTo>
                <a:lnTo>
                  <a:pt x="56197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8" name="Shape 6"/>
          <p:cNvSpPr/>
          <p:nvPr/>
        </p:nvSpPr>
        <p:spPr>
          <a:xfrm>
            <a:off x="571500" y="1828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9" name="Text 7"/>
          <p:cNvSpPr/>
          <p:nvPr/>
        </p:nvSpPr>
        <p:spPr>
          <a:xfrm>
            <a:off x="514350" y="18288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19200" y="1962150"/>
            <a:ext cx="1971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Recunoaștere Vizuală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1500" y="2476500"/>
            <a:ext cx="5314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Recunoască vizual cel puțin trei forme geometrice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(cerc, pătrat, triunghi) în diverse contexte și dimensiuni.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1500" y="3086100"/>
            <a:ext cx="5238750" cy="457200"/>
          </a:xfrm>
          <a:custGeom>
            <a:avLst/>
            <a:gdLst/>
            <a:ahLst/>
            <a:cxnLst/>
            <a:rect l="l" t="t" r="r" b="b"/>
            <a:pathLst>
              <a:path w="5238750" h="457200">
                <a:moveTo>
                  <a:pt x="114300" y="0"/>
                </a:moveTo>
                <a:lnTo>
                  <a:pt x="5124450" y="0"/>
                </a:lnTo>
                <a:cubicBezTo>
                  <a:pt x="5187534" y="0"/>
                  <a:pt x="5238750" y="51216"/>
                  <a:pt x="5238750" y="114300"/>
                </a:cubicBezTo>
                <a:lnTo>
                  <a:pt x="5238750" y="342900"/>
                </a:lnTo>
                <a:cubicBezTo>
                  <a:pt x="5238750" y="405984"/>
                  <a:pt x="5187534" y="457200"/>
                  <a:pt x="512445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714375" y="3243263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14" name="Text 12"/>
          <p:cNvSpPr/>
          <p:nvPr/>
        </p:nvSpPr>
        <p:spPr>
          <a:xfrm>
            <a:off x="933450" y="3200400"/>
            <a:ext cx="483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Identificare rapidă și precisă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1000" y="3905250"/>
            <a:ext cx="5619750" cy="2114550"/>
          </a:xfrm>
          <a:custGeom>
            <a:avLst/>
            <a:gdLst/>
            <a:ahLst/>
            <a:cxnLst/>
            <a:rect l="l" t="t" r="r" b="b"/>
            <a:pathLst>
              <a:path w="5619750" h="2114550">
                <a:moveTo>
                  <a:pt x="38100" y="0"/>
                </a:moveTo>
                <a:lnTo>
                  <a:pt x="5581650" y="0"/>
                </a:lnTo>
                <a:cubicBezTo>
                  <a:pt x="5602678" y="0"/>
                  <a:pt x="5619750" y="17072"/>
                  <a:pt x="5619750" y="38100"/>
                </a:cubicBezTo>
                <a:lnTo>
                  <a:pt x="5619750" y="1962154"/>
                </a:lnTo>
                <a:cubicBezTo>
                  <a:pt x="5619750" y="2046320"/>
                  <a:pt x="5551520" y="2114550"/>
                  <a:pt x="5467354" y="2114550"/>
                </a:cubicBezTo>
                <a:lnTo>
                  <a:pt x="152396" y="2114550"/>
                </a:lnTo>
                <a:cubicBezTo>
                  <a:pt x="68230" y="2114550"/>
                  <a:pt x="0" y="2046320"/>
                  <a:pt x="0" y="1962154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81000" y="3905250"/>
            <a:ext cx="5619750" cy="38100"/>
          </a:xfrm>
          <a:custGeom>
            <a:avLst/>
            <a:gdLst/>
            <a:ahLst/>
            <a:cxnLst/>
            <a:rect l="l" t="t" r="r" b="b"/>
            <a:pathLst>
              <a:path w="5619750" h="38100">
                <a:moveTo>
                  <a:pt x="38100" y="0"/>
                </a:moveTo>
                <a:lnTo>
                  <a:pt x="5581650" y="0"/>
                </a:lnTo>
                <a:cubicBezTo>
                  <a:pt x="5602678" y="0"/>
                  <a:pt x="5619750" y="17072"/>
                  <a:pt x="5619750" y="38100"/>
                </a:cubicBezTo>
                <a:lnTo>
                  <a:pt x="56197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7" name="Shape 15"/>
          <p:cNvSpPr/>
          <p:nvPr/>
        </p:nvSpPr>
        <p:spPr>
          <a:xfrm>
            <a:off x="571500" y="4114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8" name="Text 16"/>
          <p:cNvSpPr/>
          <p:nvPr/>
        </p:nvSpPr>
        <p:spPr>
          <a:xfrm>
            <a:off x="514350" y="41148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19200" y="4248150"/>
            <a:ext cx="1695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Denumire Corectă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71500" y="4762500"/>
            <a:ext cx="5314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Denumească corect minim trei dintre formele identificate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folosind vocabularul geometric adecvat.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71500" y="5372100"/>
            <a:ext cx="5238750" cy="457200"/>
          </a:xfrm>
          <a:custGeom>
            <a:avLst/>
            <a:gdLst/>
            <a:ahLst/>
            <a:cxnLst/>
            <a:rect l="l" t="t" r="r" b="b"/>
            <a:pathLst>
              <a:path w="5238750" h="457200">
                <a:moveTo>
                  <a:pt x="114300" y="0"/>
                </a:moveTo>
                <a:lnTo>
                  <a:pt x="5124450" y="0"/>
                </a:lnTo>
                <a:cubicBezTo>
                  <a:pt x="5187534" y="0"/>
                  <a:pt x="5238750" y="51216"/>
                  <a:pt x="5238750" y="114300"/>
                </a:cubicBezTo>
                <a:lnTo>
                  <a:pt x="5238750" y="342900"/>
                </a:lnTo>
                <a:cubicBezTo>
                  <a:pt x="5238750" y="405984"/>
                  <a:pt x="5187534" y="457200"/>
                  <a:pt x="512445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714375" y="5529263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3" name="Text 21"/>
          <p:cNvSpPr/>
          <p:nvPr/>
        </p:nvSpPr>
        <p:spPr>
          <a:xfrm>
            <a:off x="933450" y="5486400"/>
            <a:ext cx="483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Dezvoltarea limbajului matematic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91250" y="1619250"/>
            <a:ext cx="5619750" cy="2114550"/>
          </a:xfrm>
          <a:custGeom>
            <a:avLst/>
            <a:gdLst/>
            <a:ahLst/>
            <a:cxnLst/>
            <a:rect l="l" t="t" r="r" b="b"/>
            <a:pathLst>
              <a:path w="5619750" h="2114550">
                <a:moveTo>
                  <a:pt x="38100" y="0"/>
                </a:moveTo>
                <a:lnTo>
                  <a:pt x="5581650" y="0"/>
                </a:lnTo>
                <a:cubicBezTo>
                  <a:pt x="5602678" y="0"/>
                  <a:pt x="5619750" y="17072"/>
                  <a:pt x="5619750" y="38100"/>
                </a:cubicBezTo>
                <a:lnTo>
                  <a:pt x="5619750" y="1962154"/>
                </a:lnTo>
                <a:cubicBezTo>
                  <a:pt x="5619750" y="2046320"/>
                  <a:pt x="5551520" y="2114550"/>
                  <a:pt x="5467354" y="2114550"/>
                </a:cubicBezTo>
                <a:lnTo>
                  <a:pt x="152396" y="2114550"/>
                </a:lnTo>
                <a:cubicBezTo>
                  <a:pt x="68230" y="2114550"/>
                  <a:pt x="0" y="2046320"/>
                  <a:pt x="0" y="1962154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6191250" y="1619250"/>
            <a:ext cx="5619750" cy="38100"/>
          </a:xfrm>
          <a:custGeom>
            <a:avLst/>
            <a:gdLst/>
            <a:ahLst/>
            <a:cxnLst/>
            <a:rect l="l" t="t" r="r" b="b"/>
            <a:pathLst>
              <a:path w="5619750" h="38100">
                <a:moveTo>
                  <a:pt x="38100" y="0"/>
                </a:moveTo>
                <a:lnTo>
                  <a:pt x="5581650" y="0"/>
                </a:lnTo>
                <a:cubicBezTo>
                  <a:pt x="5602678" y="0"/>
                  <a:pt x="5619750" y="17072"/>
                  <a:pt x="5619750" y="38100"/>
                </a:cubicBezTo>
                <a:lnTo>
                  <a:pt x="56197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26" name="Shape 24"/>
          <p:cNvSpPr/>
          <p:nvPr/>
        </p:nvSpPr>
        <p:spPr>
          <a:xfrm>
            <a:off x="6381750" y="1828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27" name="Text 25"/>
          <p:cNvSpPr/>
          <p:nvPr/>
        </p:nvSpPr>
        <p:spPr>
          <a:xfrm>
            <a:off x="6324600" y="18288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029450" y="1962150"/>
            <a:ext cx="2438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Comparație după Trăsături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381750" y="2476500"/>
            <a:ext cx="5314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Compare două forme după trăsături distincte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(rotund vs. colțuri, număr de laturi), identificând asemănări și diferențe.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81750" y="3086100"/>
            <a:ext cx="5238750" cy="457200"/>
          </a:xfrm>
          <a:custGeom>
            <a:avLst/>
            <a:gdLst/>
            <a:ahLst/>
            <a:cxnLst/>
            <a:rect l="l" t="t" r="r" b="b"/>
            <a:pathLst>
              <a:path w="5238750" h="457200">
                <a:moveTo>
                  <a:pt x="114300" y="0"/>
                </a:moveTo>
                <a:lnTo>
                  <a:pt x="5124450" y="0"/>
                </a:lnTo>
                <a:cubicBezTo>
                  <a:pt x="5187534" y="0"/>
                  <a:pt x="5238750" y="51216"/>
                  <a:pt x="5238750" y="114300"/>
                </a:cubicBezTo>
                <a:lnTo>
                  <a:pt x="5238750" y="342900"/>
                </a:lnTo>
                <a:cubicBezTo>
                  <a:pt x="5238750" y="405984"/>
                  <a:pt x="5187534" y="457200"/>
                  <a:pt x="512445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524625" y="3243263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2" name="Text 30"/>
          <p:cNvSpPr/>
          <p:nvPr/>
        </p:nvSpPr>
        <p:spPr>
          <a:xfrm>
            <a:off x="6743700" y="3200400"/>
            <a:ext cx="483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Gândire analitică și comparativă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91250" y="3905250"/>
            <a:ext cx="5619750" cy="2114550"/>
          </a:xfrm>
          <a:custGeom>
            <a:avLst/>
            <a:gdLst/>
            <a:ahLst/>
            <a:cxnLst/>
            <a:rect l="l" t="t" r="r" b="b"/>
            <a:pathLst>
              <a:path w="5619750" h="2114550">
                <a:moveTo>
                  <a:pt x="38100" y="0"/>
                </a:moveTo>
                <a:lnTo>
                  <a:pt x="5581650" y="0"/>
                </a:lnTo>
                <a:cubicBezTo>
                  <a:pt x="5602678" y="0"/>
                  <a:pt x="5619750" y="17072"/>
                  <a:pt x="5619750" y="38100"/>
                </a:cubicBezTo>
                <a:lnTo>
                  <a:pt x="5619750" y="1962154"/>
                </a:lnTo>
                <a:cubicBezTo>
                  <a:pt x="5619750" y="2046320"/>
                  <a:pt x="5551520" y="2114550"/>
                  <a:pt x="5467354" y="2114550"/>
                </a:cubicBezTo>
                <a:lnTo>
                  <a:pt x="152396" y="2114550"/>
                </a:lnTo>
                <a:cubicBezTo>
                  <a:pt x="68230" y="2114550"/>
                  <a:pt x="0" y="2046320"/>
                  <a:pt x="0" y="1962154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6191250" y="3905250"/>
            <a:ext cx="5619750" cy="38100"/>
          </a:xfrm>
          <a:custGeom>
            <a:avLst/>
            <a:gdLst/>
            <a:ahLst/>
            <a:cxnLst/>
            <a:rect l="l" t="t" r="r" b="b"/>
            <a:pathLst>
              <a:path w="5619750" h="38100">
                <a:moveTo>
                  <a:pt x="38100" y="0"/>
                </a:moveTo>
                <a:lnTo>
                  <a:pt x="5581650" y="0"/>
                </a:lnTo>
                <a:cubicBezTo>
                  <a:pt x="5602678" y="0"/>
                  <a:pt x="5619750" y="17072"/>
                  <a:pt x="5619750" y="38100"/>
                </a:cubicBezTo>
                <a:lnTo>
                  <a:pt x="56197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5" name="Shape 33"/>
          <p:cNvSpPr/>
          <p:nvPr/>
        </p:nvSpPr>
        <p:spPr>
          <a:xfrm>
            <a:off x="6381750" y="4114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6" name="Text 34"/>
          <p:cNvSpPr/>
          <p:nvPr/>
        </p:nvSpPr>
        <p:spPr>
          <a:xfrm>
            <a:off x="6324600" y="41148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029450" y="4248150"/>
            <a:ext cx="2066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Clasificare Funcțională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81750" y="4762500"/>
            <a:ext cx="5314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Clasifice toate obiectele în funcție de formă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organizându-le în mulțimi corespunzătoare (Casa Cercului, Casa Pătratului, Casa Triunghiului).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81750" y="5372100"/>
            <a:ext cx="5238750" cy="457200"/>
          </a:xfrm>
          <a:custGeom>
            <a:avLst/>
            <a:gdLst/>
            <a:ahLst/>
            <a:cxnLst/>
            <a:rect l="l" t="t" r="r" b="b"/>
            <a:pathLst>
              <a:path w="5238750" h="457200">
                <a:moveTo>
                  <a:pt x="114300" y="0"/>
                </a:moveTo>
                <a:lnTo>
                  <a:pt x="5124450" y="0"/>
                </a:lnTo>
                <a:cubicBezTo>
                  <a:pt x="5187534" y="0"/>
                  <a:pt x="5238750" y="51216"/>
                  <a:pt x="5238750" y="114300"/>
                </a:cubicBezTo>
                <a:lnTo>
                  <a:pt x="5238750" y="342900"/>
                </a:lnTo>
                <a:cubicBezTo>
                  <a:pt x="5238750" y="405984"/>
                  <a:pt x="5187534" y="457200"/>
                  <a:pt x="512445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6524625" y="5529263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41" name="Text 39"/>
          <p:cNvSpPr/>
          <p:nvPr/>
        </p:nvSpPr>
        <p:spPr>
          <a:xfrm>
            <a:off x="6743700" y="5486400"/>
            <a:ext cx="483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Organizare și categorizare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81000" y="6172200"/>
            <a:ext cx="11430000" cy="533400"/>
          </a:xfrm>
          <a:custGeom>
            <a:avLst/>
            <a:gdLst/>
            <a:ahLst/>
            <a:cxnLst/>
            <a:rect l="l" t="t" r="r" b="b"/>
            <a:pathLst>
              <a:path w="11430000" h="533400">
                <a:moveTo>
                  <a:pt x="114302" y="0"/>
                </a:moveTo>
                <a:lnTo>
                  <a:pt x="11315698" y="0"/>
                </a:lnTo>
                <a:cubicBezTo>
                  <a:pt x="11378783" y="0"/>
                  <a:pt x="11430000" y="51217"/>
                  <a:pt x="11430000" y="114302"/>
                </a:cubicBezTo>
                <a:lnTo>
                  <a:pt x="11430000" y="419098"/>
                </a:lnTo>
                <a:cubicBezTo>
                  <a:pt x="11430000" y="482183"/>
                  <a:pt x="11378783" y="533400"/>
                  <a:pt x="113156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gradFill rotWithShape="1" flip="none">
            <a:gsLst>
              <a:gs pos="0">
                <a:srgbClr val="4A90A4">
                  <a:alpha val="20000"/>
                </a:srgbClr>
              </a:gs>
              <a:gs pos="50000">
                <a:srgbClr val="F4A261">
                  <a:alpha val="20000"/>
                </a:srgbClr>
              </a:gs>
              <a:gs pos="100000">
                <a:srgbClr val="E76F51">
                  <a:alpha val="20000"/>
                </a:srgbClr>
              </a:gs>
            </a:gsLst>
            <a:lin ang="0" scaled="1"/>
          </a:gradFill>
          <a:ln/>
        </p:spPr>
      </p:sp>
      <p:sp>
        <p:nvSpPr>
          <p:cNvPr id="43" name="Shape 41"/>
          <p:cNvSpPr/>
          <p:nvPr/>
        </p:nvSpPr>
        <p:spPr>
          <a:xfrm>
            <a:off x="2228404" y="63436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44" name="Text 42"/>
          <p:cNvSpPr/>
          <p:nvPr/>
        </p:nvSpPr>
        <p:spPr>
          <a:xfrm>
            <a:off x="2530822" y="6324600"/>
            <a:ext cx="2428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Toate obiectivele sunt măsurabile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5245522" y="6343650"/>
            <a:ext cx="119063" cy="190500"/>
          </a:xfrm>
          <a:custGeom>
            <a:avLst/>
            <a:gdLst/>
            <a:ahLst/>
            <a:cxnLst/>
            <a:rect l="l" t="t" r="r" b="b"/>
            <a:pathLst>
              <a:path w="119063" h="190500">
                <a:moveTo>
                  <a:pt x="35719" y="23812"/>
                </a:moveTo>
                <a:cubicBezTo>
                  <a:pt x="35719" y="10670"/>
                  <a:pt x="46389" y="0"/>
                  <a:pt x="59531" y="0"/>
                </a:cubicBezTo>
                <a:cubicBezTo>
                  <a:pt x="72674" y="0"/>
                  <a:pt x="83344" y="10670"/>
                  <a:pt x="83344" y="23812"/>
                </a:cubicBezTo>
                <a:cubicBezTo>
                  <a:pt x="83344" y="36955"/>
                  <a:pt x="72674" y="47625"/>
                  <a:pt x="59531" y="47625"/>
                </a:cubicBezTo>
                <a:cubicBezTo>
                  <a:pt x="46389" y="47625"/>
                  <a:pt x="35719" y="36955"/>
                  <a:pt x="35719" y="23812"/>
                </a:cubicBezTo>
                <a:close/>
                <a:moveTo>
                  <a:pt x="53578" y="142875"/>
                </a:moveTo>
                <a:lnTo>
                  <a:pt x="53578" y="178594"/>
                </a:lnTo>
                <a:cubicBezTo>
                  <a:pt x="53578" y="185179"/>
                  <a:pt x="48258" y="190500"/>
                  <a:pt x="41672" y="190500"/>
                </a:cubicBezTo>
                <a:cubicBezTo>
                  <a:pt x="35086" y="190500"/>
                  <a:pt x="29766" y="185179"/>
                  <a:pt x="29766" y="178594"/>
                </a:cubicBezTo>
                <a:lnTo>
                  <a:pt x="29766" y="107082"/>
                </a:lnTo>
                <a:lnTo>
                  <a:pt x="21989" y="119435"/>
                </a:lnTo>
                <a:cubicBezTo>
                  <a:pt x="18492" y="125016"/>
                  <a:pt x="11125" y="126653"/>
                  <a:pt x="5581" y="123155"/>
                </a:cubicBezTo>
                <a:cubicBezTo>
                  <a:pt x="37" y="119658"/>
                  <a:pt x="-1674" y="112328"/>
                  <a:pt x="1823" y="106784"/>
                </a:cubicBezTo>
                <a:lnTo>
                  <a:pt x="16669" y="83232"/>
                </a:lnTo>
                <a:cubicBezTo>
                  <a:pt x="25933" y="68461"/>
                  <a:pt x="42118" y="59531"/>
                  <a:pt x="59531" y="59531"/>
                </a:cubicBezTo>
                <a:cubicBezTo>
                  <a:pt x="76944" y="59531"/>
                  <a:pt x="93129" y="68461"/>
                  <a:pt x="102394" y="83195"/>
                </a:cubicBezTo>
                <a:lnTo>
                  <a:pt x="117239" y="106784"/>
                </a:lnTo>
                <a:cubicBezTo>
                  <a:pt x="120737" y="112365"/>
                  <a:pt x="119063" y="119695"/>
                  <a:pt x="113519" y="123192"/>
                </a:cubicBezTo>
                <a:cubicBezTo>
                  <a:pt x="107975" y="126690"/>
                  <a:pt x="100608" y="125016"/>
                  <a:pt x="97110" y="119472"/>
                </a:cubicBezTo>
                <a:lnTo>
                  <a:pt x="89297" y="107082"/>
                </a:lnTo>
                <a:lnTo>
                  <a:pt x="89297" y="178594"/>
                </a:lnTo>
                <a:cubicBezTo>
                  <a:pt x="89297" y="185179"/>
                  <a:pt x="83976" y="190500"/>
                  <a:pt x="77391" y="190500"/>
                </a:cubicBezTo>
                <a:cubicBezTo>
                  <a:pt x="70805" y="190500"/>
                  <a:pt x="65484" y="185179"/>
                  <a:pt x="65484" y="178594"/>
                </a:cubicBezTo>
                <a:lnTo>
                  <a:pt x="65484" y="142875"/>
                </a:lnTo>
                <a:lnTo>
                  <a:pt x="53578" y="142875"/>
                </a:ln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46" name="Text 44"/>
          <p:cNvSpPr/>
          <p:nvPr/>
        </p:nvSpPr>
        <p:spPr>
          <a:xfrm>
            <a:off x="5500315" y="6324600"/>
            <a:ext cx="1981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Adaptate vârstei de 4-5 ani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735119" y="63436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48" name="Text 46"/>
          <p:cNvSpPr/>
          <p:nvPr/>
        </p:nvSpPr>
        <p:spPr>
          <a:xfrm>
            <a:off x="8025631" y="6324600"/>
            <a:ext cx="2028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Evaluare formativă continuă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790700" cy="304800"/>
          </a:xfrm>
          <a:custGeom>
            <a:avLst/>
            <a:gdLst/>
            <a:ahLst/>
            <a:cxnLst/>
            <a:rect l="l" t="t" r="r" b="b"/>
            <a:pathLst>
              <a:path w="1790700" h="304800">
                <a:moveTo>
                  <a:pt x="152400" y="0"/>
                </a:moveTo>
                <a:lnTo>
                  <a:pt x="1638300" y="0"/>
                </a:lnTo>
                <a:cubicBezTo>
                  <a:pt x="1722412" y="0"/>
                  <a:pt x="1790700" y="68288"/>
                  <a:pt x="1790700" y="152400"/>
                </a:cubicBezTo>
                <a:lnTo>
                  <a:pt x="1790700" y="152400"/>
                </a:lnTo>
                <a:cubicBezTo>
                  <a:pt x="1790700" y="236512"/>
                  <a:pt x="1722412" y="304800"/>
                  <a:pt x="16383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19100"/>
            <a:ext cx="1562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RESURSE NECESARE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Materialul Didactic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295400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3686175" h="2552700">
                <a:moveTo>
                  <a:pt x="38100" y="0"/>
                </a:moveTo>
                <a:lnTo>
                  <a:pt x="3533779" y="0"/>
                </a:lnTo>
                <a:cubicBezTo>
                  <a:pt x="3617945" y="0"/>
                  <a:pt x="3686175" y="68230"/>
                  <a:pt x="3686175" y="152396"/>
                </a:cubicBezTo>
                <a:lnTo>
                  <a:pt x="3686175" y="2400304"/>
                </a:lnTo>
                <a:cubicBezTo>
                  <a:pt x="3686175" y="2484470"/>
                  <a:pt x="3617945" y="2552700"/>
                  <a:pt x="3533779" y="2552700"/>
                </a:cubicBezTo>
                <a:lnTo>
                  <a:pt x="38100" y="2552700"/>
                </a:lnTo>
                <a:cubicBezTo>
                  <a:pt x="17072" y="2552700"/>
                  <a:pt x="0" y="2535628"/>
                  <a:pt x="0" y="2514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00050" y="1295400"/>
            <a:ext cx="38100" cy="2552700"/>
          </a:xfrm>
          <a:custGeom>
            <a:avLst/>
            <a:gdLst/>
            <a:ahLst/>
            <a:cxnLst/>
            <a:rect l="l" t="t" r="r" b="b"/>
            <a:pathLst>
              <a:path w="38100" h="2552700">
                <a:moveTo>
                  <a:pt x="38100" y="0"/>
                </a:moveTo>
                <a:lnTo>
                  <a:pt x="38100" y="0"/>
                </a:lnTo>
                <a:lnTo>
                  <a:pt x="38100" y="2552700"/>
                </a:lnTo>
                <a:lnTo>
                  <a:pt x="38100" y="2552700"/>
                </a:lnTo>
                <a:cubicBezTo>
                  <a:pt x="17072" y="2552700"/>
                  <a:pt x="0" y="2535628"/>
                  <a:pt x="0" y="2514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7" name="Shape 5"/>
          <p:cNvSpPr/>
          <p:nvPr/>
        </p:nvSpPr>
        <p:spPr>
          <a:xfrm>
            <a:off x="600075" y="14668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19301" y="0"/>
                  <a:pt x="123989" y="2634"/>
                  <a:pt x="126534" y="6921"/>
                </a:cubicBezTo>
                <a:lnTo>
                  <a:pt x="169396" y="78358"/>
                </a:lnTo>
                <a:cubicBezTo>
                  <a:pt x="172030" y="82778"/>
                  <a:pt x="172120" y="88270"/>
                  <a:pt x="169575" y="92735"/>
                </a:cubicBezTo>
                <a:cubicBezTo>
                  <a:pt x="167030" y="97200"/>
                  <a:pt x="162297" y="100013"/>
                  <a:pt x="157163" y="100013"/>
                </a:cubicBezTo>
                <a:lnTo>
                  <a:pt x="71438" y="100013"/>
                </a:lnTo>
                <a:cubicBezTo>
                  <a:pt x="66303" y="100013"/>
                  <a:pt x="61526" y="97244"/>
                  <a:pt x="59025" y="92779"/>
                </a:cubicBezTo>
                <a:cubicBezTo>
                  <a:pt x="56525" y="88315"/>
                  <a:pt x="56570" y="82823"/>
                  <a:pt x="59204" y="78403"/>
                </a:cubicBezTo>
                <a:lnTo>
                  <a:pt x="102066" y="6965"/>
                </a:lnTo>
                <a:cubicBezTo>
                  <a:pt x="104611" y="2634"/>
                  <a:pt x="109299" y="0"/>
                  <a:pt x="114300" y="0"/>
                </a:cubicBezTo>
                <a:close/>
                <a:moveTo>
                  <a:pt x="57150" y="121444"/>
                </a:moveTo>
                <a:cubicBezTo>
                  <a:pt x="84749" y="121444"/>
                  <a:pt x="107156" y="143851"/>
                  <a:pt x="107156" y="171450"/>
                </a:cubicBezTo>
                <a:cubicBezTo>
                  <a:pt x="107156" y="199049"/>
                  <a:pt x="84749" y="221456"/>
                  <a:pt x="57150" y="221456"/>
                </a:cubicBezTo>
                <a:cubicBezTo>
                  <a:pt x="29551" y="221456"/>
                  <a:pt x="7144" y="199049"/>
                  <a:pt x="7144" y="171450"/>
                </a:cubicBezTo>
                <a:cubicBezTo>
                  <a:pt x="7144" y="143851"/>
                  <a:pt x="29551" y="121444"/>
                  <a:pt x="57150" y="121444"/>
                </a:cubicBezTo>
                <a:close/>
                <a:moveTo>
                  <a:pt x="146447" y="128588"/>
                </a:moveTo>
                <a:lnTo>
                  <a:pt x="196453" y="128588"/>
                </a:lnTo>
                <a:cubicBezTo>
                  <a:pt x="206320" y="128588"/>
                  <a:pt x="214313" y="136580"/>
                  <a:pt x="214313" y="146447"/>
                </a:cubicBezTo>
                <a:lnTo>
                  <a:pt x="214313" y="196453"/>
                </a:lnTo>
                <a:cubicBezTo>
                  <a:pt x="214313" y="206320"/>
                  <a:pt x="206320" y="214313"/>
                  <a:pt x="196453" y="214313"/>
                </a:cubicBezTo>
                <a:lnTo>
                  <a:pt x="146447" y="214313"/>
                </a:lnTo>
                <a:cubicBezTo>
                  <a:pt x="136580" y="214313"/>
                  <a:pt x="128588" y="206320"/>
                  <a:pt x="128588" y="196453"/>
                </a:cubicBezTo>
                <a:lnTo>
                  <a:pt x="128588" y="146447"/>
                </a:lnTo>
                <a:cubicBezTo>
                  <a:pt x="128588" y="136580"/>
                  <a:pt x="136580" y="128588"/>
                  <a:pt x="146447" y="128588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8" name="Text 6"/>
          <p:cNvSpPr/>
          <p:nvPr/>
        </p:nvSpPr>
        <p:spPr>
          <a:xfrm>
            <a:off x="933450" y="1447800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Forme Geometrice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1828800"/>
            <a:ext cx="3438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Forme geometrice din carton colorat în diverse dimensiuni: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1500" y="2400300"/>
            <a:ext cx="3362325" cy="381000"/>
          </a:xfrm>
          <a:custGeom>
            <a:avLst/>
            <a:gdLst/>
            <a:ahLst/>
            <a:cxnLst/>
            <a:rect l="l" t="t" r="r" b="b"/>
            <a:pathLst>
              <a:path w="3362325" h="381000">
                <a:moveTo>
                  <a:pt x="76200" y="0"/>
                </a:moveTo>
                <a:lnTo>
                  <a:pt x="3286125" y="0"/>
                </a:lnTo>
                <a:cubicBezTo>
                  <a:pt x="3328181" y="0"/>
                  <a:pt x="3362325" y="34144"/>
                  <a:pt x="3362325" y="76200"/>
                </a:cubicBezTo>
                <a:lnTo>
                  <a:pt x="3362325" y="304800"/>
                </a:lnTo>
                <a:cubicBezTo>
                  <a:pt x="3362325" y="346856"/>
                  <a:pt x="3328181" y="381000"/>
                  <a:pt x="328612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647700" y="2476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14300" y="0"/>
                </a:lnTo>
                <a:cubicBezTo>
                  <a:pt x="177384" y="0"/>
                  <a:pt x="228600" y="51216"/>
                  <a:pt x="228600" y="114300"/>
                </a:cubicBezTo>
                <a:lnTo>
                  <a:pt x="228600" y="114300"/>
                </a:lnTo>
                <a:cubicBezTo>
                  <a:pt x="228600" y="177384"/>
                  <a:pt x="177384" y="228600"/>
                  <a:pt x="1143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2" name="Text 10"/>
          <p:cNvSpPr/>
          <p:nvPr/>
        </p:nvSpPr>
        <p:spPr>
          <a:xfrm>
            <a:off x="952500" y="2476500"/>
            <a:ext cx="2047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Cercuri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diverse dimensiuni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71500" y="2857500"/>
            <a:ext cx="3362325" cy="381000"/>
          </a:xfrm>
          <a:custGeom>
            <a:avLst/>
            <a:gdLst/>
            <a:ahLst/>
            <a:cxnLst/>
            <a:rect l="l" t="t" r="r" b="b"/>
            <a:pathLst>
              <a:path w="3362325" h="381000">
                <a:moveTo>
                  <a:pt x="76200" y="0"/>
                </a:moveTo>
                <a:lnTo>
                  <a:pt x="3286125" y="0"/>
                </a:lnTo>
                <a:cubicBezTo>
                  <a:pt x="3328181" y="0"/>
                  <a:pt x="3362325" y="34144"/>
                  <a:pt x="3362325" y="76200"/>
                </a:cubicBezTo>
                <a:lnTo>
                  <a:pt x="3362325" y="304800"/>
                </a:lnTo>
                <a:cubicBezTo>
                  <a:pt x="3362325" y="346856"/>
                  <a:pt x="3328181" y="381000"/>
                  <a:pt x="328612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647700" y="29337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0"/>
                </a:lnTo>
                <a:lnTo>
                  <a:pt x="2286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15" name="Text 13"/>
          <p:cNvSpPr/>
          <p:nvPr/>
        </p:nvSpPr>
        <p:spPr>
          <a:xfrm>
            <a:off x="952500" y="2933700"/>
            <a:ext cx="1866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Pătrate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colorate distinct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1500" y="3314700"/>
            <a:ext cx="3362325" cy="381000"/>
          </a:xfrm>
          <a:custGeom>
            <a:avLst/>
            <a:gdLst/>
            <a:ahLst/>
            <a:cxnLst/>
            <a:rect l="l" t="t" r="r" b="b"/>
            <a:pathLst>
              <a:path w="3362325" h="381000">
                <a:moveTo>
                  <a:pt x="76200" y="0"/>
                </a:moveTo>
                <a:lnTo>
                  <a:pt x="3286125" y="0"/>
                </a:lnTo>
                <a:cubicBezTo>
                  <a:pt x="3328181" y="0"/>
                  <a:pt x="3362325" y="34144"/>
                  <a:pt x="3362325" y="76200"/>
                </a:cubicBezTo>
                <a:lnTo>
                  <a:pt x="3362325" y="304800"/>
                </a:lnTo>
                <a:cubicBezTo>
                  <a:pt x="3362325" y="346856"/>
                  <a:pt x="3328181" y="381000"/>
                  <a:pt x="328612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1047750" y="3409950"/>
            <a:ext cx="114300" cy="285750"/>
          </a:xfrm>
          <a:custGeom>
            <a:avLst/>
            <a:gdLst/>
            <a:ahLst/>
            <a:cxnLst/>
            <a:rect l="l" t="t" r="r" b="b"/>
            <a:pathLst>
              <a:path w="114300" h="285750">
                <a:moveTo>
                  <a:pt x="0" y="0"/>
                </a:moveTo>
                <a:lnTo>
                  <a:pt x="114300" y="0"/>
                </a:lnTo>
                <a:lnTo>
                  <a:pt x="11430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704850" y="3409950"/>
            <a:ext cx="304800" cy="254000"/>
          </a:xfrm>
          <a:prstGeom prst="triangle">
            <a:avLst>
              <a:gd name="adj" fmla="val 50000"/>
            </a:avLst>
          </a:prstGeom>
          <a:solidFill>
            <a:srgbClr val="4A90A4"/>
          </a:solidFill>
          <a:ln/>
        </p:spPr>
      </p:sp>
      <p:sp>
        <p:nvSpPr>
          <p:cNvPr id="19" name="Shape 17"/>
          <p:cNvSpPr/>
          <p:nvPr/>
        </p:nvSpPr>
        <p:spPr>
          <a:xfrm>
            <a:off x="704850" y="3409950"/>
            <a:ext cx="114300" cy="285750"/>
          </a:xfrm>
          <a:custGeom>
            <a:avLst/>
            <a:gdLst/>
            <a:ahLst/>
            <a:cxnLst/>
            <a:rect l="l" t="t" r="r" b="b"/>
            <a:pathLst>
              <a:path w="114300" h="285750">
                <a:moveTo>
                  <a:pt x="0" y="0"/>
                </a:moveTo>
                <a:lnTo>
                  <a:pt x="114300" y="0"/>
                </a:lnTo>
                <a:lnTo>
                  <a:pt x="11430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952500" y="3390900"/>
            <a:ext cx="1800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Triunghiuri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echilaterale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00050" y="4000500"/>
            <a:ext cx="3686175" cy="2581275"/>
          </a:xfrm>
          <a:custGeom>
            <a:avLst/>
            <a:gdLst/>
            <a:ahLst/>
            <a:cxnLst/>
            <a:rect l="l" t="t" r="r" b="b"/>
            <a:pathLst>
              <a:path w="3686175" h="2581275">
                <a:moveTo>
                  <a:pt x="38100" y="0"/>
                </a:moveTo>
                <a:lnTo>
                  <a:pt x="3533777" y="0"/>
                </a:lnTo>
                <a:cubicBezTo>
                  <a:pt x="3617944" y="0"/>
                  <a:pt x="3686175" y="68231"/>
                  <a:pt x="3686175" y="152398"/>
                </a:cubicBezTo>
                <a:lnTo>
                  <a:pt x="3686175" y="2428877"/>
                </a:lnTo>
                <a:cubicBezTo>
                  <a:pt x="3686175" y="2513044"/>
                  <a:pt x="3617944" y="2581275"/>
                  <a:pt x="3533777" y="2581275"/>
                </a:cubicBezTo>
                <a:lnTo>
                  <a:pt x="38100" y="2581275"/>
                </a:lnTo>
                <a:cubicBezTo>
                  <a:pt x="17072" y="2581275"/>
                  <a:pt x="0" y="2564203"/>
                  <a:pt x="0" y="25431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00050" y="4000500"/>
            <a:ext cx="38100" cy="2581275"/>
          </a:xfrm>
          <a:custGeom>
            <a:avLst/>
            <a:gdLst/>
            <a:ahLst/>
            <a:cxnLst/>
            <a:rect l="l" t="t" r="r" b="b"/>
            <a:pathLst>
              <a:path w="38100" h="2581275">
                <a:moveTo>
                  <a:pt x="38100" y="0"/>
                </a:moveTo>
                <a:lnTo>
                  <a:pt x="38100" y="0"/>
                </a:lnTo>
                <a:lnTo>
                  <a:pt x="38100" y="2581275"/>
                </a:lnTo>
                <a:lnTo>
                  <a:pt x="38100" y="2581275"/>
                </a:lnTo>
                <a:cubicBezTo>
                  <a:pt x="17072" y="2581275"/>
                  <a:pt x="0" y="2564203"/>
                  <a:pt x="0" y="25431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3" name="Shape 21"/>
          <p:cNvSpPr/>
          <p:nvPr/>
        </p:nvSpPr>
        <p:spPr>
          <a:xfrm>
            <a:off x="600075" y="41719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0146" y="-1116"/>
                </a:moveTo>
                <a:cubicBezTo>
                  <a:pt x="108987" y="-6206"/>
                  <a:pt x="119881" y="-6206"/>
                  <a:pt x="128721" y="-1116"/>
                </a:cubicBezTo>
                <a:lnTo>
                  <a:pt x="207258" y="44202"/>
                </a:lnTo>
                <a:cubicBezTo>
                  <a:pt x="216098" y="49292"/>
                  <a:pt x="221546" y="58757"/>
                  <a:pt x="221546" y="68937"/>
                </a:cubicBezTo>
                <a:lnTo>
                  <a:pt x="221546" y="159574"/>
                </a:lnTo>
                <a:cubicBezTo>
                  <a:pt x="221546" y="169798"/>
                  <a:pt x="216098" y="179219"/>
                  <a:pt x="207258" y="184309"/>
                </a:cubicBezTo>
                <a:lnTo>
                  <a:pt x="128721" y="229716"/>
                </a:lnTo>
                <a:cubicBezTo>
                  <a:pt x="119881" y="234806"/>
                  <a:pt x="108987" y="234806"/>
                  <a:pt x="100146" y="229716"/>
                </a:cubicBezTo>
                <a:lnTo>
                  <a:pt x="21654" y="184398"/>
                </a:lnTo>
                <a:cubicBezTo>
                  <a:pt x="12814" y="179308"/>
                  <a:pt x="7367" y="169843"/>
                  <a:pt x="7367" y="159663"/>
                </a:cubicBezTo>
                <a:lnTo>
                  <a:pt x="7367" y="69026"/>
                </a:lnTo>
                <a:cubicBezTo>
                  <a:pt x="7367" y="58802"/>
                  <a:pt x="12814" y="49381"/>
                  <a:pt x="21654" y="44291"/>
                </a:cubicBezTo>
                <a:lnTo>
                  <a:pt x="100146" y="-1116"/>
                </a:lnTo>
                <a:close/>
                <a:moveTo>
                  <a:pt x="192926" y="159618"/>
                </a:moveTo>
                <a:lnTo>
                  <a:pt x="192926" y="85457"/>
                </a:lnTo>
                <a:lnTo>
                  <a:pt x="128721" y="122515"/>
                </a:lnTo>
                <a:lnTo>
                  <a:pt x="128721" y="196676"/>
                </a:lnTo>
                <a:lnTo>
                  <a:pt x="192926" y="159618"/>
                </a:ln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4" name="Text 22"/>
          <p:cNvSpPr/>
          <p:nvPr/>
        </p:nvSpPr>
        <p:spPr>
          <a:xfrm>
            <a:off x="933450" y="4152900"/>
            <a:ext cx="1190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Obiecte Reale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71500" y="4533900"/>
            <a:ext cx="3438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Obiecte din mediul înconjurător cu forme similare: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71500" y="5105400"/>
            <a:ext cx="1647825" cy="628650"/>
          </a:xfrm>
          <a:custGeom>
            <a:avLst/>
            <a:gdLst/>
            <a:ahLst/>
            <a:cxnLst/>
            <a:rect l="l" t="t" r="r" b="b"/>
            <a:pathLst>
              <a:path w="1647825" h="628650">
                <a:moveTo>
                  <a:pt x="76199" y="0"/>
                </a:moveTo>
                <a:lnTo>
                  <a:pt x="1571626" y="0"/>
                </a:lnTo>
                <a:cubicBezTo>
                  <a:pt x="1613710" y="0"/>
                  <a:pt x="1647825" y="34115"/>
                  <a:pt x="1647825" y="76199"/>
                </a:cubicBezTo>
                <a:lnTo>
                  <a:pt x="1647825" y="552451"/>
                </a:lnTo>
                <a:cubicBezTo>
                  <a:pt x="1647825" y="594535"/>
                  <a:pt x="1613710" y="628650"/>
                  <a:pt x="1571626" y="628650"/>
                </a:cubicBezTo>
                <a:lnTo>
                  <a:pt x="76199" y="628650"/>
                </a:lnTo>
                <a:cubicBezTo>
                  <a:pt x="34115" y="628650"/>
                  <a:pt x="0" y="594535"/>
                  <a:pt x="0" y="552451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1298525" y="519588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  <a:moveTo>
                  <a:pt x="95250" y="107156"/>
                </a:moveTo>
                <a:cubicBezTo>
                  <a:pt x="88679" y="107156"/>
                  <a:pt x="83344" y="101821"/>
                  <a:pt x="83344" y="95250"/>
                </a:cubicBezTo>
                <a:cubicBezTo>
                  <a:pt x="83344" y="88679"/>
                  <a:pt x="88679" y="83344"/>
                  <a:pt x="95250" y="83344"/>
                </a:cubicBezTo>
                <a:cubicBezTo>
                  <a:pt x="101821" y="83344"/>
                  <a:pt x="107156" y="88679"/>
                  <a:pt x="107156" y="95250"/>
                </a:cubicBezTo>
                <a:cubicBezTo>
                  <a:pt x="107156" y="101821"/>
                  <a:pt x="101821" y="107156"/>
                  <a:pt x="95250" y="107156"/>
                </a:cubicBezTo>
                <a:close/>
                <a:moveTo>
                  <a:pt x="59531" y="95250"/>
                </a:moveTo>
                <a:cubicBezTo>
                  <a:pt x="59531" y="114964"/>
                  <a:pt x="75536" y="130969"/>
                  <a:pt x="95250" y="130969"/>
                </a:cubicBezTo>
                <a:cubicBezTo>
                  <a:pt x="114964" y="130969"/>
                  <a:pt x="130969" y="114964"/>
                  <a:pt x="130969" y="95250"/>
                </a:cubicBezTo>
                <a:cubicBezTo>
                  <a:pt x="130969" y="75536"/>
                  <a:pt x="114964" y="59531"/>
                  <a:pt x="95250" y="59531"/>
                </a:cubicBezTo>
                <a:cubicBezTo>
                  <a:pt x="75536" y="59531"/>
                  <a:pt x="59531" y="75536"/>
                  <a:pt x="59531" y="95250"/>
                </a:cubicBezTo>
                <a:close/>
                <a:moveTo>
                  <a:pt x="38695" y="89297"/>
                </a:moveTo>
                <a:cubicBezTo>
                  <a:pt x="38695" y="77242"/>
                  <a:pt x="44760" y="64517"/>
                  <a:pt x="54620" y="54620"/>
                </a:cubicBezTo>
                <a:cubicBezTo>
                  <a:pt x="64480" y="44723"/>
                  <a:pt x="77242" y="38695"/>
                  <a:pt x="89297" y="38695"/>
                </a:cubicBezTo>
                <a:cubicBezTo>
                  <a:pt x="94245" y="38695"/>
                  <a:pt x="98227" y="34714"/>
                  <a:pt x="98227" y="29766"/>
                </a:cubicBezTo>
                <a:cubicBezTo>
                  <a:pt x="98227" y="24817"/>
                  <a:pt x="94245" y="20836"/>
                  <a:pt x="89297" y="20836"/>
                </a:cubicBezTo>
                <a:cubicBezTo>
                  <a:pt x="71475" y="20836"/>
                  <a:pt x="54434" y="29580"/>
                  <a:pt x="42007" y="42007"/>
                </a:cubicBezTo>
                <a:cubicBezTo>
                  <a:pt x="29580" y="54434"/>
                  <a:pt x="20836" y="71475"/>
                  <a:pt x="20836" y="89297"/>
                </a:cubicBezTo>
                <a:cubicBezTo>
                  <a:pt x="20836" y="94245"/>
                  <a:pt x="24817" y="98227"/>
                  <a:pt x="29766" y="98227"/>
                </a:cubicBezTo>
                <a:cubicBezTo>
                  <a:pt x="34714" y="98227"/>
                  <a:pt x="38695" y="94245"/>
                  <a:pt x="38695" y="89297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8" name="Text 26"/>
          <p:cNvSpPr/>
          <p:nvPr/>
        </p:nvSpPr>
        <p:spPr>
          <a:xfrm>
            <a:off x="609600" y="5424488"/>
            <a:ext cx="1571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Capace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2292325" y="5105400"/>
            <a:ext cx="1647825" cy="628650"/>
          </a:xfrm>
          <a:custGeom>
            <a:avLst/>
            <a:gdLst/>
            <a:ahLst/>
            <a:cxnLst/>
            <a:rect l="l" t="t" r="r" b="b"/>
            <a:pathLst>
              <a:path w="1647825" h="628650">
                <a:moveTo>
                  <a:pt x="76199" y="0"/>
                </a:moveTo>
                <a:lnTo>
                  <a:pt x="1571626" y="0"/>
                </a:lnTo>
                <a:cubicBezTo>
                  <a:pt x="1613710" y="0"/>
                  <a:pt x="1647825" y="34115"/>
                  <a:pt x="1647825" y="76199"/>
                </a:cubicBezTo>
                <a:lnTo>
                  <a:pt x="1647825" y="552451"/>
                </a:lnTo>
                <a:cubicBezTo>
                  <a:pt x="1647825" y="594535"/>
                  <a:pt x="1613710" y="628650"/>
                  <a:pt x="1571626" y="628650"/>
                </a:cubicBezTo>
                <a:lnTo>
                  <a:pt x="76199" y="628650"/>
                </a:lnTo>
                <a:cubicBezTo>
                  <a:pt x="34115" y="628650"/>
                  <a:pt x="0" y="594535"/>
                  <a:pt x="0" y="552451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3031257" y="5195888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23812" y="11906"/>
                </a:moveTo>
                <a:lnTo>
                  <a:pt x="142875" y="11906"/>
                </a:lnTo>
                <a:cubicBezTo>
                  <a:pt x="156009" y="11906"/>
                  <a:pt x="166688" y="22585"/>
                  <a:pt x="166688" y="35719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35719"/>
                </a:lnTo>
                <a:cubicBezTo>
                  <a:pt x="0" y="22585"/>
                  <a:pt x="10678" y="11906"/>
                  <a:pt x="23812" y="11906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1" name="Text 29"/>
          <p:cNvSpPr/>
          <p:nvPr/>
        </p:nvSpPr>
        <p:spPr>
          <a:xfrm>
            <a:off x="2330425" y="5424488"/>
            <a:ext cx="1571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Cutii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71500" y="5805488"/>
            <a:ext cx="1647825" cy="628650"/>
          </a:xfrm>
          <a:custGeom>
            <a:avLst/>
            <a:gdLst/>
            <a:ahLst/>
            <a:cxnLst/>
            <a:rect l="l" t="t" r="r" b="b"/>
            <a:pathLst>
              <a:path w="1647825" h="628650">
                <a:moveTo>
                  <a:pt x="76199" y="0"/>
                </a:moveTo>
                <a:lnTo>
                  <a:pt x="1571626" y="0"/>
                </a:lnTo>
                <a:cubicBezTo>
                  <a:pt x="1613710" y="0"/>
                  <a:pt x="1647825" y="34115"/>
                  <a:pt x="1647825" y="76199"/>
                </a:cubicBezTo>
                <a:lnTo>
                  <a:pt x="1647825" y="552451"/>
                </a:lnTo>
                <a:cubicBezTo>
                  <a:pt x="1647825" y="594535"/>
                  <a:pt x="1613710" y="628650"/>
                  <a:pt x="1571626" y="628650"/>
                </a:cubicBezTo>
                <a:lnTo>
                  <a:pt x="76199" y="628650"/>
                </a:lnTo>
                <a:cubicBezTo>
                  <a:pt x="34115" y="628650"/>
                  <a:pt x="0" y="594535"/>
                  <a:pt x="0" y="552451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1298525" y="58959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4" name="Text 32"/>
          <p:cNvSpPr/>
          <p:nvPr/>
        </p:nvSpPr>
        <p:spPr>
          <a:xfrm>
            <a:off x="609600" y="6124575"/>
            <a:ext cx="1571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Discuri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2292325" y="5805488"/>
            <a:ext cx="1647825" cy="628650"/>
          </a:xfrm>
          <a:custGeom>
            <a:avLst/>
            <a:gdLst/>
            <a:ahLst/>
            <a:cxnLst/>
            <a:rect l="l" t="t" r="r" b="b"/>
            <a:pathLst>
              <a:path w="1647825" h="628650">
                <a:moveTo>
                  <a:pt x="76199" y="0"/>
                </a:moveTo>
                <a:lnTo>
                  <a:pt x="1571626" y="0"/>
                </a:lnTo>
                <a:cubicBezTo>
                  <a:pt x="1613710" y="0"/>
                  <a:pt x="1647825" y="34115"/>
                  <a:pt x="1647825" y="76199"/>
                </a:cubicBezTo>
                <a:lnTo>
                  <a:pt x="1647825" y="552451"/>
                </a:lnTo>
                <a:cubicBezTo>
                  <a:pt x="1647825" y="594535"/>
                  <a:pt x="1613710" y="628650"/>
                  <a:pt x="1571626" y="628650"/>
                </a:cubicBezTo>
                <a:lnTo>
                  <a:pt x="76199" y="628650"/>
                </a:lnTo>
                <a:cubicBezTo>
                  <a:pt x="34115" y="628650"/>
                  <a:pt x="0" y="594535"/>
                  <a:pt x="0" y="552451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3019351" y="58959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9417" y="0"/>
                  <a:pt x="103324" y="2195"/>
                  <a:pt x="105445" y="5767"/>
                </a:cubicBezTo>
                <a:lnTo>
                  <a:pt x="141163" y="65298"/>
                </a:lnTo>
                <a:cubicBezTo>
                  <a:pt x="143359" y="68982"/>
                  <a:pt x="143433" y="73558"/>
                  <a:pt x="141312" y="77279"/>
                </a:cubicBezTo>
                <a:cubicBezTo>
                  <a:pt x="139192" y="81000"/>
                  <a:pt x="135248" y="83344"/>
                  <a:pt x="130969" y="83344"/>
                </a:cubicBezTo>
                <a:lnTo>
                  <a:pt x="59531" y="83344"/>
                </a:lnTo>
                <a:cubicBezTo>
                  <a:pt x="55252" y="83344"/>
                  <a:pt x="51271" y="81037"/>
                  <a:pt x="49188" y="77316"/>
                </a:cubicBezTo>
                <a:cubicBezTo>
                  <a:pt x="47104" y="73596"/>
                  <a:pt x="47141" y="69019"/>
                  <a:pt x="49337" y="65336"/>
                </a:cubicBezTo>
                <a:lnTo>
                  <a:pt x="85055" y="5804"/>
                </a:lnTo>
                <a:cubicBezTo>
                  <a:pt x="87176" y="2195"/>
                  <a:pt x="91083" y="0"/>
                  <a:pt x="95250" y="0"/>
                </a:cubicBezTo>
                <a:close/>
                <a:moveTo>
                  <a:pt x="47625" y="101203"/>
                </a:moveTo>
                <a:cubicBezTo>
                  <a:pt x="70624" y="101203"/>
                  <a:pt x="89297" y="119876"/>
                  <a:pt x="89297" y="142875"/>
                </a:cubicBezTo>
                <a:cubicBezTo>
                  <a:pt x="89297" y="165874"/>
                  <a:pt x="70624" y="184547"/>
                  <a:pt x="47625" y="184547"/>
                </a:cubicBezTo>
                <a:cubicBezTo>
                  <a:pt x="24626" y="184547"/>
                  <a:pt x="5953" y="165874"/>
                  <a:pt x="5953" y="142875"/>
                </a:cubicBezTo>
                <a:cubicBezTo>
                  <a:pt x="5953" y="119876"/>
                  <a:pt x="24626" y="101203"/>
                  <a:pt x="47625" y="101203"/>
                </a:cubicBezTo>
                <a:close/>
                <a:moveTo>
                  <a:pt x="122039" y="107156"/>
                </a:moveTo>
                <a:lnTo>
                  <a:pt x="163711" y="107156"/>
                </a:lnTo>
                <a:cubicBezTo>
                  <a:pt x="171934" y="107156"/>
                  <a:pt x="178594" y="113816"/>
                  <a:pt x="178594" y="122039"/>
                </a:cubicBezTo>
                <a:lnTo>
                  <a:pt x="178594" y="163711"/>
                </a:lnTo>
                <a:cubicBezTo>
                  <a:pt x="178594" y="171934"/>
                  <a:pt x="171934" y="178594"/>
                  <a:pt x="163711" y="178594"/>
                </a:cubicBezTo>
                <a:lnTo>
                  <a:pt x="122039" y="178594"/>
                </a:lnTo>
                <a:cubicBezTo>
                  <a:pt x="113816" y="178594"/>
                  <a:pt x="107156" y="171934"/>
                  <a:pt x="107156" y="163711"/>
                </a:cubicBezTo>
                <a:lnTo>
                  <a:pt x="107156" y="122039"/>
                </a:lnTo>
                <a:cubicBezTo>
                  <a:pt x="107156" y="113816"/>
                  <a:pt x="113816" y="107156"/>
                  <a:pt x="122039" y="107156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37" name="Text 35"/>
          <p:cNvSpPr/>
          <p:nvPr/>
        </p:nvSpPr>
        <p:spPr>
          <a:xfrm>
            <a:off x="2330425" y="6124575"/>
            <a:ext cx="1571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Bureți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260800" y="1295400"/>
            <a:ext cx="3686175" cy="3762375"/>
          </a:xfrm>
          <a:custGeom>
            <a:avLst/>
            <a:gdLst/>
            <a:ahLst/>
            <a:cxnLst/>
            <a:rect l="l" t="t" r="r" b="b"/>
            <a:pathLst>
              <a:path w="3686175" h="3762375">
                <a:moveTo>
                  <a:pt x="38100" y="0"/>
                </a:moveTo>
                <a:lnTo>
                  <a:pt x="3533789" y="0"/>
                </a:lnTo>
                <a:cubicBezTo>
                  <a:pt x="3617949" y="0"/>
                  <a:pt x="3686175" y="68226"/>
                  <a:pt x="3686175" y="152386"/>
                </a:cubicBezTo>
                <a:lnTo>
                  <a:pt x="3686175" y="3609989"/>
                </a:lnTo>
                <a:cubicBezTo>
                  <a:pt x="3686175" y="3694149"/>
                  <a:pt x="3617949" y="3762375"/>
                  <a:pt x="3533789" y="3762375"/>
                </a:cubicBezTo>
                <a:lnTo>
                  <a:pt x="38100" y="3762375"/>
                </a:lnTo>
                <a:cubicBezTo>
                  <a:pt x="17072" y="3762375"/>
                  <a:pt x="0" y="3745303"/>
                  <a:pt x="0" y="37242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4260800" y="1295400"/>
            <a:ext cx="38100" cy="3762375"/>
          </a:xfrm>
          <a:custGeom>
            <a:avLst/>
            <a:gdLst/>
            <a:ahLst/>
            <a:cxnLst/>
            <a:rect l="l" t="t" r="r" b="b"/>
            <a:pathLst>
              <a:path w="38100" h="3762375">
                <a:moveTo>
                  <a:pt x="38100" y="0"/>
                </a:moveTo>
                <a:lnTo>
                  <a:pt x="38100" y="0"/>
                </a:lnTo>
                <a:lnTo>
                  <a:pt x="38100" y="3762375"/>
                </a:lnTo>
                <a:lnTo>
                  <a:pt x="38100" y="3762375"/>
                </a:lnTo>
                <a:cubicBezTo>
                  <a:pt x="17072" y="3762375"/>
                  <a:pt x="0" y="3745303"/>
                  <a:pt x="0" y="37242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40" name="Shape 38"/>
          <p:cNvSpPr/>
          <p:nvPr/>
        </p:nvSpPr>
        <p:spPr>
          <a:xfrm>
            <a:off x="4460825" y="14668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33" y="3840"/>
                </a:moveTo>
                <a:cubicBezTo>
                  <a:pt x="118542" y="-1250"/>
                  <a:pt x="110058" y="-1250"/>
                  <a:pt x="104611" y="3840"/>
                </a:cubicBezTo>
                <a:lnTo>
                  <a:pt x="4599" y="96709"/>
                </a:lnTo>
                <a:cubicBezTo>
                  <a:pt x="313" y="100727"/>
                  <a:pt x="-1116" y="106933"/>
                  <a:pt x="1027" y="112380"/>
                </a:cubicBezTo>
                <a:cubicBezTo>
                  <a:pt x="3170" y="117827"/>
                  <a:pt x="8394" y="121444"/>
                  <a:pt x="14288" y="121444"/>
                </a:cubicBezTo>
                <a:lnTo>
                  <a:pt x="21431" y="121444"/>
                </a:lnTo>
                <a:lnTo>
                  <a:pt x="21431" y="200025"/>
                </a:lnTo>
                <a:cubicBezTo>
                  <a:pt x="21431" y="215786"/>
                  <a:pt x="34245" y="228600"/>
                  <a:pt x="50006" y="228600"/>
                </a:cubicBezTo>
                <a:lnTo>
                  <a:pt x="178594" y="228600"/>
                </a:lnTo>
                <a:cubicBezTo>
                  <a:pt x="194355" y="228600"/>
                  <a:pt x="207169" y="215786"/>
                  <a:pt x="207169" y="200025"/>
                </a:cubicBezTo>
                <a:lnTo>
                  <a:pt x="207169" y="121444"/>
                </a:lnTo>
                <a:lnTo>
                  <a:pt x="214313" y="121444"/>
                </a:lnTo>
                <a:cubicBezTo>
                  <a:pt x="220206" y="121444"/>
                  <a:pt x="225475" y="117827"/>
                  <a:pt x="227618" y="112380"/>
                </a:cubicBezTo>
                <a:cubicBezTo>
                  <a:pt x="229761" y="106933"/>
                  <a:pt x="228332" y="100682"/>
                  <a:pt x="224046" y="96709"/>
                </a:cubicBezTo>
                <a:lnTo>
                  <a:pt x="124033" y="3840"/>
                </a:lnTo>
                <a:close/>
                <a:moveTo>
                  <a:pt x="107156" y="142875"/>
                </a:moveTo>
                <a:lnTo>
                  <a:pt x="121444" y="142875"/>
                </a:lnTo>
                <a:cubicBezTo>
                  <a:pt x="133276" y="142875"/>
                  <a:pt x="142875" y="152474"/>
                  <a:pt x="142875" y="164306"/>
                </a:cubicBezTo>
                <a:lnTo>
                  <a:pt x="142875" y="207169"/>
                </a:lnTo>
                <a:lnTo>
                  <a:pt x="85725" y="207169"/>
                </a:lnTo>
                <a:lnTo>
                  <a:pt x="85725" y="164306"/>
                </a:lnTo>
                <a:cubicBezTo>
                  <a:pt x="85725" y="152474"/>
                  <a:pt x="95324" y="142875"/>
                  <a:pt x="107156" y="142875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41" name="Text 39"/>
          <p:cNvSpPr/>
          <p:nvPr/>
        </p:nvSpPr>
        <p:spPr>
          <a:xfrm>
            <a:off x="4794200" y="1447800"/>
            <a:ext cx="137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Casele Formelor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432250" y="1828800"/>
            <a:ext cx="3438525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Trei containere mari pentru clasificare: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432250" y="2695575"/>
            <a:ext cx="3362325" cy="685800"/>
          </a:xfrm>
          <a:custGeom>
            <a:avLst/>
            <a:gdLst/>
            <a:ahLst/>
            <a:cxnLst/>
            <a:rect l="l" t="t" r="r" b="b"/>
            <a:pathLst>
              <a:path w="3362325" h="685800">
                <a:moveTo>
                  <a:pt x="76199" y="0"/>
                </a:moveTo>
                <a:lnTo>
                  <a:pt x="3286126" y="0"/>
                </a:lnTo>
                <a:cubicBezTo>
                  <a:pt x="3328209" y="0"/>
                  <a:pt x="3362325" y="34116"/>
                  <a:pt x="3362325" y="76199"/>
                </a:cubicBezTo>
                <a:lnTo>
                  <a:pt x="3362325" y="609601"/>
                </a:lnTo>
                <a:cubicBezTo>
                  <a:pt x="3362325" y="651684"/>
                  <a:pt x="3328209" y="685800"/>
                  <a:pt x="328612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4565600" y="282892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550" y="0"/>
                </a:moveTo>
                <a:lnTo>
                  <a:pt x="209550" y="0"/>
                </a:lnTo>
                <a:cubicBezTo>
                  <a:pt x="325204" y="0"/>
                  <a:pt x="419100" y="93896"/>
                  <a:pt x="419100" y="209550"/>
                </a:cubicBezTo>
                <a:lnTo>
                  <a:pt x="419100" y="209550"/>
                </a:lnTo>
                <a:cubicBezTo>
                  <a:pt x="419100" y="325204"/>
                  <a:pt x="325204" y="419100"/>
                  <a:pt x="209550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F4A261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4679900" y="294322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46" name="Text 44"/>
          <p:cNvSpPr/>
          <p:nvPr/>
        </p:nvSpPr>
        <p:spPr>
          <a:xfrm>
            <a:off x="5118050" y="2809875"/>
            <a:ext cx="1266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Casa Cercului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5118050" y="3038475"/>
            <a:ext cx="1266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Container rotund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432250" y="3457575"/>
            <a:ext cx="3362325" cy="685800"/>
          </a:xfrm>
          <a:custGeom>
            <a:avLst/>
            <a:gdLst/>
            <a:ahLst/>
            <a:cxnLst/>
            <a:rect l="l" t="t" r="r" b="b"/>
            <a:pathLst>
              <a:path w="3362325" h="685800">
                <a:moveTo>
                  <a:pt x="76199" y="0"/>
                </a:moveTo>
                <a:lnTo>
                  <a:pt x="3286126" y="0"/>
                </a:lnTo>
                <a:cubicBezTo>
                  <a:pt x="3328209" y="0"/>
                  <a:pt x="3362325" y="34116"/>
                  <a:pt x="3362325" y="76199"/>
                </a:cubicBezTo>
                <a:lnTo>
                  <a:pt x="3362325" y="609601"/>
                </a:lnTo>
                <a:cubicBezTo>
                  <a:pt x="3362325" y="651684"/>
                  <a:pt x="3328209" y="685800"/>
                  <a:pt x="328612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4565600" y="359092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0" y="0"/>
                </a:moveTo>
                <a:lnTo>
                  <a:pt x="419100" y="0"/>
                </a:lnTo>
                <a:lnTo>
                  <a:pt x="419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E76F51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4691807" y="370522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23812" y="11906"/>
                </a:moveTo>
                <a:lnTo>
                  <a:pt x="142875" y="11906"/>
                </a:lnTo>
                <a:cubicBezTo>
                  <a:pt x="156009" y="11906"/>
                  <a:pt x="166688" y="22585"/>
                  <a:pt x="166688" y="35719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35719"/>
                </a:lnTo>
                <a:cubicBezTo>
                  <a:pt x="0" y="22585"/>
                  <a:pt x="10678" y="11906"/>
                  <a:pt x="23812" y="11906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51" name="Text 49"/>
          <p:cNvSpPr/>
          <p:nvPr/>
        </p:nvSpPr>
        <p:spPr>
          <a:xfrm>
            <a:off x="5118050" y="3571875"/>
            <a:ext cx="121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Casa Pătratului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5118050" y="3800475"/>
            <a:ext cx="121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Container pătrat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4432250" y="4219575"/>
            <a:ext cx="3362325" cy="685800"/>
          </a:xfrm>
          <a:custGeom>
            <a:avLst/>
            <a:gdLst/>
            <a:ahLst/>
            <a:cxnLst/>
            <a:rect l="l" t="t" r="r" b="b"/>
            <a:pathLst>
              <a:path w="3362325" h="685800">
                <a:moveTo>
                  <a:pt x="76199" y="0"/>
                </a:moveTo>
                <a:lnTo>
                  <a:pt x="3286126" y="0"/>
                </a:lnTo>
                <a:cubicBezTo>
                  <a:pt x="3328209" y="0"/>
                  <a:pt x="3362325" y="34116"/>
                  <a:pt x="3362325" y="76199"/>
                </a:cubicBezTo>
                <a:lnTo>
                  <a:pt x="3362325" y="609601"/>
                </a:lnTo>
                <a:cubicBezTo>
                  <a:pt x="3362325" y="651684"/>
                  <a:pt x="3328209" y="685800"/>
                  <a:pt x="328612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5251400" y="4395788"/>
            <a:ext cx="190500" cy="500063"/>
          </a:xfrm>
          <a:custGeom>
            <a:avLst/>
            <a:gdLst/>
            <a:ahLst/>
            <a:cxnLst/>
            <a:rect l="l" t="t" r="r" b="b"/>
            <a:pathLst>
              <a:path w="190500" h="500063">
                <a:moveTo>
                  <a:pt x="0" y="0"/>
                </a:moveTo>
                <a:lnTo>
                  <a:pt x="190500" y="0"/>
                </a:lnTo>
                <a:lnTo>
                  <a:pt x="190500" y="500063"/>
                </a:lnTo>
                <a:lnTo>
                  <a:pt x="0" y="5000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/>
        </p:spPr>
      </p:sp>
      <p:sp>
        <p:nvSpPr>
          <p:cNvPr id="55" name="Shape 53"/>
          <p:cNvSpPr/>
          <p:nvPr/>
        </p:nvSpPr>
        <p:spPr>
          <a:xfrm>
            <a:off x="4679900" y="4395788"/>
            <a:ext cx="508000" cy="444500"/>
          </a:xfrm>
          <a:prstGeom prst="triangle">
            <a:avLst>
              <a:gd name="adj" fmla="val 50000"/>
            </a:avLst>
          </a:prstGeom>
          <a:solidFill>
            <a:srgbClr val="4A90A4"/>
          </a:solidFill>
          <a:ln/>
        </p:spPr>
      </p:sp>
      <p:sp>
        <p:nvSpPr>
          <p:cNvPr id="56" name="Shape 54"/>
          <p:cNvSpPr/>
          <p:nvPr/>
        </p:nvSpPr>
        <p:spPr>
          <a:xfrm>
            <a:off x="4679900" y="4395788"/>
            <a:ext cx="190500" cy="500063"/>
          </a:xfrm>
          <a:custGeom>
            <a:avLst/>
            <a:gdLst/>
            <a:ahLst/>
            <a:cxnLst/>
            <a:rect l="l" t="t" r="r" b="b"/>
            <a:pathLst>
              <a:path w="190500" h="500063">
                <a:moveTo>
                  <a:pt x="0" y="0"/>
                </a:moveTo>
                <a:lnTo>
                  <a:pt x="190500" y="0"/>
                </a:lnTo>
                <a:lnTo>
                  <a:pt x="190500" y="500063"/>
                </a:lnTo>
                <a:lnTo>
                  <a:pt x="0" y="5000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/>
        </p:spPr>
      </p:sp>
      <p:sp>
        <p:nvSpPr>
          <p:cNvPr id="57" name="Text 55"/>
          <p:cNvSpPr/>
          <p:nvPr/>
        </p:nvSpPr>
        <p:spPr>
          <a:xfrm>
            <a:off x="5118050" y="4333875"/>
            <a:ext cx="1609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Casa Triunghiului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5118050" y="4562475"/>
            <a:ext cx="1609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Container triunghiular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4260800" y="5210175"/>
            <a:ext cx="3686175" cy="1371600"/>
          </a:xfrm>
          <a:custGeom>
            <a:avLst/>
            <a:gdLst/>
            <a:ahLst/>
            <a:cxnLst/>
            <a:rect l="l" t="t" r="r" b="b"/>
            <a:pathLst>
              <a:path w="3686175" h="1371600">
                <a:moveTo>
                  <a:pt x="38100" y="0"/>
                </a:moveTo>
                <a:lnTo>
                  <a:pt x="3533777" y="0"/>
                </a:lnTo>
                <a:cubicBezTo>
                  <a:pt x="3617944" y="0"/>
                  <a:pt x="3686175" y="68231"/>
                  <a:pt x="3686175" y="152398"/>
                </a:cubicBezTo>
                <a:lnTo>
                  <a:pt x="3686175" y="1219202"/>
                </a:lnTo>
                <a:cubicBezTo>
                  <a:pt x="3686175" y="1303369"/>
                  <a:pt x="3617944" y="1371600"/>
                  <a:pt x="3533777" y="1371600"/>
                </a:cubicBezTo>
                <a:lnTo>
                  <a:pt x="38100" y="1371600"/>
                </a:lnTo>
                <a:cubicBezTo>
                  <a:pt x="17072" y="1371600"/>
                  <a:pt x="0" y="1354528"/>
                  <a:pt x="0" y="1333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0" name="Shape 58"/>
          <p:cNvSpPr/>
          <p:nvPr/>
        </p:nvSpPr>
        <p:spPr>
          <a:xfrm>
            <a:off x="4260800" y="5210175"/>
            <a:ext cx="38100" cy="1371600"/>
          </a:xfrm>
          <a:custGeom>
            <a:avLst/>
            <a:gdLst/>
            <a:ahLst/>
            <a:cxnLst/>
            <a:rect l="l" t="t" r="r" b="b"/>
            <a:pathLst>
              <a:path w="38100" h="1371600">
                <a:moveTo>
                  <a:pt x="38100" y="0"/>
                </a:moveTo>
                <a:lnTo>
                  <a:pt x="38100" y="0"/>
                </a:lnTo>
                <a:lnTo>
                  <a:pt x="38100" y="1371600"/>
                </a:lnTo>
                <a:lnTo>
                  <a:pt x="38100" y="1371600"/>
                </a:lnTo>
                <a:cubicBezTo>
                  <a:pt x="17072" y="1371600"/>
                  <a:pt x="0" y="1354528"/>
                  <a:pt x="0" y="1333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61" name="Shape 59"/>
          <p:cNvSpPr/>
          <p:nvPr/>
        </p:nvSpPr>
        <p:spPr>
          <a:xfrm>
            <a:off x="4460825" y="53816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21431"/>
                </a:moveTo>
                <a:cubicBezTo>
                  <a:pt x="228600" y="16475"/>
                  <a:pt x="226055" y="11876"/>
                  <a:pt x="221813" y="9287"/>
                </a:cubicBezTo>
                <a:cubicBezTo>
                  <a:pt x="217572" y="6697"/>
                  <a:pt x="212348" y="6429"/>
                  <a:pt x="207928" y="8662"/>
                </a:cubicBezTo>
                <a:lnTo>
                  <a:pt x="156046" y="34603"/>
                </a:lnTo>
                <a:lnTo>
                  <a:pt x="75947" y="7858"/>
                </a:lnTo>
                <a:cubicBezTo>
                  <a:pt x="72330" y="6653"/>
                  <a:pt x="68446" y="6921"/>
                  <a:pt x="65053" y="8617"/>
                </a:cubicBezTo>
                <a:lnTo>
                  <a:pt x="7903" y="37192"/>
                </a:lnTo>
                <a:cubicBezTo>
                  <a:pt x="3036" y="39648"/>
                  <a:pt x="0" y="44604"/>
                  <a:pt x="0" y="50006"/>
                </a:cubicBezTo>
                <a:lnTo>
                  <a:pt x="0" y="207169"/>
                </a:lnTo>
                <a:cubicBezTo>
                  <a:pt x="0" y="212125"/>
                  <a:pt x="2545" y="216724"/>
                  <a:pt x="6787" y="219313"/>
                </a:cubicBezTo>
                <a:cubicBezTo>
                  <a:pt x="11028" y="221903"/>
                  <a:pt x="16252" y="222171"/>
                  <a:pt x="20672" y="219938"/>
                </a:cubicBezTo>
                <a:lnTo>
                  <a:pt x="72509" y="193997"/>
                </a:lnTo>
                <a:lnTo>
                  <a:pt x="152608" y="220697"/>
                </a:lnTo>
                <a:cubicBezTo>
                  <a:pt x="156225" y="221903"/>
                  <a:pt x="160109" y="221635"/>
                  <a:pt x="163503" y="219938"/>
                </a:cubicBezTo>
                <a:lnTo>
                  <a:pt x="220653" y="191363"/>
                </a:lnTo>
                <a:cubicBezTo>
                  <a:pt x="225475" y="188952"/>
                  <a:pt x="228555" y="183996"/>
                  <a:pt x="228555" y="178594"/>
                </a:cubicBezTo>
                <a:lnTo>
                  <a:pt x="228555" y="21431"/>
                </a:lnTo>
                <a:close/>
                <a:moveTo>
                  <a:pt x="85725" y="168280"/>
                </a:moveTo>
                <a:lnTo>
                  <a:pt x="85725" y="41255"/>
                </a:lnTo>
                <a:lnTo>
                  <a:pt x="142875" y="60320"/>
                </a:lnTo>
                <a:lnTo>
                  <a:pt x="142875" y="187345"/>
                </a:lnTo>
                <a:lnTo>
                  <a:pt x="85725" y="168280"/>
                </a:ln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62" name="Text 60"/>
          <p:cNvSpPr/>
          <p:nvPr/>
        </p:nvSpPr>
        <p:spPr>
          <a:xfrm>
            <a:off x="4794200" y="5362575"/>
            <a:ext cx="121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Harta Orașului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4432250" y="5743575"/>
            <a:ext cx="34385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Planșă sau covor colorat care reprezintă Orașul Geometric - spațiul de explorare unde sunt ascunse formele.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8121625" y="1295400"/>
            <a:ext cx="3686175" cy="2571750"/>
          </a:xfrm>
          <a:custGeom>
            <a:avLst/>
            <a:gdLst/>
            <a:ahLst/>
            <a:cxnLst/>
            <a:rect l="l" t="t" r="r" b="b"/>
            <a:pathLst>
              <a:path w="3686175" h="2571750">
                <a:moveTo>
                  <a:pt x="38100" y="0"/>
                </a:moveTo>
                <a:lnTo>
                  <a:pt x="3533773" y="0"/>
                </a:lnTo>
                <a:cubicBezTo>
                  <a:pt x="3617942" y="0"/>
                  <a:pt x="3686175" y="68233"/>
                  <a:pt x="3686175" y="152402"/>
                </a:cubicBezTo>
                <a:lnTo>
                  <a:pt x="3686175" y="2419348"/>
                </a:lnTo>
                <a:cubicBezTo>
                  <a:pt x="3686175" y="2503517"/>
                  <a:pt x="3617942" y="2571750"/>
                  <a:pt x="3533773" y="2571750"/>
                </a:cubicBezTo>
                <a:lnTo>
                  <a:pt x="38100" y="2571750"/>
                </a:lnTo>
                <a:cubicBezTo>
                  <a:pt x="17072" y="2571750"/>
                  <a:pt x="0" y="2554678"/>
                  <a:pt x="0" y="2533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5" name="Shape 63"/>
          <p:cNvSpPr/>
          <p:nvPr/>
        </p:nvSpPr>
        <p:spPr>
          <a:xfrm>
            <a:off x="8121625" y="1295400"/>
            <a:ext cx="38100" cy="2571750"/>
          </a:xfrm>
          <a:custGeom>
            <a:avLst/>
            <a:gdLst/>
            <a:ahLst/>
            <a:cxnLst/>
            <a:rect l="l" t="t" r="r" b="b"/>
            <a:pathLst>
              <a:path w="38100" h="2571750">
                <a:moveTo>
                  <a:pt x="38100" y="0"/>
                </a:moveTo>
                <a:lnTo>
                  <a:pt x="38100" y="0"/>
                </a:lnTo>
                <a:lnTo>
                  <a:pt x="38100" y="2571750"/>
                </a:lnTo>
                <a:lnTo>
                  <a:pt x="38100" y="2571750"/>
                </a:lnTo>
                <a:cubicBezTo>
                  <a:pt x="17072" y="2571750"/>
                  <a:pt x="0" y="2554678"/>
                  <a:pt x="0" y="2533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66" name="Shape 64"/>
          <p:cNvSpPr/>
          <p:nvPr/>
        </p:nvSpPr>
        <p:spPr>
          <a:xfrm>
            <a:off x="8350225" y="146685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1438" y="157163"/>
                </a:moveTo>
                <a:lnTo>
                  <a:pt x="100013" y="157163"/>
                </a:lnTo>
                <a:cubicBezTo>
                  <a:pt x="119747" y="157163"/>
                  <a:pt x="135731" y="173147"/>
                  <a:pt x="135731" y="192881"/>
                </a:cubicBezTo>
                <a:cubicBezTo>
                  <a:pt x="135731" y="196810"/>
                  <a:pt x="132517" y="200025"/>
                  <a:pt x="128588" y="200025"/>
                </a:cubicBezTo>
                <a:lnTo>
                  <a:pt x="42863" y="200025"/>
                </a:lnTo>
                <a:cubicBezTo>
                  <a:pt x="38933" y="200025"/>
                  <a:pt x="35719" y="196810"/>
                  <a:pt x="35719" y="192881"/>
                </a:cubicBezTo>
                <a:cubicBezTo>
                  <a:pt x="35719" y="173147"/>
                  <a:pt x="51703" y="157163"/>
                  <a:pt x="71438" y="157163"/>
                </a:cubicBezTo>
                <a:close/>
                <a:moveTo>
                  <a:pt x="60722" y="114300"/>
                </a:moveTo>
                <a:cubicBezTo>
                  <a:pt x="60722" y="100500"/>
                  <a:pt x="71925" y="89297"/>
                  <a:pt x="85725" y="89297"/>
                </a:cubicBezTo>
                <a:cubicBezTo>
                  <a:pt x="99525" y="89297"/>
                  <a:pt x="110728" y="100500"/>
                  <a:pt x="110728" y="114300"/>
                </a:cubicBezTo>
                <a:cubicBezTo>
                  <a:pt x="110728" y="128100"/>
                  <a:pt x="99525" y="139303"/>
                  <a:pt x="85725" y="139303"/>
                </a:cubicBezTo>
                <a:cubicBezTo>
                  <a:pt x="71925" y="139303"/>
                  <a:pt x="60722" y="128100"/>
                  <a:pt x="60722" y="114300"/>
                </a:cubicBezTo>
                <a:close/>
                <a:moveTo>
                  <a:pt x="67866" y="28575"/>
                </a:moveTo>
                <a:lnTo>
                  <a:pt x="103584" y="28575"/>
                </a:lnTo>
                <a:cubicBezTo>
                  <a:pt x="109523" y="28575"/>
                  <a:pt x="114300" y="33352"/>
                  <a:pt x="114300" y="39291"/>
                </a:cubicBezTo>
                <a:cubicBezTo>
                  <a:pt x="114300" y="45229"/>
                  <a:pt x="109523" y="50006"/>
                  <a:pt x="103584" y="50006"/>
                </a:cubicBezTo>
                <a:lnTo>
                  <a:pt x="67866" y="50006"/>
                </a:lnTo>
                <a:cubicBezTo>
                  <a:pt x="61927" y="50006"/>
                  <a:pt x="57150" y="45229"/>
                  <a:pt x="57150" y="39291"/>
                </a:cubicBezTo>
                <a:cubicBezTo>
                  <a:pt x="57150" y="33352"/>
                  <a:pt x="61927" y="28575"/>
                  <a:pt x="67866" y="28575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67" name="Text 65"/>
          <p:cNvSpPr/>
          <p:nvPr/>
        </p:nvSpPr>
        <p:spPr>
          <a:xfrm>
            <a:off x="8655025" y="1447800"/>
            <a:ext cx="1352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Insigne Vânători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8293075" y="1828800"/>
            <a:ext cx="3438525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Insigne decorative „Vânător de Forme" pentru fiecare copil - element de motivație și identitate în joc.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8293075" y="2890838"/>
            <a:ext cx="3362325" cy="819150"/>
          </a:xfrm>
          <a:custGeom>
            <a:avLst/>
            <a:gdLst/>
            <a:ahLst/>
            <a:cxnLst/>
            <a:rect l="l" t="t" r="r" b="b"/>
            <a:pathLst>
              <a:path w="3362325" h="819150">
                <a:moveTo>
                  <a:pt x="114296" y="0"/>
                </a:moveTo>
                <a:lnTo>
                  <a:pt x="3248029" y="0"/>
                </a:lnTo>
                <a:cubicBezTo>
                  <a:pt x="3311153" y="0"/>
                  <a:pt x="3362325" y="51172"/>
                  <a:pt x="3362325" y="114296"/>
                </a:cubicBezTo>
                <a:lnTo>
                  <a:pt x="3362325" y="704854"/>
                </a:lnTo>
                <a:cubicBezTo>
                  <a:pt x="3362325" y="767978"/>
                  <a:pt x="3311153" y="819150"/>
                  <a:pt x="3248029" y="819150"/>
                </a:cubicBezTo>
                <a:lnTo>
                  <a:pt x="114296" y="819150"/>
                </a:lnTo>
                <a:cubicBezTo>
                  <a:pt x="51172" y="819150"/>
                  <a:pt x="0" y="767978"/>
                  <a:pt x="0" y="704854"/>
                </a:cubicBezTo>
                <a:lnTo>
                  <a:pt x="0" y="114296"/>
                </a:lnTo>
                <a:cubicBezTo>
                  <a:pt x="0" y="51172"/>
                  <a:pt x="51172" y="0"/>
                  <a:pt x="114296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70" name="Shape 68"/>
          <p:cNvSpPr/>
          <p:nvPr/>
        </p:nvSpPr>
        <p:spPr>
          <a:xfrm>
            <a:off x="9853166" y="3005138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25183" y="71438"/>
                </a:moveTo>
                <a:lnTo>
                  <a:pt x="77967" y="-7200"/>
                </a:lnTo>
                <a:cubicBezTo>
                  <a:pt x="74340" y="-13227"/>
                  <a:pt x="66749" y="-15404"/>
                  <a:pt x="60499" y="-12278"/>
                </a:cubicBezTo>
                <a:lnTo>
                  <a:pt x="12167" y="11888"/>
                </a:lnTo>
                <a:cubicBezTo>
                  <a:pt x="5525" y="15180"/>
                  <a:pt x="2846" y="23217"/>
                  <a:pt x="6139" y="29859"/>
                </a:cubicBezTo>
                <a:lnTo>
                  <a:pt x="44983" y="107491"/>
                </a:lnTo>
                <a:cubicBezTo>
                  <a:pt x="28184" y="126411"/>
                  <a:pt x="18027" y="151302"/>
                  <a:pt x="18027" y="178594"/>
                </a:cubicBezTo>
                <a:cubicBezTo>
                  <a:pt x="18027" y="237753"/>
                  <a:pt x="66024" y="285750"/>
                  <a:pt x="125183" y="285750"/>
                </a:cubicBezTo>
                <a:cubicBezTo>
                  <a:pt x="184342" y="285750"/>
                  <a:pt x="232339" y="237753"/>
                  <a:pt x="232339" y="178594"/>
                </a:cubicBezTo>
                <a:cubicBezTo>
                  <a:pt x="232339" y="151302"/>
                  <a:pt x="222126" y="126411"/>
                  <a:pt x="205383" y="107491"/>
                </a:cubicBezTo>
                <a:lnTo>
                  <a:pt x="244227" y="29859"/>
                </a:lnTo>
                <a:cubicBezTo>
                  <a:pt x="247520" y="23217"/>
                  <a:pt x="244841" y="15180"/>
                  <a:pt x="238255" y="11888"/>
                </a:cubicBezTo>
                <a:lnTo>
                  <a:pt x="189867" y="-12334"/>
                </a:lnTo>
                <a:cubicBezTo>
                  <a:pt x="183617" y="-15460"/>
                  <a:pt x="175971" y="-13227"/>
                  <a:pt x="172399" y="-7255"/>
                </a:cubicBezTo>
                <a:lnTo>
                  <a:pt x="125183" y="71438"/>
                </a:lnTo>
                <a:close/>
                <a:moveTo>
                  <a:pt x="142373" y="150968"/>
                </a:moveTo>
                <a:cubicBezTo>
                  <a:pt x="143154" y="152530"/>
                  <a:pt x="144605" y="153591"/>
                  <a:pt x="146279" y="153814"/>
                </a:cubicBezTo>
                <a:lnTo>
                  <a:pt x="174241" y="157888"/>
                </a:lnTo>
                <a:cubicBezTo>
                  <a:pt x="178538" y="158502"/>
                  <a:pt x="180212" y="163748"/>
                  <a:pt x="177143" y="166818"/>
                </a:cubicBezTo>
                <a:lnTo>
                  <a:pt x="156883" y="186575"/>
                </a:lnTo>
                <a:cubicBezTo>
                  <a:pt x="155656" y="187802"/>
                  <a:pt x="155098" y="189477"/>
                  <a:pt x="155377" y="191207"/>
                </a:cubicBezTo>
                <a:lnTo>
                  <a:pt x="160176" y="219056"/>
                </a:lnTo>
                <a:cubicBezTo>
                  <a:pt x="160902" y="223298"/>
                  <a:pt x="156437" y="226591"/>
                  <a:pt x="152586" y="224582"/>
                </a:cubicBezTo>
                <a:lnTo>
                  <a:pt x="127583" y="211410"/>
                </a:lnTo>
                <a:cubicBezTo>
                  <a:pt x="126076" y="210629"/>
                  <a:pt x="124234" y="210629"/>
                  <a:pt x="122727" y="211410"/>
                </a:cubicBezTo>
                <a:lnTo>
                  <a:pt x="97724" y="224582"/>
                </a:lnTo>
                <a:cubicBezTo>
                  <a:pt x="93873" y="226591"/>
                  <a:pt x="89408" y="223354"/>
                  <a:pt x="90134" y="219056"/>
                </a:cubicBezTo>
                <a:lnTo>
                  <a:pt x="94934" y="191207"/>
                </a:lnTo>
                <a:cubicBezTo>
                  <a:pt x="95213" y="189533"/>
                  <a:pt x="94655" y="187802"/>
                  <a:pt x="93427" y="186575"/>
                </a:cubicBezTo>
                <a:lnTo>
                  <a:pt x="73168" y="166818"/>
                </a:lnTo>
                <a:cubicBezTo>
                  <a:pt x="70042" y="163804"/>
                  <a:pt x="71772" y="158558"/>
                  <a:pt x="76070" y="157888"/>
                </a:cubicBezTo>
                <a:lnTo>
                  <a:pt x="104031" y="153814"/>
                </a:lnTo>
                <a:cubicBezTo>
                  <a:pt x="105705" y="153591"/>
                  <a:pt x="107212" y="152474"/>
                  <a:pt x="107938" y="150968"/>
                </a:cubicBezTo>
                <a:lnTo>
                  <a:pt x="120439" y="125630"/>
                </a:lnTo>
                <a:cubicBezTo>
                  <a:pt x="122337" y="121723"/>
                  <a:pt x="127862" y="121723"/>
                  <a:pt x="129815" y="125630"/>
                </a:cubicBezTo>
                <a:lnTo>
                  <a:pt x="142317" y="150968"/>
                </a:ln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71" name="Text 69"/>
          <p:cNvSpPr/>
          <p:nvPr/>
        </p:nvSpPr>
        <p:spPr>
          <a:xfrm>
            <a:off x="8369275" y="3367088"/>
            <a:ext cx="3209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Motivație și apartenență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8121625" y="4014788"/>
            <a:ext cx="3686175" cy="2571750"/>
          </a:xfrm>
          <a:custGeom>
            <a:avLst/>
            <a:gdLst/>
            <a:ahLst/>
            <a:cxnLst/>
            <a:rect l="l" t="t" r="r" b="b"/>
            <a:pathLst>
              <a:path w="3686175" h="2571750">
                <a:moveTo>
                  <a:pt x="38100" y="0"/>
                </a:moveTo>
                <a:lnTo>
                  <a:pt x="3533773" y="0"/>
                </a:lnTo>
                <a:cubicBezTo>
                  <a:pt x="3617942" y="0"/>
                  <a:pt x="3686175" y="68233"/>
                  <a:pt x="3686175" y="152402"/>
                </a:cubicBezTo>
                <a:lnTo>
                  <a:pt x="3686175" y="2419348"/>
                </a:lnTo>
                <a:cubicBezTo>
                  <a:pt x="3686175" y="2503517"/>
                  <a:pt x="3617942" y="2571750"/>
                  <a:pt x="3533773" y="2571750"/>
                </a:cubicBezTo>
                <a:lnTo>
                  <a:pt x="38100" y="2571750"/>
                </a:lnTo>
                <a:cubicBezTo>
                  <a:pt x="17072" y="2571750"/>
                  <a:pt x="0" y="2554678"/>
                  <a:pt x="0" y="2533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73" name="Shape 71"/>
          <p:cNvSpPr/>
          <p:nvPr/>
        </p:nvSpPr>
        <p:spPr>
          <a:xfrm>
            <a:off x="8121625" y="4014788"/>
            <a:ext cx="38100" cy="2571750"/>
          </a:xfrm>
          <a:custGeom>
            <a:avLst/>
            <a:gdLst/>
            <a:ahLst/>
            <a:cxnLst/>
            <a:rect l="l" t="t" r="r" b="b"/>
            <a:pathLst>
              <a:path w="38100" h="2571750">
                <a:moveTo>
                  <a:pt x="38100" y="0"/>
                </a:moveTo>
                <a:lnTo>
                  <a:pt x="38100" y="0"/>
                </a:lnTo>
                <a:lnTo>
                  <a:pt x="38100" y="2571750"/>
                </a:lnTo>
                <a:lnTo>
                  <a:pt x="38100" y="2571750"/>
                </a:lnTo>
                <a:cubicBezTo>
                  <a:pt x="17072" y="2571750"/>
                  <a:pt x="0" y="2554678"/>
                  <a:pt x="0" y="2533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74" name="Shape 72"/>
          <p:cNvSpPr/>
          <p:nvPr/>
        </p:nvSpPr>
        <p:spPr>
          <a:xfrm>
            <a:off x="8321650" y="418623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14300" y="78581"/>
                </a:moveTo>
                <a:cubicBezTo>
                  <a:pt x="106397" y="78581"/>
                  <a:pt x="100013" y="84966"/>
                  <a:pt x="100013" y="92869"/>
                </a:cubicBezTo>
                <a:cubicBezTo>
                  <a:pt x="100013" y="98807"/>
                  <a:pt x="95235" y="103584"/>
                  <a:pt x="89297" y="103584"/>
                </a:cubicBezTo>
                <a:cubicBezTo>
                  <a:pt x="83359" y="103584"/>
                  <a:pt x="78581" y="98807"/>
                  <a:pt x="78581" y="92869"/>
                </a:cubicBezTo>
                <a:cubicBezTo>
                  <a:pt x="78581" y="73134"/>
                  <a:pt x="94565" y="57150"/>
                  <a:pt x="114300" y="57150"/>
                </a:cubicBezTo>
                <a:cubicBezTo>
                  <a:pt x="134035" y="57150"/>
                  <a:pt x="150019" y="73134"/>
                  <a:pt x="150019" y="92869"/>
                </a:cubicBezTo>
                <a:cubicBezTo>
                  <a:pt x="150019" y="113943"/>
                  <a:pt x="133945" y="122873"/>
                  <a:pt x="125016" y="126132"/>
                </a:cubicBezTo>
                <a:lnTo>
                  <a:pt x="125016" y="127828"/>
                </a:lnTo>
                <a:cubicBezTo>
                  <a:pt x="125016" y="133767"/>
                  <a:pt x="120238" y="138544"/>
                  <a:pt x="114300" y="138544"/>
                </a:cubicBezTo>
                <a:cubicBezTo>
                  <a:pt x="108362" y="138544"/>
                  <a:pt x="103584" y="133767"/>
                  <a:pt x="103584" y="127828"/>
                </a:cubicBezTo>
                <a:lnTo>
                  <a:pt x="103584" y="124212"/>
                </a:lnTo>
                <a:cubicBezTo>
                  <a:pt x="103584" y="115059"/>
                  <a:pt x="110192" y="108496"/>
                  <a:pt x="117024" y="106263"/>
                </a:cubicBezTo>
                <a:cubicBezTo>
                  <a:pt x="119881" y="105326"/>
                  <a:pt x="122917" y="103808"/>
                  <a:pt x="125150" y="101664"/>
                </a:cubicBezTo>
                <a:cubicBezTo>
                  <a:pt x="127069" y="99789"/>
                  <a:pt x="128588" y="97200"/>
                  <a:pt x="128588" y="92913"/>
                </a:cubicBezTo>
                <a:cubicBezTo>
                  <a:pt x="128588" y="85011"/>
                  <a:pt x="122203" y="78626"/>
                  <a:pt x="114300" y="78626"/>
                </a:cubicBezTo>
                <a:close/>
                <a:moveTo>
                  <a:pt x="100013" y="164306"/>
                </a:moveTo>
                <a:cubicBezTo>
                  <a:pt x="100013" y="156421"/>
                  <a:pt x="106415" y="150019"/>
                  <a:pt x="114300" y="150019"/>
                </a:cubicBezTo>
                <a:cubicBezTo>
                  <a:pt x="122185" y="150019"/>
                  <a:pt x="128588" y="156421"/>
                  <a:pt x="128588" y="164306"/>
                </a:cubicBezTo>
                <a:cubicBezTo>
                  <a:pt x="128588" y="172192"/>
                  <a:pt x="122185" y="178594"/>
                  <a:pt x="114300" y="178594"/>
                </a:cubicBezTo>
                <a:cubicBezTo>
                  <a:pt x="106415" y="178594"/>
                  <a:pt x="100013" y="172192"/>
                  <a:pt x="100013" y="164306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75" name="Text 73"/>
          <p:cNvSpPr/>
          <p:nvPr/>
        </p:nvSpPr>
        <p:spPr>
          <a:xfrm>
            <a:off x="8655025" y="4167188"/>
            <a:ext cx="124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Cutia cu Indicii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8293075" y="4548188"/>
            <a:ext cx="343852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Cartonașe cu descrieri pentru varianta 2: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8293075" y="5133975"/>
            <a:ext cx="3362325" cy="381000"/>
          </a:xfrm>
          <a:custGeom>
            <a:avLst/>
            <a:gdLst/>
            <a:ahLst/>
            <a:cxnLst/>
            <a:rect l="l" t="t" r="r" b="b"/>
            <a:pathLst>
              <a:path w="3362325" h="381000">
                <a:moveTo>
                  <a:pt x="76200" y="0"/>
                </a:moveTo>
                <a:lnTo>
                  <a:pt x="3286125" y="0"/>
                </a:lnTo>
                <a:cubicBezTo>
                  <a:pt x="3328181" y="0"/>
                  <a:pt x="3362325" y="34144"/>
                  <a:pt x="3362325" y="76200"/>
                </a:cubicBezTo>
                <a:lnTo>
                  <a:pt x="3362325" y="304800"/>
                </a:lnTo>
                <a:cubicBezTo>
                  <a:pt x="3362325" y="346856"/>
                  <a:pt x="3328181" y="381000"/>
                  <a:pt x="328612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78" name="Shape 76"/>
          <p:cNvSpPr/>
          <p:nvPr/>
        </p:nvSpPr>
        <p:spPr>
          <a:xfrm>
            <a:off x="8397850" y="52482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9050" y="9525"/>
                </a:moveTo>
                <a:lnTo>
                  <a:pt x="114300" y="9525"/>
                </a:lnTo>
                <a:cubicBezTo>
                  <a:pt x="124807" y="9525"/>
                  <a:pt x="133350" y="18068"/>
                  <a:pt x="133350" y="28575"/>
                </a:cubicBezTo>
                <a:lnTo>
                  <a:pt x="133350" y="123825"/>
                </a:lnTo>
                <a:cubicBezTo>
                  <a:pt x="133350" y="134332"/>
                  <a:pt x="124807" y="142875"/>
                  <a:pt x="114300" y="142875"/>
                </a:cubicBezTo>
                <a:lnTo>
                  <a:pt x="19050" y="142875"/>
                </a:lnTo>
                <a:cubicBezTo>
                  <a:pt x="8543" y="142875"/>
                  <a:pt x="0" y="134332"/>
                  <a:pt x="0" y="123825"/>
                </a:cubicBezTo>
                <a:lnTo>
                  <a:pt x="0" y="28575"/>
                </a:lnTo>
                <a:cubicBezTo>
                  <a:pt x="0" y="18068"/>
                  <a:pt x="8543" y="9525"/>
                  <a:pt x="19050" y="9525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79" name="Text 77"/>
          <p:cNvSpPr/>
          <p:nvPr/>
        </p:nvSpPr>
        <p:spPr>
          <a:xfrm>
            <a:off x="8635975" y="5210175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„Are colțuri"</a:t>
            </a:r>
            <a:endParaRPr lang="en-US" sz="1600" dirty="0"/>
          </a:p>
        </p:txBody>
      </p:sp>
      <p:sp>
        <p:nvSpPr>
          <p:cNvPr id="80" name="Shape 78"/>
          <p:cNvSpPr/>
          <p:nvPr/>
        </p:nvSpPr>
        <p:spPr>
          <a:xfrm>
            <a:off x="8293075" y="5591175"/>
            <a:ext cx="3362325" cy="381000"/>
          </a:xfrm>
          <a:custGeom>
            <a:avLst/>
            <a:gdLst/>
            <a:ahLst/>
            <a:cxnLst/>
            <a:rect l="l" t="t" r="r" b="b"/>
            <a:pathLst>
              <a:path w="3362325" h="381000">
                <a:moveTo>
                  <a:pt x="76200" y="0"/>
                </a:moveTo>
                <a:lnTo>
                  <a:pt x="3286125" y="0"/>
                </a:lnTo>
                <a:cubicBezTo>
                  <a:pt x="3328181" y="0"/>
                  <a:pt x="3362325" y="34144"/>
                  <a:pt x="3362325" y="76200"/>
                </a:cubicBezTo>
                <a:lnTo>
                  <a:pt x="3362325" y="304800"/>
                </a:lnTo>
                <a:cubicBezTo>
                  <a:pt x="3362325" y="346856"/>
                  <a:pt x="3328181" y="381000"/>
                  <a:pt x="328612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81" name="Shape 79"/>
          <p:cNvSpPr/>
          <p:nvPr/>
        </p:nvSpPr>
        <p:spPr>
          <a:xfrm>
            <a:off x="8388325" y="57054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82" name="Text 80"/>
          <p:cNvSpPr/>
          <p:nvPr/>
        </p:nvSpPr>
        <p:spPr>
          <a:xfrm>
            <a:off x="8635975" y="5667375"/>
            <a:ext cx="99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„Este rotund"</a:t>
            </a:r>
            <a:endParaRPr lang="en-US" sz="1600" dirty="0"/>
          </a:p>
        </p:txBody>
      </p:sp>
      <p:sp>
        <p:nvSpPr>
          <p:cNvPr id="83" name="Shape 81"/>
          <p:cNvSpPr/>
          <p:nvPr/>
        </p:nvSpPr>
        <p:spPr>
          <a:xfrm>
            <a:off x="8293075" y="6048375"/>
            <a:ext cx="3362325" cy="381000"/>
          </a:xfrm>
          <a:custGeom>
            <a:avLst/>
            <a:gdLst/>
            <a:ahLst/>
            <a:cxnLst/>
            <a:rect l="l" t="t" r="r" b="b"/>
            <a:pathLst>
              <a:path w="3362325" h="381000">
                <a:moveTo>
                  <a:pt x="76200" y="0"/>
                </a:moveTo>
                <a:lnTo>
                  <a:pt x="3286125" y="0"/>
                </a:lnTo>
                <a:cubicBezTo>
                  <a:pt x="3328181" y="0"/>
                  <a:pt x="3362325" y="34144"/>
                  <a:pt x="3362325" y="76200"/>
                </a:cubicBezTo>
                <a:lnTo>
                  <a:pt x="3362325" y="304800"/>
                </a:lnTo>
                <a:cubicBezTo>
                  <a:pt x="3362325" y="346856"/>
                  <a:pt x="3328181" y="381000"/>
                  <a:pt x="328612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84" name="Shape 82"/>
          <p:cNvSpPr/>
          <p:nvPr/>
        </p:nvSpPr>
        <p:spPr>
          <a:xfrm>
            <a:off x="8635975" y="6172200"/>
            <a:ext cx="76200" cy="200025"/>
          </a:xfrm>
          <a:custGeom>
            <a:avLst/>
            <a:gdLst/>
            <a:ahLst/>
            <a:cxnLst/>
            <a:rect l="l" t="t" r="r" b="b"/>
            <a:pathLst>
              <a:path w="76200" h="200025">
                <a:moveTo>
                  <a:pt x="0" y="0"/>
                </a:moveTo>
                <a:lnTo>
                  <a:pt x="76200" y="0"/>
                </a:lnTo>
                <a:lnTo>
                  <a:pt x="76200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/>
        </p:spPr>
      </p:sp>
      <p:sp>
        <p:nvSpPr>
          <p:cNvPr id="85" name="Shape 83"/>
          <p:cNvSpPr/>
          <p:nvPr/>
        </p:nvSpPr>
        <p:spPr>
          <a:xfrm>
            <a:off x="8407375" y="6172200"/>
            <a:ext cx="203200" cy="177800"/>
          </a:xfrm>
          <a:prstGeom prst="triangle">
            <a:avLst>
              <a:gd name="adj" fmla="val 50000"/>
            </a:avLst>
          </a:prstGeom>
          <a:solidFill>
            <a:srgbClr val="4A90A4"/>
          </a:solidFill>
          <a:ln/>
        </p:spPr>
      </p:sp>
      <p:sp>
        <p:nvSpPr>
          <p:cNvPr id="86" name="Shape 84"/>
          <p:cNvSpPr/>
          <p:nvPr/>
        </p:nvSpPr>
        <p:spPr>
          <a:xfrm>
            <a:off x="8407375" y="6172200"/>
            <a:ext cx="76200" cy="200025"/>
          </a:xfrm>
          <a:custGeom>
            <a:avLst/>
            <a:gdLst/>
            <a:ahLst/>
            <a:cxnLst/>
            <a:rect l="l" t="t" r="r" b="b"/>
            <a:pathLst>
              <a:path w="76200" h="200025">
                <a:moveTo>
                  <a:pt x="0" y="0"/>
                </a:moveTo>
                <a:lnTo>
                  <a:pt x="76200" y="0"/>
                </a:lnTo>
                <a:lnTo>
                  <a:pt x="76200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/>
        </p:spPr>
      </p:sp>
      <p:sp>
        <p:nvSpPr>
          <p:cNvPr id="87" name="Text 85"/>
          <p:cNvSpPr/>
          <p:nvPr/>
        </p:nvSpPr>
        <p:spPr>
          <a:xfrm>
            <a:off x="8597875" y="6124575"/>
            <a:ext cx="1095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„Are trei laturi"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17500"/>
            <a:ext cx="2714625" cy="254000"/>
          </a:xfrm>
          <a:custGeom>
            <a:avLst/>
            <a:gdLst/>
            <a:ahLst/>
            <a:cxnLst/>
            <a:rect l="l" t="t" r="r" b="b"/>
            <a:pathLst>
              <a:path w="2714625" h="254000">
                <a:moveTo>
                  <a:pt x="127000" y="0"/>
                </a:moveTo>
                <a:lnTo>
                  <a:pt x="2587625" y="0"/>
                </a:lnTo>
                <a:cubicBezTo>
                  <a:pt x="2657718" y="0"/>
                  <a:pt x="2714625" y="56907"/>
                  <a:pt x="2714625" y="127000"/>
                </a:cubicBezTo>
                <a:lnTo>
                  <a:pt x="2714625" y="127000"/>
                </a:lnTo>
                <a:cubicBezTo>
                  <a:pt x="2714625" y="197093"/>
                  <a:pt x="2657718" y="254000"/>
                  <a:pt x="2587625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3" name="Text 1"/>
          <p:cNvSpPr/>
          <p:nvPr/>
        </p:nvSpPr>
        <p:spPr>
          <a:xfrm>
            <a:off x="444500" y="349250"/>
            <a:ext cx="2524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DESFĂȘURARE METODICĂ - ETAPELE 1-3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6350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Pregătirea Jocului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17500" y="1095375"/>
            <a:ext cx="5699125" cy="3540125"/>
          </a:xfrm>
          <a:custGeom>
            <a:avLst/>
            <a:gdLst/>
            <a:ahLst/>
            <a:cxnLst/>
            <a:rect l="l" t="t" r="r" b="b"/>
            <a:pathLst>
              <a:path w="5699125" h="3540125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413141"/>
                </a:lnTo>
                <a:cubicBezTo>
                  <a:pt x="5699125" y="3483272"/>
                  <a:pt x="5642272" y="3540125"/>
                  <a:pt x="5572141" y="3540125"/>
                </a:cubicBezTo>
                <a:lnTo>
                  <a:pt x="126984" y="3540125"/>
                </a:lnTo>
                <a:cubicBezTo>
                  <a:pt x="56853" y="3540125"/>
                  <a:pt x="0" y="3483272"/>
                  <a:pt x="0" y="3413141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17500" y="1095375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7" name="Shape 5"/>
          <p:cNvSpPr/>
          <p:nvPr/>
        </p:nvSpPr>
        <p:spPr>
          <a:xfrm>
            <a:off x="476250" y="127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8" name="Text 6"/>
          <p:cNvSpPr/>
          <p:nvPr/>
        </p:nvSpPr>
        <p:spPr>
          <a:xfrm>
            <a:off x="436563" y="1270000"/>
            <a:ext cx="460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52500" y="1349375"/>
            <a:ext cx="1476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Introducerea în Joc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76250" y="1778000"/>
            <a:ext cx="5381625" cy="603250"/>
          </a:xfrm>
          <a:custGeom>
            <a:avLst/>
            <a:gdLst/>
            <a:ahLst/>
            <a:cxnLst/>
            <a:rect l="l" t="t" r="r" b="b"/>
            <a:pathLst>
              <a:path w="5381625" h="60325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508003"/>
                </a:lnTo>
                <a:cubicBezTo>
                  <a:pt x="5381625" y="560606"/>
                  <a:pt x="5338981" y="603250"/>
                  <a:pt x="5286378" y="603250"/>
                </a:cubicBezTo>
                <a:lnTo>
                  <a:pt x="95247" y="603250"/>
                </a:lnTo>
                <a:cubicBezTo>
                  <a:pt x="42644" y="603250"/>
                  <a:pt x="0" y="560606"/>
                  <a:pt x="0" y="508003"/>
                </a:cubicBezTo>
                <a:lnTo>
                  <a:pt x="0" y="95247"/>
                </a:lnTo>
                <a:cubicBezTo>
                  <a:pt x="0" y="42644"/>
                  <a:pt x="42644" y="0"/>
                  <a:pt x="95247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71500" y="187325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Intriga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71500" y="209550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Educatoarea aduce „Harta Orașului Geometric" și o cutie misterioasă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76250" y="2476500"/>
            <a:ext cx="5381625" cy="603250"/>
          </a:xfrm>
          <a:custGeom>
            <a:avLst/>
            <a:gdLst/>
            <a:ahLst/>
            <a:cxnLst/>
            <a:rect l="l" t="t" r="r" b="b"/>
            <a:pathLst>
              <a:path w="5381625" h="60325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508003"/>
                </a:lnTo>
                <a:cubicBezTo>
                  <a:pt x="5381625" y="560606"/>
                  <a:pt x="5338981" y="603250"/>
                  <a:pt x="5286378" y="603250"/>
                </a:cubicBezTo>
                <a:lnTo>
                  <a:pt x="95247" y="603250"/>
                </a:lnTo>
                <a:cubicBezTo>
                  <a:pt x="42644" y="603250"/>
                  <a:pt x="0" y="560606"/>
                  <a:pt x="0" y="508003"/>
                </a:cubicBezTo>
                <a:lnTo>
                  <a:pt x="0" y="95247"/>
                </a:lnTo>
                <a:cubicBezTo>
                  <a:pt x="0" y="42644"/>
                  <a:pt x="42644" y="0"/>
                  <a:pt x="95247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571500" y="257175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Mesajul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1500" y="279400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„Orașul Geometric are nevoie de ajutorul nostru! Formele s-au ascuns și trebuie găsite."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76250" y="3175000"/>
            <a:ext cx="5381625" cy="603250"/>
          </a:xfrm>
          <a:custGeom>
            <a:avLst/>
            <a:gdLst/>
            <a:ahLst/>
            <a:cxnLst/>
            <a:rect l="l" t="t" r="r" b="b"/>
            <a:pathLst>
              <a:path w="5381625" h="60325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508003"/>
                </a:lnTo>
                <a:cubicBezTo>
                  <a:pt x="5381625" y="560606"/>
                  <a:pt x="5338981" y="603250"/>
                  <a:pt x="5286378" y="603250"/>
                </a:cubicBezTo>
                <a:lnTo>
                  <a:pt x="95247" y="603250"/>
                </a:lnTo>
                <a:cubicBezTo>
                  <a:pt x="42644" y="603250"/>
                  <a:pt x="0" y="560606"/>
                  <a:pt x="0" y="508003"/>
                </a:cubicBezTo>
                <a:lnTo>
                  <a:pt x="0" y="95247"/>
                </a:lnTo>
                <a:cubicBezTo>
                  <a:pt x="0" y="42644"/>
                  <a:pt x="42644" y="0"/>
                  <a:pt x="95247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71500" y="327025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Motivația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71500" y="349250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„Sunteți pregătiți să deveniți Vânători de Forme?"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76250" y="3873500"/>
            <a:ext cx="5381625" cy="603250"/>
          </a:xfrm>
          <a:custGeom>
            <a:avLst/>
            <a:gdLst/>
            <a:ahLst/>
            <a:cxnLst/>
            <a:rect l="l" t="t" r="r" b="b"/>
            <a:pathLst>
              <a:path w="5381625" h="603250">
                <a:moveTo>
                  <a:pt x="95247" y="0"/>
                </a:moveTo>
                <a:lnTo>
                  <a:pt x="5286378" y="0"/>
                </a:lnTo>
                <a:cubicBezTo>
                  <a:pt x="5338981" y="0"/>
                  <a:pt x="5381625" y="42644"/>
                  <a:pt x="5381625" y="95247"/>
                </a:cubicBezTo>
                <a:lnTo>
                  <a:pt x="5381625" y="508003"/>
                </a:lnTo>
                <a:cubicBezTo>
                  <a:pt x="5381625" y="560606"/>
                  <a:pt x="5338981" y="603250"/>
                  <a:pt x="5286378" y="603250"/>
                </a:cubicBezTo>
                <a:lnTo>
                  <a:pt x="95247" y="603250"/>
                </a:lnTo>
                <a:cubicBezTo>
                  <a:pt x="42644" y="603250"/>
                  <a:pt x="0" y="560606"/>
                  <a:pt x="0" y="508003"/>
                </a:cubicBezTo>
                <a:lnTo>
                  <a:pt x="0" y="95247"/>
                </a:lnTo>
                <a:cubicBezTo>
                  <a:pt x="0" y="42644"/>
                  <a:pt x="42644" y="0"/>
                  <a:pt x="95247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20" name="Shape 18"/>
          <p:cNvSpPr/>
          <p:nvPr/>
        </p:nvSpPr>
        <p:spPr>
          <a:xfrm>
            <a:off x="3083719" y="39687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455" y="47625"/>
                </a:moveTo>
                <a:lnTo>
                  <a:pt x="51978" y="-4800"/>
                </a:lnTo>
                <a:cubicBezTo>
                  <a:pt x="49560" y="-8818"/>
                  <a:pt x="44500" y="-10269"/>
                  <a:pt x="40332" y="-8186"/>
                </a:cubicBezTo>
                <a:lnTo>
                  <a:pt x="8111" y="7925"/>
                </a:lnTo>
                <a:cubicBezTo>
                  <a:pt x="3683" y="10120"/>
                  <a:pt x="1898" y="15478"/>
                  <a:pt x="4093" y="19906"/>
                </a:cubicBezTo>
                <a:lnTo>
                  <a:pt x="29989" y="71661"/>
                </a:lnTo>
                <a:cubicBezTo>
                  <a:pt x="18790" y="84274"/>
                  <a:pt x="12018" y="100868"/>
                  <a:pt x="12018" y="119063"/>
                </a:cubicBezTo>
                <a:cubicBezTo>
                  <a:pt x="12018" y="158502"/>
                  <a:pt x="44016" y="190500"/>
                  <a:pt x="83455" y="190500"/>
                </a:cubicBezTo>
                <a:cubicBezTo>
                  <a:pt x="122895" y="190500"/>
                  <a:pt x="154893" y="158502"/>
                  <a:pt x="154893" y="119063"/>
                </a:cubicBezTo>
                <a:cubicBezTo>
                  <a:pt x="154893" y="100868"/>
                  <a:pt x="148084" y="84274"/>
                  <a:pt x="136922" y="71661"/>
                </a:cubicBezTo>
                <a:lnTo>
                  <a:pt x="162818" y="19906"/>
                </a:lnTo>
                <a:cubicBezTo>
                  <a:pt x="165013" y="15478"/>
                  <a:pt x="163227" y="10120"/>
                  <a:pt x="158837" y="7925"/>
                </a:cubicBezTo>
                <a:lnTo>
                  <a:pt x="126578" y="-8223"/>
                </a:lnTo>
                <a:cubicBezTo>
                  <a:pt x="122411" y="-10306"/>
                  <a:pt x="117314" y="-8818"/>
                  <a:pt x="114933" y="-4837"/>
                </a:cubicBezTo>
                <a:lnTo>
                  <a:pt x="83455" y="47625"/>
                </a:lnTo>
                <a:close/>
                <a:moveTo>
                  <a:pt x="94915" y="100645"/>
                </a:moveTo>
                <a:cubicBezTo>
                  <a:pt x="95436" y="101687"/>
                  <a:pt x="96403" y="102394"/>
                  <a:pt x="97520" y="102543"/>
                </a:cubicBezTo>
                <a:lnTo>
                  <a:pt x="116160" y="105259"/>
                </a:lnTo>
                <a:cubicBezTo>
                  <a:pt x="119025" y="105668"/>
                  <a:pt x="120142" y="109165"/>
                  <a:pt x="118095" y="111212"/>
                </a:cubicBezTo>
                <a:lnTo>
                  <a:pt x="104589" y="124383"/>
                </a:lnTo>
                <a:cubicBezTo>
                  <a:pt x="103770" y="125202"/>
                  <a:pt x="103398" y="126318"/>
                  <a:pt x="103584" y="127471"/>
                </a:cubicBezTo>
                <a:lnTo>
                  <a:pt x="106784" y="146038"/>
                </a:lnTo>
                <a:cubicBezTo>
                  <a:pt x="107268" y="148865"/>
                  <a:pt x="104291" y="151061"/>
                  <a:pt x="101724" y="149721"/>
                </a:cubicBezTo>
                <a:lnTo>
                  <a:pt x="85055" y="140940"/>
                </a:lnTo>
                <a:cubicBezTo>
                  <a:pt x="84051" y="140419"/>
                  <a:pt x="82823" y="140419"/>
                  <a:pt x="81818" y="140940"/>
                </a:cubicBezTo>
                <a:lnTo>
                  <a:pt x="65150" y="149721"/>
                </a:lnTo>
                <a:cubicBezTo>
                  <a:pt x="62582" y="151061"/>
                  <a:pt x="59606" y="148903"/>
                  <a:pt x="60089" y="146038"/>
                </a:cubicBezTo>
                <a:lnTo>
                  <a:pt x="63289" y="127471"/>
                </a:lnTo>
                <a:cubicBezTo>
                  <a:pt x="63475" y="126355"/>
                  <a:pt x="63103" y="125202"/>
                  <a:pt x="62285" y="124383"/>
                </a:cubicBezTo>
                <a:lnTo>
                  <a:pt x="48778" y="111212"/>
                </a:lnTo>
                <a:cubicBezTo>
                  <a:pt x="46695" y="109203"/>
                  <a:pt x="47848" y="105705"/>
                  <a:pt x="50713" y="105259"/>
                </a:cubicBezTo>
                <a:lnTo>
                  <a:pt x="69354" y="102543"/>
                </a:lnTo>
                <a:cubicBezTo>
                  <a:pt x="70470" y="102394"/>
                  <a:pt x="71475" y="101650"/>
                  <a:pt x="71958" y="100645"/>
                </a:cubicBezTo>
                <a:lnTo>
                  <a:pt x="80293" y="83753"/>
                </a:lnTo>
                <a:cubicBezTo>
                  <a:pt x="81558" y="81149"/>
                  <a:pt x="85241" y="81149"/>
                  <a:pt x="86544" y="83753"/>
                </a:cubicBezTo>
                <a:lnTo>
                  <a:pt x="94878" y="10064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539750" y="4191000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Copiii primesc insigne!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17500" y="4778375"/>
            <a:ext cx="5699125" cy="2174875"/>
          </a:xfrm>
          <a:custGeom>
            <a:avLst/>
            <a:gdLst/>
            <a:ahLst/>
            <a:cxnLst/>
            <a:rect l="l" t="t" r="r" b="b"/>
            <a:pathLst>
              <a:path w="5699125" h="2174875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2047884"/>
                </a:lnTo>
                <a:cubicBezTo>
                  <a:pt x="5699125" y="2118019"/>
                  <a:pt x="5642269" y="2174875"/>
                  <a:pt x="5572134" y="2174875"/>
                </a:cubicBezTo>
                <a:lnTo>
                  <a:pt x="126991" y="2174875"/>
                </a:lnTo>
                <a:cubicBezTo>
                  <a:pt x="56856" y="2174875"/>
                  <a:pt x="0" y="2118019"/>
                  <a:pt x="0" y="2047884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317500" y="4778375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4" name="Shape 22"/>
          <p:cNvSpPr/>
          <p:nvPr/>
        </p:nvSpPr>
        <p:spPr>
          <a:xfrm>
            <a:off x="476250" y="4953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5" name="Text 23"/>
          <p:cNvSpPr/>
          <p:nvPr/>
        </p:nvSpPr>
        <p:spPr>
          <a:xfrm>
            <a:off x="436563" y="4953000"/>
            <a:ext cx="460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52500" y="5032375"/>
            <a:ext cx="1849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Prezentarea Materialului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96094" y="549275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89297" y="9922"/>
                </a:moveTo>
                <a:cubicBezTo>
                  <a:pt x="89297" y="4434"/>
                  <a:pt x="84863" y="0"/>
                  <a:pt x="79375" y="0"/>
                </a:cubicBezTo>
                <a:cubicBezTo>
                  <a:pt x="73887" y="0"/>
                  <a:pt x="69453" y="4434"/>
                  <a:pt x="69453" y="9922"/>
                </a:cubicBezTo>
                <a:lnTo>
                  <a:pt x="69453" y="74414"/>
                </a:lnTo>
                <a:cubicBezTo>
                  <a:pt x="69453" y="77143"/>
                  <a:pt x="67221" y="79375"/>
                  <a:pt x="64492" y="79375"/>
                </a:cubicBezTo>
                <a:cubicBezTo>
                  <a:pt x="61764" y="79375"/>
                  <a:pt x="59531" y="77143"/>
                  <a:pt x="59531" y="74414"/>
                </a:cubicBezTo>
                <a:lnTo>
                  <a:pt x="59531" y="19844"/>
                </a:lnTo>
                <a:cubicBezTo>
                  <a:pt x="59531" y="14356"/>
                  <a:pt x="55097" y="9922"/>
                  <a:pt x="49609" y="9922"/>
                </a:cubicBezTo>
                <a:cubicBezTo>
                  <a:pt x="44121" y="9922"/>
                  <a:pt x="39688" y="14356"/>
                  <a:pt x="39688" y="19844"/>
                </a:cubicBezTo>
                <a:lnTo>
                  <a:pt x="39688" y="104180"/>
                </a:lnTo>
                <a:cubicBezTo>
                  <a:pt x="39688" y="104645"/>
                  <a:pt x="39688" y="105141"/>
                  <a:pt x="39719" y="105606"/>
                </a:cubicBezTo>
                <a:lnTo>
                  <a:pt x="20960" y="87747"/>
                </a:lnTo>
                <a:cubicBezTo>
                  <a:pt x="15999" y="83034"/>
                  <a:pt x="8155" y="83220"/>
                  <a:pt x="3411" y="88181"/>
                </a:cubicBezTo>
                <a:cubicBezTo>
                  <a:pt x="-1333" y="93142"/>
                  <a:pt x="-1116" y="100986"/>
                  <a:pt x="3845" y="105730"/>
                </a:cubicBezTo>
                <a:lnTo>
                  <a:pt x="38695" y="138906"/>
                </a:lnTo>
                <a:cubicBezTo>
                  <a:pt x="52059" y="151650"/>
                  <a:pt x="69825" y="158750"/>
                  <a:pt x="88305" y="158750"/>
                </a:cubicBezTo>
                <a:lnTo>
                  <a:pt x="94258" y="158750"/>
                </a:lnTo>
                <a:cubicBezTo>
                  <a:pt x="124396" y="158750"/>
                  <a:pt x="148828" y="134317"/>
                  <a:pt x="148828" y="104180"/>
                </a:cubicBezTo>
                <a:lnTo>
                  <a:pt x="148828" y="39688"/>
                </a:lnTo>
                <a:cubicBezTo>
                  <a:pt x="148828" y="34199"/>
                  <a:pt x="144394" y="29766"/>
                  <a:pt x="138906" y="29766"/>
                </a:cubicBezTo>
                <a:cubicBezTo>
                  <a:pt x="133418" y="29766"/>
                  <a:pt x="128984" y="34199"/>
                  <a:pt x="128984" y="39688"/>
                </a:cubicBezTo>
                <a:lnTo>
                  <a:pt x="128984" y="74414"/>
                </a:lnTo>
                <a:cubicBezTo>
                  <a:pt x="128984" y="77143"/>
                  <a:pt x="126752" y="79375"/>
                  <a:pt x="124023" y="79375"/>
                </a:cubicBezTo>
                <a:cubicBezTo>
                  <a:pt x="121295" y="79375"/>
                  <a:pt x="119062" y="77143"/>
                  <a:pt x="119062" y="74414"/>
                </a:cubicBezTo>
                <a:lnTo>
                  <a:pt x="119062" y="19844"/>
                </a:lnTo>
                <a:cubicBezTo>
                  <a:pt x="119062" y="14356"/>
                  <a:pt x="114629" y="9922"/>
                  <a:pt x="109141" y="9922"/>
                </a:cubicBezTo>
                <a:cubicBezTo>
                  <a:pt x="103653" y="9922"/>
                  <a:pt x="99219" y="14356"/>
                  <a:pt x="99219" y="19844"/>
                </a:cubicBezTo>
                <a:lnTo>
                  <a:pt x="99219" y="74414"/>
                </a:lnTo>
                <a:cubicBezTo>
                  <a:pt x="99219" y="77143"/>
                  <a:pt x="96986" y="79375"/>
                  <a:pt x="94258" y="79375"/>
                </a:cubicBezTo>
                <a:cubicBezTo>
                  <a:pt x="91529" y="79375"/>
                  <a:pt x="89297" y="77143"/>
                  <a:pt x="89297" y="74414"/>
                </a:cubicBezTo>
                <a:lnTo>
                  <a:pt x="89297" y="9922"/>
                </a:ln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8" name="Text 26"/>
          <p:cNvSpPr/>
          <p:nvPr/>
        </p:nvSpPr>
        <p:spPr>
          <a:xfrm>
            <a:off x="769938" y="5461000"/>
            <a:ext cx="2928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Explorare Tactilă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69938" y="5651500"/>
            <a:ext cx="2928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Copiii ating formele geometrice și obiectele reale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96094" y="5969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48859" y="59531"/>
                </a:moveTo>
                <a:lnTo>
                  <a:pt x="151309" y="59531"/>
                </a:lnTo>
                <a:cubicBezTo>
                  <a:pt x="155432" y="59531"/>
                  <a:pt x="158750" y="56214"/>
                  <a:pt x="158750" y="52090"/>
                </a:cubicBezTo>
                <a:lnTo>
                  <a:pt x="158750" y="7441"/>
                </a:lnTo>
                <a:cubicBezTo>
                  <a:pt x="158750" y="4434"/>
                  <a:pt x="156952" y="1705"/>
                  <a:pt x="154161" y="558"/>
                </a:cubicBezTo>
                <a:cubicBezTo>
                  <a:pt x="151371" y="-589"/>
                  <a:pt x="148177" y="62"/>
                  <a:pt x="146038" y="2170"/>
                </a:cubicBezTo>
                <a:lnTo>
                  <a:pt x="130008" y="18231"/>
                </a:lnTo>
                <a:cubicBezTo>
                  <a:pt x="116272" y="6852"/>
                  <a:pt x="98599" y="0"/>
                  <a:pt x="79375" y="0"/>
                </a:cubicBezTo>
                <a:cubicBezTo>
                  <a:pt x="39377" y="0"/>
                  <a:pt x="6294" y="29580"/>
                  <a:pt x="806" y="68058"/>
                </a:cubicBezTo>
                <a:cubicBezTo>
                  <a:pt x="31" y="73484"/>
                  <a:pt x="3783" y="78507"/>
                  <a:pt x="9209" y="79282"/>
                </a:cubicBezTo>
                <a:cubicBezTo>
                  <a:pt x="14635" y="80057"/>
                  <a:pt x="19658" y="76274"/>
                  <a:pt x="20433" y="70879"/>
                </a:cubicBezTo>
                <a:cubicBezTo>
                  <a:pt x="24557" y="42013"/>
                  <a:pt x="49392" y="19844"/>
                  <a:pt x="79375" y="19844"/>
                </a:cubicBezTo>
                <a:cubicBezTo>
                  <a:pt x="93142" y="19844"/>
                  <a:pt x="105792" y="24495"/>
                  <a:pt x="115869" y="32339"/>
                </a:cubicBezTo>
                <a:lnTo>
                  <a:pt x="101389" y="46819"/>
                </a:lnTo>
                <a:cubicBezTo>
                  <a:pt x="99250" y="48958"/>
                  <a:pt x="98630" y="52152"/>
                  <a:pt x="99777" y="54942"/>
                </a:cubicBezTo>
                <a:cubicBezTo>
                  <a:pt x="100924" y="57733"/>
                  <a:pt x="103653" y="59531"/>
                  <a:pt x="106660" y="59531"/>
                </a:cubicBezTo>
                <a:lnTo>
                  <a:pt x="148859" y="59531"/>
                </a:lnTo>
                <a:close/>
                <a:moveTo>
                  <a:pt x="157975" y="90692"/>
                </a:moveTo>
                <a:cubicBezTo>
                  <a:pt x="158750" y="85266"/>
                  <a:pt x="154967" y="80243"/>
                  <a:pt x="149572" y="79468"/>
                </a:cubicBezTo>
                <a:cubicBezTo>
                  <a:pt x="144177" y="78693"/>
                  <a:pt x="139123" y="82476"/>
                  <a:pt x="138348" y="87871"/>
                </a:cubicBezTo>
                <a:cubicBezTo>
                  <a:pt x="134224" y="116706"/>
                  <a:pt x="109389" y="138875"/>
                  <a:pt x="79406" y="138875"/>
                </a:cubicBezTo>
                <a:cubicBezTo>
                  <a:pt x="65639" y="138875"/>
                  <a:pt x="52989" y="134224"/>
                  <a:pt x="42912" y="126380"/>
                </a:cubicBezTo>
                <a:lnTo>
                  <a:pt x="57361" y="111931"/>
                </a:lnTo>
                <a:cubicBezTo>
                  <a:pt x="59500" y="109792"/>
                  <a:pt x="60120" y="106598"/>
                  <a:pt x="58973" y="103808"/>
                </a:cubicBezTo>
                <a:cubicBezTo>
                  <a:pt x="57826" y="101017"/>
                  <a:pt x="55097" y="99219"/>
                  <a:pt x="52090" y="99219"/>
                </a:cubicBezTo>
                <a:lnTo>
                  <a:pt x="7441" y="99219"/>
                </a:lnTo>
                <a:cubicBezTo>
                  <a:pt x="3318" y="99219"/>
                  <a:pt x="0" y="102536"/>
                  <a:pt x="0" y="106660"/>
                </a:cubicBezTo>
                <a:lnTo>
                  <a:pt x="0" y="151309"/>
                </a:lnTo>
                <a:cubicBezTo>
                  <a:pt x="0" y="154316"/>
                  <a:pt x="1798" y="157045"/>
                  <a:pt x="4589" y="158192"/>
                </a:cubicBezTo>
                <a:cubicBezTo>
                  <a:pt x="7379" y="159339"/>
                  <a:pt x="10573" y="158688"/>
                  <a:pt x="12712" y="156580"/>
                </a:cubicBezTo>
                <a:lnTo>
                  <a:pt x="28773" y="140519"/>
                </a:lnTo>
                <a:cubicBezTo>
                  <a:pt x="42478" y="151898"/>
                  <a:pt x="60151" y="158750"/>
                  <a:pt x="79375" y="158750"/>
                </a:cubicBezTo>
                <a:cubicBezTo>
                  <a:pt x="119373" y="158750"/>
                  <a:pt x="152456" y="129170"/>
                  <a:pt x="157944" y="90692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1" name="Text 29"/>
          <p:cNvSpPr/>
          <p:nvPr/>
        </p:nvSpPr>
        <p:spPr>
          <a:xfrm>
            <a:off x="769938" y="5937250"/>
            <a:ext cx="3460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Manipulare Liberă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769938" y="6127750"/>
            <a:ext cx="3460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 compară, le rotească, le explorează din toate unghiurile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86172" y="6445250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119062" y="44648"/>
                </a:moveTo>
                <a:cubicBezTo>
                  <a:pt x="119062" y="74786"/>
                  <a:pt x="92397" y="99219"/>
                  <a:pt x="59531" y="99219"/>
                </a:cubicBezTo>
                <a:cubicBezTo>
                  <a:pt x="51253" y="99219"/>
                  <a:pt x="43377" y="97668"/>
                  <a:pt x="36215" y="94878"/>
                </a:cubicBezTo>
                <a:lnTo>
                  <a:pt x="10914" y="108272"/>
                </a:lnTo>
                <a:cubicBezTo>
                  <a:pt x="8031" y="109792"/>
                  <a:pt x="4496" y="109265"/>
                  <a:pt x="2170" y="106970"/>
                </a:cubicBezTo>
                <a:cubicBezTo>
                  <a:pt x="-155" y="104676"/>
                  <a:pt x="-682" y="101110"/>
                  <a:pt x="868" y="98227"/>
                </a:cubicBezTo>
                <a:lnTo>
                  <a:pt x="11906" y="77391"/>
                </a:lnTo>
                <a:cubicBezTo>
                  <a:pt x="4434" y="68275"/>
                  <a:pt x="0" y="56927"/>
                  <a:pt x="0" y="44648"/>
                </a:cubicBezTo>
                <a:cubicBezTo>
                  <a:pt x="0" y="14511"/>
                  <a:pt x="26665" y="-9922"/>
                  <a:pt x="59531" y="-9922"/>
                </a:cubicBezTo>
                <a:cubicBezTo>
                  <a:pt x="92397" y="-9922"/>
                  <a:pt x="119062" y="14511"/>
                  <a:pt x="119062" y="44648"/>
                </a:cubicBezTo>
                <a:close/>
                <a:moveTo>
                  <a:pt x="119062" y="158750"/>
                </a:moveTo>
                <a:cubicBezTo>
                  <a:pt x="89886" y="158750"/>
                  <a:pt x="65608" y="139495"/>
                  <a:pt x="60523" y="114102"/>
                </a:cubicBezTo>
                <a:cubicBezTo>
                  <a:pt x="97730" y="113636"/>
                  <a:pt x="130070" y="87157"/>
                  <a:pt x="133635" y="51253"/>
                </a:cubicBezTo>
                <a:cubicBezTo>
                  <a:pt x="159463" y="57206"/>
                  <a:pt x="178594" y="78631"/>
                  <a:pt x="178594" y="104180"/>
                </a:cubicBezTo>
                <a:cubicBezTo>
                  <a:pt x="178594" y="116458"/>
                  <a:pt x="174160" y="127806"/>
                  <a:pt x="166688" y="136922"/>
                </a:cubicBezTo>
                <a:lnTo>
                  <a:pt x="177726" y="157758"/>
                </a:lnTo>
                <a:cubicBezTo>
                  <a:pt x="179245" y="160641"/>
                  <a:pt x="178718" y="164176"/>
                  <a:pt x="176423" y="166501"/>
                </a:cubicBezTo>
                <a:cubicBezTo>
                  <a:pt x="174129" y="168827"/>
                  <a:pt x="170563" y="169354"/>
                  <a:pt x="167680" y="167804"/>
                </a:cubicBezTo>
                <a:lnTo>
                  <a:pt x="142379" y="154409"/>
                </a:lnTo>
                <a:cubicBezTo>
                  <a:pt x="135217" y="157200"/>
                  <a:pt x="127341" y="158750"/>
                  <a:pt x="119062" y="15875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4" name="Text 32"/>
          <p:cNvSpPr/>
          <p:nvPr/>
        </p:nvSpPr>
        <p:spPr>
          <a:xfrm>
            <a:off x="769938" y="6413500"/>
            <a:ext cx="295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Dialog Deschis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69938" y="6604000"/>
            <a:ext cx="295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Educatoarea încurajează observațiile și descrierile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175375" y="1095375"/>
            <a:ext cx="5699125" cy="3921125"/>
          </a:xfrm>
          <a:custGeom>
            <a:avLst/>
            <a:gdLst/>
            <a:ahLst/>
            <a:cxnLst/>
            <a:rect l="l" t="t" r="r" b="b"/>
            <a:pathLst>
              <a:path w="5699125" h="3921125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794120"/>
                </a:lnTo>
                <a:cubicBezTo>
                  <a:pt x="5699125" y="3864263"/>
                  <a:pt x="5642263" y="3921125"/>
                  <a:pt x="5572120" y="3921125"/>
                </a:cubicBezTo>
                <a:lnTo>
                  <a:pt x="127005" y="3921125"/>
                </a:lnTo>
                <a:cubicBezTo>
                  <a:pt x="56862" y="3921125"/>
                  <a:pt x="0" y="3864263"/>
                  <a:pt x="0" y="379412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6175375" y="1095375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8" name="Shape 36"/>
          <p:cNvSpPr/>
          <p:nvPr/>
        </p:nvSpPr>
        <p:spPr>
          <a:xfrm>
            <a:off x="6334125" y="127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9" name="Text 37"/>
          <p:cNvSpPr/>
          <p:nvPr/>
        </p:nvSpPr>
        <p:spPr>
          <a:xfrm>
            <a:off x="6294438" y="1270000"/>
            <a:ext cx="460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810375" y="1349375"/>
            <a:ext cx="15160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Precizarea Scopului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34125" y="1778000"/>
            <a:ext cx="5381625" cy="1270000"/>
          </a:xfrm>
          <a:custGeom>
            <a:avLst/>
            <a:gdLst/>
            <a:ahLst/>
            <a:cxnLst/>
            <a:rect l="l" t="t" r="r" b="b"/>
            <a:pathLst>
              <a:path w="5381625" h="1270000">
                <a:moveTo>
                  <a:pt x="95250" y="0"/>
                </a:moveTo>
                <a:lnTo>
                  <a:pt x="5286375" y="0"/>
                </a:lnTo>
                <a:cubicBezTo>
                  <a:pt x="5338945" y="0"/>
                  <a:pt x="5381625" y="42680"/>
                  <a:pt x="5381625" y="95250"/>
                </a:cubicBezTo>
                <a:lnTo>
                  <a:pt x="5381625" y="1174750"/>
                </a:lnTo>
                <a:cubicBezTo>
                  <a:pt x="5381625" y="1227320"/>
                  <a:pt x="5338945" y="1270000"/>
                  <a:pt x="5286375" y="1270000"/>
                </a:cubicBezTo>
                <a:lnTo>
                  <a:pt x="95250" y="1270000"/>
                </a:lnTo>
                <a:cubicBezTo>
                  <a:pt x="42680" y="1270000"/>
                  <a:pt x="0" y="1227320"/>
                  <a:pt x="0" y="1174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gradFill rotWithShape="1" flip="none">
            <a:gsLst>
              <a:gs pos="0">
                <a:srgbClr val="4A90A4"/>
              </a:gs>
              <a:gs pos="100000">
                <a:srgbClr val="4A90A4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2" name="Text 40"/>
          <p:cNvSpPr/>
          <p:nvPr/>
        </p:nvSpPr>
        <p:spPr>
          <a:xfrm>
            <a:off x="6461125" y="1905000"/>
            <a:ext cx="5191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Titlul jocului: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61125" y="2159000"/>
            <a:ext cx="51990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„Vânătorii de Forme din Orașul Geometric"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61125" y="2476500"/>
            <a:ext cx="5191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Scopul: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461125" y="2730500"/>
            <a:ext cx="5191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„Să găsim formele ascunse și să le așezăm în casa potrivită."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34125" y="3143250"/>
            <a:ext cx="5381625" cy="381000"/>
          </a:xfrm>
          <a:custGeom>
            <a:avLst/>
            <a:gdLst/>
            <a:ahLst/>
            <a:cxnLst/>
            <a:rect l="l" t="t" r="r" b="b"/>
            <a:pathLst>
              <a:path w="5381625" h="381000">
                <a:moveTo>
                  <a:pt x="63501" y="0"/>
                </a:moveTo>
                <a:lnTo>
                  <a:pt x="5318124" y="0"/>
                </a:lnTo>
                <a:cubicBezTo>
                  <a:pt x="5353195" y="0"/>
                  <a:pt x="5381625" y="28430"/>
                  <a:pt x="5381625" y="63501"/>
                </a:cubicBezTo>
                <a:lnTo>
                  <a:pt x="5381625" y="317499"/>
                </a:lnTo>
                <a:cubicBezTo>
                  <a:pt x="5381625" y="352570"/>
                  <a:pt x="5353195" y="381000"/>
                  <a:pt x="5318124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6445250" y="32702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48" name="Text 46"/>
          <p:cNvSpPr/>
          <p:nvPr/>
        </p:nvSpPr>
        <p:spPr>
          <a:xfrm>
            <a:off x="6651625" y="3238500"/>
            <a:ext cx="1166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Clarificarea sarcinii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34125" y="3587750"/>
            <a:ext cx="5381625" cy="381000"/>
          </a:xfrm>
          <a:custGeom>
            <a:avLst/>
            <a:gdLst/>
            <a:ahLst/>
            <a:cxnLst/>
            <a:rect l="l" t="t" r="r" b="b"/>
            <a:pathLst>
              <a:path w="5381625" h="381000">
                <a:moveTo>
                  <a:pt x="63501" y="0"/>
                </a:moveTo>
                <a:lnTo>
                  <a:pt x="5318124" y="0"/>
                </a:lnTo>
                <a:cubicBezTo>
                  <a:pt x="5353195" y="0"/>
                  <a:pt x="5381625" y="28430"/>
                  <a:pt x="5381625" y="63501"/>
                </a:cubicBezTo>
                <a:lnTo>
                  <a:pt x="5381625" y="317499"/>
                </a:lnTo>
                <a:cubicBezTo>
                  <a:pt x="5381625" y="352570"/>
                  <a:pt x="5353195" y="381000"/>
                  <a:pt x="5318124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6445250" y="3714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51" name="Text 49"/>
          <p:cNvSpPr/>
          <p:nvPr/>
        </p:nvSpPr>
        <p:spPr>
          <a:xfrm>
            <a:off x="6651625" y="3683000"/>
            <a:ext cx="130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Stabilirea așteptărilor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34125" y="4032250"/>
            <a:ext cx="5381625" cy="381000"/>
          </a:xfrm>
          <a:custGeom>
            <a:avLst/>
            <a:gdLst/>
            <a:ahLst/>
            <a:cxnLst/>
            <a:rect l="l" t="t" r="r" b="b"/>
            <a:pathLst>
              <a:path w="5381625" h="381000">
                <a:moveTo>
                  <a:pt x="63501" y="0"/>
                </a:moveTo>
                <a:lnTo>
                  <a:pt x="5318124" y="0"/>
                </a:lnTo>
                <a:cubicBezTo>
                  <a:pt x="5353195" y="0"/>
                  <a:pt x="5381625" y="28430"/>
                  <a:pt x="5381625" y="63501"/>
                </a:cubicBezTo>
                <a:lnTo>
                  <a:pt x="5381625" y="317499"/>
                </a:lnTo>
                <a:cubicBezTo>
                  <a:pt x="5381625" y="352570"/>
                  <a:pt x="5353195" y="381000"/>
                  <a:pt x="5318124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6445250" y="41592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54" name="Text 52"/>
          <p:cNvSpPr/>
          <p:nvPr/>
        </p:nvSpPr>
        <p:spPr>
          <a:xfrm>
            <a:off x="6651625" y="4127500"/>
            <a:ext cx="1206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Crearea contextului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175375" y="5143500"/>
            <a:ext cx="5699125" cy="1809750"/>
          </a:xfrm>
          <a:custGeom>
            <a:avLst/>
            <a:gdLst/>
            <a:ahLst/>
            <a:cxnLst/>
            <a:rect l="l" t="t" r="r" b="b"/>
            <a:pathLst>
              <a:path w="5699125" h="1809750">
                <a:moveTo>
                  <a:pt x="127008" y="0"/>
                </a:moveTo>
                <a:lnTo>
                  <a:pt x="5572117" y="0"/>
                </a:lnTo>
                <a:cubicBezTo>
                  <a:pt x="5642261" y="0"/>
                  <a:pt x="5699125" y="56864"/>
                  <a:pt x="5699125" y="127008"/>
                </a:cubicBezTo>
                <a:lnTo>
                  <a:pt x="5699125" y="1682742"/>
                </a:lnTo>
                <a:cubicBezTo>
                  <a:pt x="5699125" y="1752886"/>
                  <a:pt x="5642261" y="1809750"/>
                  <a:pt x="5572117" y="1809750"/>
                </a:cubicBezTo>
                <a:lnTo>
                  <a:pt x="127008" y="1809750"/>
                </a:lnTo>
                <a:cubicBezTo>
                  <a:pt x="56864" y="1809750"/>
                  <a:pt x="0" y="1752886"/>
                  <a:pt x="0" y="1682742"/>
                </a:cubicBezTo>
                <a:lnTo>
                  <a:pt x="0" y="127008"/>
                </a:lnTo>
                <a:cubicBezTo>
                  <a:pt x="0" y="56864"/>
                  <a:pt x="56864" y="0"/>
                  <a:pt x="12700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pic>
        <p:nvPicPr>
          <p:cNvPr id="56" name="Image 0" descr="https://kimi-web-img.moonshot.cn/img/cea.org/c4ef011e603b33f5c1f8a4aa299ec379167c4ede.jpg">    </p:cNvPr>
          <p:cNvPicPr>
            <a:picLocks noChangeAspect="1"/>
          </p:cNvPicPr>
          <p:nvPr/>
        </p:nvPicPr>
        <p:blipFill>
          <a:blip r:embed="rId1"/>
          <a:srcRect l="0" r="0" t="29342" b="29342"/>
          <a:stretch/>
        </p:blipFill>
        <p:spPr>
          <a:xfrm>
            <a:off x="6302375" y="5270500"/>
            <a:ext cx="5445125" cy="1270000"/>
          </a:xfrm>
          <a:prstGeom prst="roundRect">
            <a:avLst>
              <a:gd name="adj" fmla="val 7500"/>
            </a:avLst>
          </a:prstGeom>
        </p:spPr>
      </p:pic>
      <p:sp>
        <p:nvSpPr>
          <p:cNvPr id="57" name="Text 54"/>
          <p:cNvSpPr/>
          <p:nvPr/>
        </p:nvSpPr>
        <p:spPr>
          <a:xfrm>
            <a:off x="6270625" y="6635750"/>
            <a:ext cx="5508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Explorare tactilă și învățare prin descoperire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295650" cy="304800"/>
          </a:xfrm>
          <a:custGeom>
            <a:avLst/>
            <a:gdLst/>
            <a:ahLst/>
            <a:cxnLst/>
            <a:rect l="l" t="t" r="r" b="b"/>
            <a:pathLst>
              <a:path w="3295650" h="304800">
                <a:moveTo>
                  <a:pt x="152400" y="0"/>
                </a:moveTo>
                <a:lnTo>
                  <a:pt x="3143250" y="0"/>
                </a:lnTo>
                <a:cubicBezTo>
                  <a:pt x="3227362" y="0"/>
                  <a:pt x="3295650" y="68288"/>
                  <a:pt x="3295650" y="152400"/>
                </a:cubicBezTo>
                <a:lnTo>
                  <a:pt x="3295650" y="152400"/>
                </a:lnTo>
                <a:cubicBezTo>
                  <a:pt x="3295650" y="236512"/>
                  <a:pt x="3227362" y="304800"/>
                  <a:pt x="314325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19100"/>
            <a:ext cx="3067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DESFĂȘURARE METODICĂ - ETAPELE 4-5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Regulile Jocului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295400"/>
            <a:ext cx="5619750" cy="5486400"/>
          </a:xfrm>
          <a:custGeom>
            <a:avLst/>
            <a:gdLst/>
            <a:ahLst/>
            <a:cxnLst/>
            <a:rect l="l" t="t" r="r" b="b"/>
            <a:pathLst>
              <a:path w="5619750" h="5486400">
                <a:moveTo>
                  <a:pt x="152412" y="0"/>
                </a:moveTo>
                <a:lnTo>
                  <a:pt x="5467338" y="0"/>
                </a:lnTo>
                <a:cubicBezTo>
                  <a:pt x="5551513" y="0"/>
                  <a:pt x="5619750" y="68237"/>
                  <a:pt x="5619750" y="152412"/>
                </a:cubicBezTo>
                <a:lnTo>
                  <a:pt x="5619750" y="5333988"/>
                </a:lnTo>
                <a:cubicBezTo>
                  <a:pt x="5619750" y="5418163"/>
                  <a:pt x="5551513" y="5486400"/>
                  <a:pt x="5467338" y="5486400"/>
                </a:cubicBezTo>
                <a:lnTo>
                  <a:pt x="152412" y="5486400"/>
                </a:lnTo>
                <a:cubicBezTo>
                  <a:pt x="68237" y="5486400"/>
                  <a:pt x="0" y="5418163"/>
                  <a:pt x="0" y="5333988"/>
                </a:cubicBezTo>
                <a:lnTo>
                  <a:pt x="0" y="152412"/>
                </a:lnTo>
                <a:cubicBezTo>
                  <a:pt x="0" y="68294"/>
                  <a:pt x="68294" y="0"/>
                  <a:pt x="15241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1500" y="1485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7" name="Text 5"/>
          <p:cNvSpPr/>
          <p:nvPr/>
        </p:nvSpPr>
        <p:spPr>
          <a:xfrm>
            <a:off x="523875" y="14859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43000" y="1581150"/>
            <a:ext cx="1809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Explicarea Regulilor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1500" y="2171700"/>
            <a:ext cx="5238750" cy="685800"/>
          </a:xfrm>
          <a:custGeom>
            <a:avLst/>
            <a:gdLst/>
            <a:ahLst/>
            <a:cxnLst/>
            <a:rect l="l" t="t" r="r" b="b"/>
            <a:pathLst>
              <a:path w="5238750" h="685800">
                <a:moveTo>
                  <a:pt x="114302" y="0"/>
                </a:moveTo>
                <a:lnTo>
                  <a:pt x="5124448" y="0"/>
                </a:lnTo>
                <a:cubicBezTo>
                  <a:pt x="5187533" y="0"/>
                  <a:pt x="5238750" y="51217"/>
                  <a:pt x="5238750" y="114302"/>
                </a:cubicBezTo>
                <a:lnTo>
                  <a:pt x="5238750" y="571498"/>
                </a:lnTo>
                <a:cubicBezTo>
                  <a:pt x="5238750" y="634583"/>
                  <a:pt x="5187533" y="685800"/>
                  <a:pt x="5124448" y="685800"/>
                </a:cubicBezTo>
                <a:lnTo>
                  <a:pt x="114302" y="685800"/>
                </a:lnTo>
                <a:cubicBezTo>
                  <a:pt x="51217" y="685800"/>
                  <a:pt x="0" y="634583"/>
                  <a:pt x="0" y="5714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685800" y="2286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11" name="Text 9"/>
          <p:cNvSpPr/>
          <p:nvPr/>
        </p:nvSpPr>
        <p:spPr>
          <a:xfrm>
            <a:off x="647700" y="22860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04900" y="2286000"/>
            <a:ext cx="2552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Căutăm formele ascunse în oraș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104900" y="2514600"/>
            <a:ext cx="2552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Explorăm Harta Orașului Geometric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1500" y="3086100"/>
            <a:ext cx="5238750" cy="685800"/>
          </a:xfrm>
          <a:custGeom>
            <a:avLst/>
            <a:gdLst/>
            <a:ahLst/>
            <a:cxnLst/>
            <a:rect l="l" t="t" r="r" b="b"/>
            <a:pathLst>
              <a:path w="5238750" h="685800">
                <a:moveTo>
                  <a:pt x="114302" y="0"/>
                </a:moveTo>
                <a:lnTo>
                  <a:pt x="5124448" y="0"/>
                </a:lnTo>
                <a:cubicBezTo>
                  <a:pt x="5187533" y="0"/>
                  <a:pt x="5238750" y="51217"/>
                  <a:pt x="5238750" y="114302"/>
                </a:cubicBezTo>
                <a:lnTo>
                  <a:pt x="5238750" y="571498"/>
                </a:lnTo>
                <a:cubicBezTo>
                  <a:pt x="5238750" y="634583"/>
                  <a:pt x="5187533" y="685800"/>
                  <a:pt x="5124448" y="685800"/>
                </a:cubicBezTo>
                <a:lnTo>
                  <a:pt x="114302" y="685800"/>
                </a:lnTo>
                <a:cubicBezTo>
                  <a:pt x="51217" y="685800"/>
                  <a:pt x="0" y="634583"/>
                  <a:pt x="0" y="5714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685800" y="3200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6" name="Text 14"/>
          <p:cNvSpPr/>
          <p:nvPr/>
        </p:nvSpPr>
        <p:spPr>
          <a:xfrm>
            <a:off x="647700" y="32004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104900" y="3200400"/>
            <a:ext cx="1952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 aducem în coșul comun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104900" y="3429000"/>
            <a:ext cx="1952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Colectăm formele găsite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71500" y="4000500"/>
            <a:ext cx="5238750" cy="685800"/>
          </a:xfrm>
          <a:custGeom>
            <a:avLst/>
            <a:gdLst/>
            <a:ahLst/>
            <a:cxnLst/>
            <a:rect l="l" t="t" r="r" b="b"/>
            <a:pathLst>
              <a:path w="5238750" h="685800">
                <a:moveTo>
                  <a:pt x="114302" y="0"/>
                </a:moveTo>
                <a:lnTo>
                  <a:pt x="5124448" y="0"/>
                </a:lnTo>
                <a:cubicBezTo>
                  <a:pt x="5187533" y="0"/>
                  <a:pt x="5238750" y="51217"/>
                  <a:pt x="5238750" y="114302"/>
                </a:cubicBezTo>
                <a:lnTo>
                  <a:pt x="5238750" y="571498"/>
                </a:lnTo>
                <a:cubicBezTo>
                  <a:pt x="5238750" y="634583"/>
                  <a:pt x="5187533" y="685800"/>
                  <a:pt x="5124448" y="685800"/>
                </a:cubicBezTo>
                <a:lnTo>
                  <a:pt x="114302" y="685800"/>
                </a:lnTo>
                <a:cubicBezTo>
                  <a:pt x="51217" y="685800"/>
                  <a:pt x="0" y="634583"/>
                  <a:pt x="0" y="5714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685800" y="4114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21" name="Text 19"/>
          <p:cNvSpPr/>
          <p:nvPr/>
        </p:nvSpPr>
        <p:spPr>
          <a:xfrm>
            <a:off x="647700" y="41148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04900" y="4114800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 așezăm în casa formei potrivite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104900" y="4343400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Clasificăm corect fiecare formă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71500" y="4914900"/>
            <a:ext cx="5238750" cy="685800"/>
          </a:xfrm>
          <a:custGeom>
            <a:avLst/>
            <a:gdLst/>
            <a:ahLst/>
            <a:cxnLst/>
            <a:rect l="l" t="t" r="r" b="b"/>
            <a:pathLst>
              <a:path w="5238750" h="685800">
                <a:moveTo>
                  <a:pt x="114302" y="0"/>
                </a:moveTo>
                <a:lnTo>
                  <a:pt x="5124448" y="0"/>
                </a:lnTo>
                <a:cubicBezTo>
                  <a:pt x="5187533" y="0"/>
                  <a:pt x="5238750" y="51217"/>
                  <a:pt x="5238750" y="114302"/>
                </a:cubicBezTo>
                <a:lnTo>
                  <a:pt x="5238750" y="571498"/>
                </a:lnTo>
                <a:cubicBezTo>
                  <a:pt x="5238750" y="634583"/>
                  <a:pt x="5187533" y="685800"/>
                  <a:pt x="5124448" y="685800"/>
                </a:cubicBezTo>
                <a:lnTo>
                  <a:pt x="114302" y="685800"/>
                </a:lnTo>
                <a:cubicBezTo>
                  <a:pt x="51217" y="685800"/>
                  <a:pt x="0" y="634583"/>
                  <a:pt x="0" y="5714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858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26" name="Text 24"/>
          <p:cNvSpPr/>
          <p:nvPr/>
        </p:nvSpPr>
        <p:spPr>
          <a:xfrm>
            <a:off x="647700" y="50292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104900" y="5029200"/>
            <a:ext cx="2714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Nu alergăm și nu luăm forma altuia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04900" y="5257800"/>
            <a:ext cx="2714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Respectăm regulile de comportament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71500" y="5829300"/>
            <a:ext cx="5238750" cy="685800"/>
          </a:xfrm>
          <a:custGeom>
            <a:avLst/>
            <a:gdLst/>
            <a:ahLst/>
            <a:cxnLst/>
            <a:rect l="l" t="t" r="r" b="b"/>
            <a:pathLst>
              <a:path w="5238750" h="685800">
                <a:moveTo>
                  <a:pt x="114302" y="0"/>
                </a:moveTo>
                <a:lnTo>
                  <a:pt x="5124448" y="0"/>
                </a:lnTo>
                <a:cubicBezTo>
                  <a:pt x="5187533" y="0"/>
                  <a:pt x="5238750" y="51217"/>
                  <a:pt x="5238750" y="114302"/>
                </a:cubicBezTo>
                <a:lnTo>
                  <a:pt x="5238750" y="571498"/>
                </a:lnTo>
                <a:cubicBezTo>
                  <a:pt x="5238750" y="634583"/>
                  <a:pt x="5187533" y="685800"/>
                  <a:pt x="5124448" y="685800"/>
                </a:cubicBezTo>
                <a:lnTo>
                  <a:pt x="114302" y="685800"/>
                </a:lnTo>
                <a:cubicBezTo>
                  <a:pt x="51217" y="685800"/>
                  <a:pt x="0" y="634583"/>
                  <a:pt x="0" y="5714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685800" y="5943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31" name="Text 29"/>
          <p:cNvSpPr/>
          <p:nvPr/>
        </p:nvSpPr>
        <p:spPr>
          <a:xfrm>
            <a:off x="647700" y="59436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104900" y="5943600"/>
            <a:ext cx="2600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Fiecare copil pune cel puțin o formă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104900" y="6172200"/>
            <a:ext cx="2600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Participare activă pentru toți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91250" y="1295400"/>
            <a:ext cx="5619750" cy="4267200"/>
          </a:xfrm>
          <a:custGeom>
            <a:avLst/>
            <a:gdLst/>
            <a:ahLst/>
            <a:cxnLst/>
            <a:rect l="l" t="t" r="r" b="b"/>
            <a:pathLst>
              <a:path w="5619750" h="4267200">
                <a:moveTo>
                  <a:pt x="152382" y="0"/>
                </a:moveTo>
                <a:lnTo>
                  <a:pt x="5467368" y="0"/>
                </a:lnTo>
                <a:cubicBezTo>
                  <a:pt x="5551470" y="0"/>
                  <a:pt x="5619750" y="68280"/>
                  <a:pt x="5619750" y="152382"/>
                </a:cubicBezTo>
                <a:lnTo>
                  <a:pt x="5619750" y="4114818"/>
                </a:lnTo>
                <a:cubicBezTo>
                  <a:pt x="5619750" y="4198920"/>
                  <a:pt x="5551470" y="4267200"/>
                  <a:pt x="5467368" y="4267200"/>
                </a:cubicBezTo>
                <a:lnTo>
                  <a:pt x="152382" y="4267200"/>
                </a:lnTo>
                <a:cubicBezTo>
                  <a:pt x="68280" y="4267200"/>
                  <a:pt x="0" y="4198920"/>
                  <a:pt x="0" y="4114818"/>
                </a:cubicBezTo>
                <a:lnTo>
                  <a:pt x="0" y="152382"/>
                </a:lnTo>
                <a:cubicBezTo>
                  <a:pt x="0" y="68280"/>
                  <a:pt x="68280" y="0"/>
                  <a:pt x="15238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6381750" y="1485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36" name="Text 34"/>
          <p:cNvSpPr/>
          <p:nvPr/>
        </p:nvSpPr>
        <p:spPr>
          <a:xfrm>
            <a:off x="6334125" y="14859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953250" y="1581150"/>
            <a:ext cx="1543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Fixarea Regulilor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81750" y="2095500"/>
            <a:ext cx="5238750" cy="1066800"/>
          </a:xfrm>
          <a:custGeom>
            <a:avLst/>
            <a:gdLst/>
            <a:ahLst/>
            <a:cxnLst/>
            <a:rect l="l" t="t" r="r" b="b"/>
            <a:pathLst>
              <a:path w="5238750" h="1066800">
                <a:moveTo>
                  <a:pt x="114297" y="0"/>
                </a:moveTo>
                <a:lnTo>
                  <a:pt x="5124453" y="0"/>
                </a:lnTo>
                <a:cubicBezTo>
                  <a:pt x="5187578" y="0"/>
                  <a:pt x="5238750" y="51172"/>
                  <a:pt x="5238750" y="114297"/>
                </a:cubicBezTo>
                <a:lnTo>
                  <a:pt x="5238750" y="952503"/>
                </a:lnTo>
                <a:cubicBezTo>
                  <a:pt x="5238750" y="1015628"/>
                  <a:pt x="5187578" y="1066800"/>
                  <a:pt x="5124453" y="1066800"/>
                </a:cubicBezTo>
                <a:lnTo>
                  <a:pt x="114297" y="1066800"/>
                </a:lnTo>
                <a:cubicBezTo>
                  <a:pt x="51172" y="1066800"/>
                  <a:pt x="0" y="1015628"/>
                  <a:pt x="0" y="9525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gradFill rotWithShape="1" flip="none">
            <a:gsLst>
              <a:gs pos="0">
                <a:srgbClr val="F4A261"/>
              </a:gs>
              <a:gs pos="100000">
                <a:srgbClr val="E76F51"/>
              </a:gs>
            </a:gsLst>
            <a:lin ang="2700000" scaled="1"/>
          </a:gradFill>
          <a:ln/>
        </p:spPr>
      </p:sp>
      <p:sp>
        <p:nvSpPr>
          <p:cNvPr id="39" name="Text 37"/>
          <p:cNvSpPr/>
          <p:nvPr/>
        </p:nvSpPr>
        <p:spPr>
          <a:xfrm>
            <a:off x="6534150" y="2247900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Demonstrația practică: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534150" y="2552700"/>
            <a:ext cx="5010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Educatoarea ia un cerc, îl denumește, îl compară cu un obiect rotund și îl pune în Casa Cercului.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81750" y="3276600"/>
            <a:ext cx="5238750" cy="1295400"/>
          </a:xfrm>
          <a:custGeom>
            <a:avLst/>
            <a:gdLst/>
            <a:ahLst/>
            <a:cxnLst/>
            <a:rect l="l" t="t" r="r" b="b"/>
            <a:pathLst>
              <a:path w="5238750" h="1295400">
                <a:moveTo>
                  <a:pt x="114306" y="0"/>
                </a:moveTo>
                <a:lnTo>
                  <a:pt x="5124444" y="0"/>
                </a:lnTo>
                <a:cubicBezTo>
                  <a:pt x="5187573" y="0"/>
                  <a:pt x="5238750" y="51177"/>
                  <a:pt x="5238750" y="114306"/>
                </a:cubicBezTo>
                <a:lnTo>
                  <a:pt x="5238750" y="1181094"/>
                </a:lnTo>
                <a:cubicBezTo>
                  <a:pt x="5238750" y="1244223"/>
                  <a:pt x="5187573" y="1295400"/>
                  <a:pt x="5124444" y="1295400"/>
                </a:cubicBezTo>
                <a:lnTo>
                  <a:pt x="114306" y="1295400"/>
                </a:lnTo>
                <a:cubicBezTo>
                  <a:pt x="51177" y="1295400"/>
                  <a:pt x="0" y="1244223"/>
                  <a:pt x="0" y="1181094"/>
                </a:cubicBezTo>
                <a:lnTo>
                  <a:pt x="0" y="114306"/>
                </a:lnTo>
                <a:cubicBezTo>
                  <a:pt x="0" y="51219"/>
                  <a:pt x="51219" y="0"/>
                  <a:pt x="114306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6515100" y="3429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76200" y="52388"/>
                </a:moveTo>
                <a:cubicBezTo>
                  <a:pt x="70931" y="52388"/>
                  <a:pt x="66675" y="56644"/>
                  <a:pt x="66675" y="61912"/>
                </a:cubicBezTo>
                <a:cubicBezTo>
                  <a:pt x="66675" y="65871"/>
                  <a:pt x="63490" y="69056"/>
                  <a:pt x="59531" y="69056"/>
                </a:cubicBezTo>
                <a:cubicBezTo>
                  <a:pt x="55572" y="69056"/>
                  <a:pt x="52388" y="65871"/>
                  <a:pt x="52388" y="61912"/>
                </a:cubicBezTo>
                <a:cubicBezTo>
                  <a:pt x="52388" y="48756"/>
                  <a:pt x="63044" y="38100"/>
                  <a:pt x="76200" y="38100"/>
                </a:cubicBezTo>
                <a:cubicBezTo>
                  <a:pt x="89356" y="38100"/>
                  <a:pt x="100013" y="48756"/>
                  <a:pt x="100013" y="61912"/>
                </a:cubicBezTo>
                <a:cubicBezTo>
                  <a:pt x="100013" y="75962"/>
                  <a:pt x="89297" y="81915"/>
                  <a:pt x="83344" y="84088"/>
                </a:cubicBezTo>
                <a:lnTo>
                  <a:pt x="83344" y="85219"/>
                </a:lnTo>
                <a:cubicBezTo>
                  <a:pt x="83344" y="89178"/>
                  <a:pt x="80159" y="92363"/>
                  <a:pt x="76200" y="92363"/>
                </a:cubicBezTo>
                <a:cubicBezTo>
                  <a:pt x="72241" y="92363"/>
                  <a:pt x="69056" y="89178"/>
                  <a:pt x="69056" y="85219"/>
                </a:cubicBezTo>
                <a:lnTo>
                  <a:pt x="69056" y="82808"/>
                </a:lnTo>
                <a:cubicBezTo>
                  <a:pt x="69056" y="76706"/>
                  <a:pt x="73462" y="72330"/>
                  <a:pt x="78016" y="70842"/>
                </a:cubicBezTo>
                <a:cubicBezTo>
                  <a:pt x="79921" y="70217"/>
                  <a:pt x="81945" y="69205"/>
                  <a:pt x="83433" y="67776"/>
                </a:cubicBezTo>
                <a:cubicBezTo>
                  <a:pt x="84713" y="66526"/>
                  <a:pt x="85725" y="64800"/>
                  <a:pt x="85725" y="61942"/>
                </a:cubicBezTo>
                <a:cubicBezTo>
                  <a:pt x="85725" y="56674"/>
                  <a:pt x="81469" y="52417"/>
                  <a:pt x="76200" y="52417"/>
                </a:cubicBezTo>
                <a:close/>
                <a:moveTo>
                  <a:pt x="66675" y="109537"/>
                </a:moveTo>
                <a:cubicBezTo>
                  <a:pt x="66675" y="104281"/>
                  <a:pt x="70943" y="100013"/>
                  <a:pt x="76200" y="100013"/>
                </a:cubicBezTo>
                <a:cubicBezTo>
                  <a:pt x="81457" y="100013"/>
                  <a:pt x="85725" y="104281"/>
                  <a:pt x="85725" y="109537"/>
                </a:cubicBezTo>
                <a:cubicBezTo>
                  <a:pt x="85725" y="114794"/>
                  <a:pt x="81457" y="119062"/>
                  <a:pt x="76200" y="119062"/>
                </a:cubicBezTo>
                <a:cubicBezTo>
                  <a:pt x="70943" y="119062"/>
                  <a:pt x="66675" y="114794"/>
                  <a:pt x="66675" y="109537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43" name="Text 41"/>
          <p:cNvSpPr/>
          <p:nvPr/>
        </p:nvSpPr>
        <p:spPr>
          <a:xfrm>
            <a:off x="6686550" y="3390900"/>
            <a:ext cx="4895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Întrebări pentru fixare: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724650" y="3695700"/>
            <a:ext cx="4857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„Unde punem cercurile?"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724650" y="3962400"/>
            <a:ext cx="4857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„Ce facem dacă nu știm ce formă este?"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724650" y="4229100"/>
            <a:ext cx="4857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„Avem voie să alergăm?"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81750" y="4648200"/>
            <a:ext cx="5238750" cy="723900"/>
          </a:xfrm>
          <a:custGeom>
            <a:avLst/>
            <a:gdLst/>
            <a:ahLst/>
            <a:cxnLst/>
            <a:rect l="l" t="t" r="r" b="b"/>
            <a:pathLst>
              <a:path w="5238750" h="723900">
                <a:moveTo>
                  <a:pt x="114297" y="0"/>
                </a:moveTo>
                <a:lnTo>
                  <a:pt x="5124453" y="0"/>
                </a:lnTo>
                <a:cubicBezTo>
                  <a:pt x="5187578" y="0"/>
                  <a:pt x="5238750" y="51172"/>
                  <a:pt x="5238750" y="114297"/>
                </a:cubicBezTo>
                <a:lnTo>
                  <a:pt x="5238750" y="609603"/>
                </a:lnTo>
                <a:cubicBezTo>
                  <a:pt x="5238750" y="672728"/>
                  <a:pt x="5187578" y="723900"/>
                  <a:pt x="5124453" y="723900"/>
                </a:cubicBezTo>
                <a:lnTo>
                  <a:pt x="114297" y="723900"/>
                </a:lnTo>
                <a:cubicBezTo>
                  <a:pt x="51172" y="723900"/>
                  <a:pt x="0" y="672728"/>
                  <a:pt x="0" y="6096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6496050" y="4762500"/>
            <a:ext cx="5086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Răspunsurile copiilor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496050" y="5029200"/>
            <a:ext cx="5086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Confirmă înțelegerea regulilor prin răspunsuri proprii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191250" y="5715000"/>
            <a:ext cx="5619750" cy="1066800"/>
          </a:xfrm>
          <a:custGeom>
            <a:avLst/>
            <a:gdLst/>
            <a:ahLst/>
            <a:cxnLst/>
            <a:rect l="l" t="t" r="r" b="b"/>
            <a:pathLst>
              <a:path w="5619750" h="1066800">
                <a:moveTo>
                  <a:pt x="152403" y="0"/>
                </a:moveTo>
                <a:lnTo>
                  <a:pt x="5467347" y="0"/>
                </a:lnTo>
                <a:cubicBezTo>
                  <a:pt x="5551517" y="0"/>
                  <a:pt x="5619750" y="68233"/>
                  <a:pt x="5619750" y="152403"/>
                </a:cubicBezTo>
                <a:lnTo>
                  <a:pt x="5619750" y="914397"/>
                </a:lnTo>
                <a:cubicBezTo>
                  <a:pt x="5619750" y="998567"/>
                  <a:pt x="5551517" y="1066800"/>
                  <a:pt x="5467347" y="1066800"/>
                </a:cubicBezTo>
                <a:lnTo>
                  <a:pt x="152403" y="1066800"/>
                </a:lnTo>
                <a:cubicBezTo>
                  <a:pt x="68233" y="1066800"/>
                  <a:pt x="0" y="998567"/>
                  <a:pt x="0" y="91439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6343650" y="5867400"/>
            <a:ext cx="1695450" cy="762000"/>
          </a:xfrm>
          <a:custGeom>
            <a:avLst/>
            <a:gdLst/>
            <a:ahLst/>
            <a:cxnLst/>
            <a:rect l="l" t="t" r="r" b="b"/>
            <a:pathLst>
              <a:path w="1695450" h="762000">
                <a:moveTo>
                  <a:pt x="114300" y="0"/>
                </a:moveTo>
                <a:lnTo>
                  <a:pt x="1581150" y="0"/>
                </a:lnTo>
                <a:cubicBezTo>
                  <a:pt x="1644234" y="0"/>
                  <a:pt x="1695450" y="51216"/>
                  <a:pt x="1695450" y="114300"/>
                </a:cubicBezTo>
                <a:lnTo>
                  <a:pt x="1695450" y="647700"/>
                </a:lnTo>
                <a:cubicBezTo>
                  <a:pt x="1695450" y="710784"/>
                  <a:pt x="1644234" y="762000"/>
                  <a:pt x="1581150" y="762000"/>
                </a:cubicBezTo>
                <a:lnTo>
                  <a:pt x="114300" y="762000"/>
                </a:lnTo>
                <a:cubicBezTo>
                  <a:pt x="51216" y="762000"/>
                  <a:pt x="0" y="710784"/>
                  <a:pt x="0" y="647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7077075" y="59817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85738" y="92869"/>
                </a:moveTo>
                <a:cubicBezTo>
                  <a:pt x="185738" y="113362"/>
                  <a:pt x="179085" y="132293"/>
                  <a:pt x="167878" y="147652"/>
                </a:cubicBezTo>
                <a:lnTo>
                  <a:pt x="224403" y="204222"/>
                </a:lnTo>
                <a:cubicBezTo>
                  <a:pt x="229984" y="209803"/>
                  <a:pt x="229984" y="218867"/>
                  <a:pt x="224403" y="224448"/>
                </a:cubicBezTo>
                <a:cubicBezTo>
                  <a:pt x="218822" y="230029"/>
                  <a:pt x="209758" y="230029"/>
                  <a:pt x="204177" y="224448"/>
                </a:cubicBezTo>
                <a:lnTo>
                  <a:pt x="147652" y="167878"/>
                </a:lnTo>
                <a:cubicBezTo>
                  <a:pt x="132293" y="179085"/>
                  <a:pt x="113362" y="185738"/>
                  <a:pt x="92869" y="185738"/>
                </a:cubicBezTo>
                <a:cubicBezTo>
                  <a:pt x="41568" y="185738"/>
                  <a:pt x="0" y="144170"/>
                  <a:pt x="0" y="92869"/>
                </a:cubicBezTo>
                <a:cubicBezTo>
                  <a:pt x="0" y="41568"/>
                  <a:pt x="41568" y="0"/>
                  <a:pt x="92869" y="0"/>
                </a:cubicBezTo>
                <a:cubicBezTo>
                  <a:pt x="144170" y="0"/>
                  <a:pt x="185738" y="41568"/>
                  <a:pt x="185738" y="92869"/>
                </a:cubicBezTo>
                <a:close/>
                <a:moveTo>
                  <a:pt x="92869" y="157163"/>
                </a:moveTo>
                <a:cubicBezTo>
                  <a:pt x="128353" y="157163"/>
                  <a:pt x="157163" y="128353"/>
                  <a:pt x="157163" y="92869"/>
                </a:cubicBezTo>
                <a:cubicBezTo>
                  <a:pt x="157163" y="57384"/>
                  <a:pt x="128353" y="28575"/>
                  <a:pt x="92869" y="28575"/>
                </a:cubicBezTo>
                <a:cubicBezTo>
                  <a:pt x="57384" y="28575"/>
                  <a:pt x="28575" y="57384"/>
                  <a:pt x="28575" y="92869"/>
                </a:cubicBezTo>
                <a:cubicBezTo>
                  <a:pt x="28575" y="128353"/>
                  <a:pt x="57384" y="157163"/>
                  <a:pt x="92869" y="157163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53" name="Text 51"/>
          <p:cNvSpPr/>
          <p:nvPr/>
        </p:nvSpPr>
        <p:spPr>
          <a:xfrm>
            <a:off x="6419850" y="6286500"/>
            <a:ext cx="1543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Căutare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8153400" y="5867400"/>
            <a:ext cx="1695450" cy="762000"/>
          </a:xfrm>
          <a:custGeom>
            <a:avLst/>
            <a:gdLst/>
            <a:ahLst/>
            <a:cxnLst/>
            <a:rect l="l" t="t" r="r" b="b"/>
            <a:pathLst>
              <a:path w="1695450" h="762000">
                <a:moveTo>
                  <a:pt x="114300" y="0"/>
                </a:moveTo>
                <a:lnTo>
                  <a:pt x="1581150" y="0"/>
                </a:lnTo>
                <a:cubicBezTo>
                  <a:pt x="1644234" y="0"/>
                  <a:pt x="1695450" y="51216"/>
                  <a:pt x="1695450" y="114300"/>
                </a:cubicBezTo>
                <a:lnTo>
                  <a:pt x="1695450" y="647700"/>
                </a:lnTo>
                <a:cubicBezTo>
                  <a:pt x="1695450" y="710784"/>
                  <a:pt x="1644234" y="762000"/>
                  <a:pt x="1581150" y="762000"/>
                </a:cubicBezTo>
                <a:lnTo>
                  <a:pt x="114300" y="762000"/>
                </a:lnTo>
                <a:cubicBezTo>
                  <a:pt x="51216" y="762000"/>
                  <a:pt x="0" y="710784"/>
                  <a:pt x="0" y="647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55" name="Shape 53"/>
          <p:cNvSpPr/>
          <p:nvPr/>
        </p:nvSpPr>
        <p:spPr>
          <a:xfrm>
            <a:off x="8872538" y="59817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9781" y="171450"/>
                </a:moveTo>
                <a:lnTo>
                  <a:pt x="48756" y="152474"/>
                </a:lnTo>
                <a:cubicBezTo>
                  <a:pt x="59472" y="141759"/>
                  <a:pt x="74027" y="135731"/>
                  <a:pt x="89163" y="135731"/>
                </a:cubicBezTo>
                <a:lnTo>
                  <a:pt x="157163" y="135731"/>
                </a:lnTo>
                <a:cubicBezTo>
                  <a:pt x="165065" y="135731"/>
                  <a:pt x="171450" y="142116"/>
                  <a:pt x="171450" y="150019"/>
                </a:cubicBezTo>
                <a:cubicBezTo>
                  <a:pt x="171450" y="157922"/>
                  <a:pt x="165065" y="164306"/>
                  <a:pt x="157163" y="164306"/>
                </a:cubicBezTo>
                <a:lnTo>
                  <a:pt x="125016" y="164306"/>
                </a:lnTo>
                <a:cubicBezTo>
                  <a:pt x="119077" y="164306"/>
                  <a:pt x="114300" y="169084"/>
                  <a:pt x="114300" y="175022"/>
                </a:cubicBezTo>
                <a:cubicBezTo>
                  <a:pt x="114300" y="180960"/>
                  <a:pt x="119077" y="185738"/>
                  <a:pt x="125016" y="185738"/>
                </a:cubicBezTo>
                <a:lnTo>
                  <a:pt x="175290" y="185738"/>
                </a:lnTo>
                <a:lnTo>
                  <a:pt x="228734" y="146358"/>
                </a:lnTo>
                <a:cubicBezTo>
                  <a:pt x="236681" y="140509"/>
                  <a:pt x="247843" y="142205"/>
                  <a:pt x="253692" y="150153"/>
                </a:cubicBezTo>
                <a:cubicBezTo>
                  <a:pt x="259541" y="158100"/>
                  <a:pt x="257845" y="169262"/>
                  <a:pt x="249897" y="175111"/>
                </a:cubicBezTo>
                <a:lnTo>
                  <a:pt x="193372" y="216768"/>
                </a:lnTo>
                <a:cubicBezTo>
                  <a:pt x="182925" y="224448"/>
                  <a:pt x="170334" y="228600"/>
                  <a:pt x="157341" y="228600"/>
                </a:cubicBezTo>
                <a:lnTo>
                  <a:pt x="14288" y="228600"/>
                </a:lnTo>
                <a:cubicBezTo>
                  <a:pt x="6385" y="228600"/>
                  <a:pt x="0" y="222215"/>
                  <a:pt x="0" y="214313"/>
                </a:cubicBezTo>
                <a:lnTo>
                  <a:pt x="0" y="185738"/>
                </a:lnTo>
                <a:cubicBezTo>
                  <a:pt x="0" y="177835"/>
                  <a:pt x="6385" y="171450"/>
                  <a:pt x="14288" y="171450"/>
                </a:cubicBezTo>
                <a:lnTo>
                  <a:pt x="29781" y="171450"/>
                </a:ln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56" name="Text 54"/>
          <p:cNvSpPr/>
          <p:nvPr/>
        </p:nvSpPr>
        <p:spPr>
          <a:xfrm>
            <a:off x="8229600" y="6286500"/>
            <a:ext cx="1543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Colectare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9963150" y="5867400"/>
            <a:ext cx="1695450" cy="762000"/>
          </a:xfrm>
          <a:custGeom>
            <a:avLst/>
            <a:gdLst/>
            <a:ahLst/>
            <a:cxnLst/>
            <a:rect l="l" t="t" r="r" b="b"/>
            <a:pathLst>
              <a:path w="1695450" h="762000">
                <a:moveTo>
                  <a:pt x="114300" y="0"/>
                </a:moveTo>
                <a:lnTo>
                  <a:pt x="1581150" y="0"/>
                </a:lnTo>
                <a:cubicBezTo>
                  <a:pt x="1644234" y="0"/>
                  <a:pt x="1695450" y="51216"/>
                  <a:pt x="1695450" y="114300"/>
                </a:cubicBezTo>
                <a:lnTo>
                  <a:pt x="1695450" y="647700"/>
                </a:lnTo>
                <a:cubicBezTo>
                  <a:pt x="1695450" y="710784"/>
                  <a:pt x="1644234" y="762000"/>
                  <a:pt x="1581150" y="762000"/>
                </a:cubicBezTo>
                <a:lnTo>
                  <a:pt x="114300" y="762000"/>
                </a:lnTo>
                <a:cubicBezTo>
                  <a:pt x="51216" y="762000"/>
                  <a:pt x="0" y="710784"/>
                  <a:pt x="0" y="647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58" name="Shape 56"/>
          <p:cNvSpPr/>
          <p:nvPr/>
        </p:nvSpPr>
        <p:spPr>
          <a:xfrm>
            <a:off x="10682288" y="59817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10103" y="167253"/>
                </a:moveTo>
                <a:lnTo>
                  <a:pt x="67241" y="210116"/>
                </a:lnTo>
                <a:cubicBezTo>
                  <a:pt x="61659" y="215697"/>
                  <a:pt x="52596" y="215697"/>
                  <a:pt x="47015" y="210116"/>
                </a:cubicBezTo>
                <a:lnTo>
                  <a:pt x="4152" y="167253"/>
                </a:lnTo>
                <a:cubicBezTo>
                  <a:pt x="-1429" y="161672"/>
                  <a:pt x="-1429" y="152608"/>
                  <a:pt x="4152" y="147027"/>
                </a:cubicBezTo>
                <a:cubicBezTo>
                  <a:pt x="9733" y="141446"/>
                  <a:pt x="18797" y="141446"/>
                  <a:pt x="24378" y="147027"/>
                </a:cubicBezTo>
                <a:lnTo>
                  <a:pt x="42863" y="165512"/>
                </a:lnTo>
                <a:lnTo>
                  <a:pt x="42863" y="28575"/>
                </a:lnTo>
                <a:cubicBezTo>
                  <a:pt x="42863" y="20672"/>
                  <a:pt x="49247" y="14288"/>
                  <a:pt x="57150" y="14288"/>
                </a:cubicBezTo>
                <a:cubicBezTo>
                  <a:pt x="65053" y="14288"/>
                  <a:pt x="71438" y="20672"/>
                  <a:pt x="71438" y="28575"/>
                </a:cubicBezTo>
                <a:lnTo>
                  <a:pt x="71438" y="165512"/>
                </a:lnTo>
                <a:lnTo>
                  <a:pt x="89922" y="147027"/>
                </a:lnTo>
                <a:cubicBezTo>
                  <a:pt x="95503" y="141446"/>
                  <a:pt x="104567" y="141446"/>
                  <a:pt x="110148" y="147027"/>
                </a:cubicBezTo>
                <a:cubicBezTo>
                  <a:pt x="115729" y="152608"/>
                  <a:pt x="115729" y="161672"/>
                  <a:pt x="110148" y="167253"/>
                </a:cubicBezTo>
                <a:close/>
                <a:moveTo>
                  <a:pt x="142875" y="214313"/>
                </a:moveTo>
                <a:cubicBezTo>
                  <a:pt x="134972" y="214313"/>
                  <a:pt x="128588" y="207928"/>
                  <a:pt x="128588" y="200025"/>
                </a:cubicBezTo>
                <a:cubicBezTo>
                  <a:pt x="128588" y="192122"/>
                  <a:pt x="134972" y="185738"/>
                  <a:pt x="142875" y="185738"/>
                </a:cubicBezTo>
                <a:lnTo>
                  <a:pt x="157163" y="185738"/>
                </a:lnTo>
                <a:cubicBezTo>
                  <a:pt x="165065" y="185738"/>
                  <a:pt x="171450" y="192122"/>
                  <a:pt x="171450" y="200025"/>
                </a:cubicBezTo>
                <a:cubicBezTo>
                  <a:pt x="171450" y="207928"/>
                  <a:pt x="165065" y="214313"/>
                  <a:pt x="157163" y="214313"/>
                </a:cubicBezTo>
                <a:lnTo>
                  <a:pt x="142875" y="214313"/>
                </a:lnTo>
                <a:close/>
                <a:moveTo>
                  <a:pt x="142875" y="157163"/>
                </a:moveTo>
                <a:cubicBezTo>
                  <a:pt x="134972" y="157163"/>
                  <a:pt x="128588" y="150778"/>
                  <a:pt x="128588" y="142875"/>
                </a:cubicBezTo>
                <a:cubicBezTo>
                  <a:pt x="128588" y="134972"/>
                  <a:pt x="134972" y="128588"/>
                  <a:pt x="142875" y="128588"/>
                </a:cubicBezTo>
                <a:lnTo>
                  <a:pt x="185738" y="128588"/>
                </a:lnTo>
                <a:cubicBezTo>
                  <a:pt x="193640" y="128588"/>
                  <a:pt x="200025" y="134972"/>
                  <a:pt x="200025" y="142875"/>
                </a:cubicBezTo>
                <a:cubicBezTo>
                  <a:pt x="200025" y="150778"/>
                  <a:pt x="193640" y="157163"/>
                  <a:pt x="185738" y="157163"/>
                </a:cubicBezTo>
                <a:lnTo>
                  <a:pt x="142875" y="157163"/>
                </a:lnTo>
                <a:close/>
                <a:moveTo>
                  <a:pt x="142875" y="100013"/>
                </a:moveTo>
                <a:cubicBezTo>
                  <a:pt x="134972" y="100013"/>
                  <a:pt x="128588" y="93628"/>
                  <a:pt x="128588" y="85725"/>
                </a:cubicBezTo>
                <a:cubicBezTo>
                  <a:pt x="128588" y="77822"/>
                  <a:pt x="134972" y="71438"/>
                  <a:pt x="142875" y="71438"/>
                </a:cubicBezTo>
                <a:lnTo>
                  <a:pt x="214313" y="71438"/>
                </a:lnTo>
                <a:cubicBezTo>
                  <a:pt x="222215" y="71438"/>
                  <a:pt x="228600" y="77822"/>
                  <a:pt x="228600" y="85725"/>
                </a:cubicBezTo>
                <a:cubicBezTo>
                  <a:pt x="228600" y="93628"/>
                  <a:pt x="222215" y="100013"/>
                  <a:pt x="214313" y="100013"/>
                </a:cubicBezTo>
                <a:lnTo>
                  <a:pt x="142875" y="100013"/>
                </a:lnTo>
                <a:close/>
                <a:moveTo>
                  <a:pt x="142875" y="42863"/>
                </a:moveTo>
                <a:cubicBezTo>
                  <a:pt x="134972" y="42863"/>
                  <a:pt x="128588" y="36478"/>
                  <a:pt x="128588" y="28575"/>
                </a:cubicBezTo>
                <a:cubicBezTo>
                  <a:pt x="128588" y="20672"/>
                  <a:pt x="134972" y="14288"/>
                  <a:pt x="142875" y="14288"/>
                </a:cubicBezTo>
                <a:lnTo>
                  <a:pt x="242888" y="14288"/>
                </a:lnTo>
                <a:cubicBezTo>
                  <a:pt x="250790" y="14288"/>
                  <a:pt x="257175" y="20672"/>
                  <a:pt x="257175" y="28575"/>
                </a:cubicBezTo>
                <a:cubicBezTo>
                  <a:pt x="257175" y="36478"/>
                  <a:pt x="250790" y="42863"/>
                  <a:pt x="242888" y="42863"/>
                </a:cubicBezTo>
                <a:lnTo>
                  <a:pt x="142875" y="42863"/>
                </a:ln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59" name="Text 57"/>
          <p:cNvSpPr/>
          <p:nvPr/>
        </p:nvSpPr>
        <p:spPr>
          <a:xfrm>
            <a:off x="10039350" y="6286500"/>
            <a:ext cx="1543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Clasificare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295650" cy="304800"/>
          </a:xfrm>
          <a:custGeom>
            <a:avLst/>
            <a:gdLst/>
            <a:ahLst/>
            <a:cxnLst/>
            <a:rect l="l" t="t" r="r" b="b"/>
            <a:pathLst>
              <a:path w="3295650" h="304800">
                <a:moveTo>
                  <a:pt x="152400" y="0"/>
                </a:moveTo>
                <a:lnTo>
                  <a:pt x="3143250" y="0"/>
                </a:lnTo>
                <a:cubicBezTo>
                  <a:pt x="3227362" y="0"/>
                  <a:pt x="3295650" y="68288"/>
                  <a:pt x="3295650" y="152400"/>
                </a:cubicBezTo>
                <a:lnTo>
                  <a:pt x="3295650" y="152400"/>
                </a:lnTo>
                <a:cubicBezTo>
                  <a:pt x="3295650" y="236512"/>
                  <a:pt x="3227362" y="304800"/>
                  <a:pt x="314325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19100"/>
            <a:ext cx="3067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DF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DESFĂȘURARE METODICĂ - ETAPELE 6-8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D405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Desfășurarea Jocului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314450"/>
            <a:ext cx="3705225" cy="2686050"/>
          </a:xfrm>
          <a:custGeom>
            <a:avLst/>
            <a:gdLst/>
            <a:ahLst/>
            <a:cxnLst/>
            <a:rect l="l" t="t" r="r" b="b"/>
            <a:pathLst>
              <a:path w="3705225" h="26860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533644"/>
                </a:lnTo>
                <a:cubicBezTo>
                  <a:pt x="3705225" y="2617815"/>
                  <a:pt x="3636990" y="2686050"/>
                  <a:pt x="3552819" y="2686050"/>
                </a:cubicBezTo>
                <a:lnTo>
                  <a:pt x="152406" y="2686050"/>
                </a:lnTo>
                <a:cubicBezTo>
                  <a:pt x="68235" y="2686050"/>
                  <a:pt x="0" y="2617815"/>
                  <a:pt x="0" y="2533644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81000" y="13144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7" name="Shape 5"/>
          <p:cNvSpPr/>
          <p:nvPr/>
        </p:nvSpPr>
        <p:spPr>
          <a:xfrm>
            <a:off x="533400" y="14859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8" name="Text 6"/>
          <p:cNvSpPr/>
          <p:nvPr/>
        </p:nvSpPr>
        <p:spPr>
          <a:xfrm>
            <a:off x="495300" y="14859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90600" y="1543050"/>
            <a:ext cx="1152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A90A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Demonstrație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3400" y="1981200"/>
            <a:ext cx="3476625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Doi copii sunt invitați să caute o formă, să o denumească și să o așeze corect.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3400" y="3390900"/>
            <a:ext cx="3400425" cy="457200"/>
          </a:xfrm>
          <a:custGeom>
            <a:avLst/>
            <a:gdLst/>
            <a:ahLst/>
            <a:cxnLst/>
            <a:rect l="l" t="t" r="r" b="b"/>
            <a:pathLst>
              <a:path w="3400425" h="457200">
                <a:moveTo>
                  <a:pt x="114300" y="0"/>
                </a:moveTo>
                <a:lnTo>
                  <a:pt x="3286125" y="0"/>
                </a:lnTo>
                <a:cubicBezTo>
                  <a:pt x="3349209" y="0"/>
                  <a:pt x="3400425" y="51216"/>
                  <a:pt x="3400425" y="114300"/>
                </a:cubicBezTo>
                <a:lnTo>
                  <a:pt x="3400425" y="342900"/>
                </a:lnTo>
                <a:cubicBezTo>
                  <a:pt x="3400425" y="405984"/>
                  <a:pt x="3349209" y="457200"/>
                  <a:pt x="3286125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647700" y="3548063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13" name="Text 11"/>
          <p:cNvSpPr/>
          <p:nvPr/>
        </p:nvSpPr>
        <p:spPr>
          <a:xfrm>
            <a:off x="958453" y="3519488"/>
            <a:ext cx="195761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Grupul observă și confirmă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1000" y="4171950"/>
            <a:ext cx="3705225" cy="2686050"/>
          </a:xfrm>
          <a:custGeom>
            <a:avLst/>
            <a:gdLst/>
            <a:ahLst/>
            <a:cxnLst/>
            <a:rect l="l" t="t" r="r" b="b"/>
            <a:pathLst>
              <a:path w="3705225" h="26860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533644"/>
                </a:lnTo>
                <a:cubicBezTo>
                  <a:pt x="3705225" y="2617815"/>
                  <a:pt x="3636990" y="2686050"/>
                  <a:pt x="3552819" y="2686050"/>
                </a:cubicBezTo>
                <a:lnTo>
                  <a:pt x="152406" y="2686050"/>
                </a:lnTo>
                <a:cubicBezTo>
                  <a:pt x="68235" y="2686050"/>
                  <a:pt x="0" y="2617815"/>
                  <a:pt x="0" y="2533644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81000" y="41719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6" name="Shape 14"/>
          <p:cNvSpPr/>
          <p:nvPr/>
        </p:nvSpPr>
        <p:spPr>
          <a:xfrm>
            <a:off x="533400" y="4343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17" name="Text 15"/>
          <p:cNvSpPr/>
          <p:nvPr/>
        </p:nvSpPr>
        <p:spPr>
          <a:xfrm>
            <a:off x="495300" y="43434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7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90600" y="440055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4A26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 de Probă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33400" y="4838700"/>
            <a:ext cx="3476625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Copiii caută o singură formă fiecare și o așază în casa potrivită.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33400" y="6248400"/>
            <a:ext cx="3400425" cy="457200"/>
          </a:xfrm>
          <a:custGeom>
            <a:avLst/>
            <a:gdLst/>
            <a:ahLst/>
            <a:cxnLst/>
            <a:rect l="l" t="t" r="r" b="b"/>
            <a:pathLst>
              <a:path w="3400425" h="457200">
                <a:moveTo>
                  <a:pt x="114300" y="0"/>
                </a:moveTo>
                <a:lnTo>
                  <a:pt x="3286125" y="0"/>
                </a:lnTo>
                <a:cubicBezTo>
                  <a:pt x="3349209" y="0"/>
                  <a:pt x="3400425" y="51216"/>
                  <a:pt x="3400425" y="114300"/>
                </a:cubicBezTo>
                <a:lnTo>
                  <a:pt x="3400425" y="342900"/>
                </a:lnTo>
                <a:cubicBezTo>
                  <a:pt x="3400425" y="405984"/>
                  <a:pt x="3349209" y="457200"/>
                  <a:pt x="3286125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666750" y="640556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1735" y="25926"/>
                </a:moveTo>
                <a:lnTo>
                  <a:pt x="76200" y="32087"/>
                </a:lnTo>
                <a:lnTo>
                  <a:pt x="80665" y="25926"/>
                </a:lnTo>
                <a:cubicBezTo>
                  <a:pt x="88106" y="15627"/>
                  <a:pt x="100072" y="9525"/>
                  <a:pt x="112782" y="9525"/>
                </a:cubicBezTo>
                <a:cubicBezTo>
                  <a:pt x="134660" y="9525"/>
                  <a:pt x="152400" y="27265"/>
                  <a:pt x="152400" y="49143"/>
                </a:cubicBezTo>
                <a:lnTo>
                  <a:pt x="152400" y="49917"/>
                </a:lnTo>
                <a:cubicBezTo>
                  <a:pt x="152400" y="83314"/>
                  <a:pt x="110758" y="122099"/>
                  <a:pt x="89029" y="138678"/>
                </a:cubicBezTo>
                <a:cubicBezTo>
                  <a:pt x="85338" y="141476"/>
                  <a:pt x="80814" y="142875"/>
                  <a:pt x="76200" y="142875"/>
                </a:cubicBezTo>
                <a:cubicBezTo>
                  <a:pt x="71586" y="142875"/>
                  <a:pt x="67032" y="141506"/>
                  <a:pt x="63371" y="138678"/>
                </a:cubicBezTo>
                <a:cubicBezTo>
                  <a:pt x="41642" y="122099"/>
                  <a:pt x="0" y="83314"/>
                  <a:pt x="0" y="49917"/>
                </a:cubicBezTo>
                <a:lnTo>
                  <a:pt x="0" y="49143"/>
                </a:lnTo>
                <a:cubicBezTo>
                  <a:pt x="0" y="27265"/>
                  <a:pt x="17740" y="9525"/>
                  <a:pt x="39618" y="9525"/>
                </a:cubicBezTo>
                <a:cubicBezTo>
                  <a:pt x="52328" y="9525"/>
                  <a:pt x="64294" y="15627"/>
                  <a:pt x="71735" y="25926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22" name="Text 20"/>
          <p:cNvSpPr/>
          <p:nvPr/>
        </p:nvSpPr>
        <p:spPr>
          <a:xfrm>
            <a:off x="895350" y="6362700"/>
            <a:ext cx="3000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Corecție blândă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dacă este necesar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241750" y="1314450"/>
            <a:ext cx="7572375" cy="3867150"/>
          </a:xfrm>
          <a:custGeom>
            <a:avLst/>
            <a:gdLst/>
            <a:ahLst/>
            <a:cxnLst/>
            <a:rect l="l" t="t" r="r" b="b"/>
            <a:pathLst>
              <a:path w="7572375" h="3867150">
                <a:moveTo>
                  <a:pt x="38100" y="0"/>
                </a:moveTo>
                <a:lnTo>
                  <a:pt x="7534275" y="0"/>
                </a:lnTo>
                <a:cubicBezTo>
                  <a:pt x="7555303" y="0"/>
                  <a:pt x="7572375" y="17072"/>
                  <a:pt x="7572375" y="38100"/>
                </a:cubicBezTo>
                <a:lnTo>
                  <a:pt x="7572375" y="3714746"/>
                </a:lnTo>
                <a:cubicBezTo>
                  <a:pt x="7572375" y="3798916"/>
                  <a:pt x="7504141" y="3867150"/>
                  <a:pt x="7419971" y="3867150"/>
                </a:cubicBezTo>
                <a:lnTo>
                  <a:pt x="152404" y="3867150"/>
                </a:lnTo>
                <a:cubicBezTo>
                  <a:pt x="68234" y="3867150"/>
                  <a:pt x="0" y="3798916"/>
                  <a:pt x="0" y="371474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4241750" y="1314450"/>
            <a:ext cx="7572375" cy="38100"/>
          </a:xfrm>
          <a:custGeom>
            <a:avLst/>
            <a:gdLst/>
            <a:ahLst/>
            <a:cxnLst/>
            <a:rect l="l" t="t" r="r" b="b"/>
            <a:pathLst>
              <a:path w="7572375" h="38100">
                <a:moveTo>
                  <a:pt x="38100" y="0"/>
                </a:moveTo>
                <a:lnTo>
                  <a:pt x="7534275" y="0"/>
                </a:lnTo>
                <a:cubicBezTo>
                  <a:pt x="7555303" y="0"/>
                  <a:pt x="7572375" y="17072"/>
                  <a:pt x="7572375" y="38100"/>
                </a:cubicBezTo>
                <a:lnTo>
                  <a:pt x="75723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25" name="Shape 23"/>
          <p:cNvSpPr/>
          <p:nvPr/>
        </p:nvSpPr>
        <p:spPr>
          <a:xfrm>
            <a:off x="4432250" y="152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26" name="Text 24"/>
          <p:cNvSpPr/>
          <p:nvPr/>
        </p:nvSpPr>
        <p:spPr>
          <a:xfrm>
            <a:off x="4384625" y="1524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03750" y="1619250"/>
            <a:ext cx="158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76F5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Jocul Propriu-Zis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432250" y="2152650"/>
            <a:ext cx="3514725" cy="838200"/>
          </a:xfrm>
          <a:custGeom>
            <a:avLst/>
            <a:gdLst/>
            <a:ahLst/>
            <a:cxnLst/>
            <a:rect l="l" t="t" r="r" b="b"/>
            <a:pathLst>
              <a:path w="3514725" h="838200">
                <a:moveTo>
                  <a:pt x="114297" y="0"/>
                </a:moveTo>
                <a:lnTo>
                  <a:pt x="3400428" y="0"/>
                </a:lnTo>
                <a:cubicBezTo>
                  <a:pt x="3463553" y="0"/>
                  <a:pt x="3514725" y="51172"/>
                  <a:pt x="3514725" y="114297"/>
                </a:cubicBezTo>
                <a:lnTo>
                  <a:pt x="3514725" y="723903"/>
                </a:lnTo>
                <a:cubicBezTo>
                  <a:pt x="3514725" y="787028"/>
                  <a:pt x="3463553" y="838200"/>
                  <a:pt x="3400428" y="838200"/>
                </a:cubicBezTo>
                <a:lnTo>
                  <a:pt x="114297" y="838200"/>
                </a:lnTo>
                <a:cubicBezTo>
                  <a:pt x="51172" y="838200"/>
                  <a:pt x="0" y="787028"/>
                  <a:pt x="0" y="7239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E76F51">
              <a:alpha val="10196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4632275" y="232410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71438" y="29766"/>
                </a:moveTo>
                <a:cubicBezTo>
                  <a:pt x="82937" y="29766"/>
                  <a:pt x="92273" y="20429"/>
                  <a:pt x="92273" y="8930"/>
                </a:cubicBezTo>
                <a:cubicBezTo>
                  <a:pt x="92273" y="-2570"/>
                  <a:pt x="82937" y="-11906"/>
                  <a:pt x="71438" y="-11906"/>
                </a:cubicBezTo>
                <a:cubicBezTo>
                  <a:pt x="59938" y="-11906"/>
                  <a:pt x="50602" y="-2570"/>
                  <a:pt x="50602" y="8930"/>
                </a:cubicBezTo>
                <a:cubicBezTo>
                  <a:pt x="50602" y="20429"/>
                  <a:pt x="59938" y="29766"/>
                  <a:pt x="71438" y="29766"/>
                </a:cubicBezTo>
                <a:close/>
                <a:moveTo>
                  <a:pt x="39216" y="84795"/>
                </a:moveTo>
                <a:lnTo>
                  <a:pt x="47625" y="76386"/>
                </a:lnTo>
                <a:lnTo>
                  <a:pt x="47625" y="102171"/>
                </a:lnTo>
                <a:cubicBezTo>
                  <a:pt x="47625" y="112588"/>
                  <a:pt x="52164" y="122523"/>
                  <a:pt x="60089" y="129294"/>
                </a:cubicBezTo>
                <a:lnTo>
                  <a:pt x="86655" y="152065"/>
                </a:lnTo>
                <a:cubicBezTo>
                  <a:pt x="88850" y="153963"/>
                  <a:pt x="90301" y="156567"/>
                  <a:pt x="90711" y="159432"/>
                </a:cubicBezTo>
                <a:lnTo>
                  <a:pt x="95399" y="192212"/>
                </a:lnTo>
                <a:cubicBezTo>
                  <a:pt x="96329" y="198723"/>
                  <a:pt x="102357" y="203262"/>
                  <a:pt x="108868" y="202332"/>
                </a:cubicBezTo>
                <a:cubicBezTo>
                  <a:pt x="115379" y="201402"/>
                  <a:pt x="119918" y="195374"/>
                  <a:pt x="118988" y="188863"/>
                </a:cubicBezTo>
                <a:lnTo>
                  <a:pt x="114300" y="156083"/>
                </a:lnTo>
                <a:cubicBezTo>
                  <a:pt x="113072" y="147489"/>
                  <a:pt x="108756" y="139675"/>
                  <a:pt x="102171" y="134020"/>
                </a:cubicBezTo>
                <a:lnTo>
                  <a:pt x="89334" y="123006"/>
                </a:lnTo>
                <a:lnTo>
                  <a:pt x="89334" y="80144"/>
                </a:lnTo>
                <a:lnTo>
                  <a:pt x="90748" y="81893"/>
                </a:lnTo>
                <a:cubicBezTo>
                  <a:pt x="97520" y="90376"/>
                  <a:pt x="107789" y="95287"/>
                  <a:pt x="118653" y="95287"/>
                </a:cubicBezTo>
                <a:lnTo>
                  <a:pt x="131006" y="95287"/>
                </a:lnTo>
                <a:cubicBezTo>
                  <a:pt x="137592" y="95287"/>
                  <a:pt x="142912" y="89967"/>
                  <a:pt x="142912" y="83381"/>
                </a:cubicBezTo>
                <a:cubicBezTo>
                  <a:pt x="142912" y="76795"/>
                  <a:pt x="137592" y="71475"/>
                  <a:pt x="131006" y="71475"/>
                </a:cubicBezTo>
                <a:lnTo>
                  <a:pt x="118653" y="71475"/>
                </a:lnTo>
                <a:cubicBezTo>
                  <a:pt x="115044" y="71475"/>
                  <a:pt x="111621" y="69838"/>
                  <a:pt x="109351" y="67010"/>
                </a:cubicBezTo>
                <a:lnTo>
                  <a:pt x="102691" y="58675"/>
                </a:lnTo>
                <a:cubicBezTo>
                  <a:pt x="94134" y="47960"/>
                  <a:pt x="81149" y="41709"/>
                  <a:pt x="67419" y="41709"/>
                </a:cubicBezTo>
                <a:cubicBezTo>
                  <a:pt x="55438" y="41709"/>
                  <a:pt x="43942" y="46472"/>
                  <a:pt x="35496" y="54955"/>
                </a:cubicBezTo>
                <a:lnTo>
                  <a:pt x="22361" y="67940"/>
                </a:lnTo>
                <a:cubicBezTo>
                  <a:pt x="15664" y="74637"/>
                  <a:pt x="11906" y="83716"/>
                  <a:pt x="11906" y="93204"/>
                </a:cubicBezTo>
                <a:lnTo>
                  <a:pt x="11906" y="107156"/>
                </a:lnTo>
                <a:cubicBezTo>
                  <a:pt x="11906" y="113742"/>
                  <a:pt x="17227" y="119063"/>
                  <a:pt x="23812" y="119063"/>
                </a:cubicBezTo>
                <a:cubicBezTo>
                  <a:pt x="30398" y="119063"/>
                  <a:pt x="35719" y="113742"/>
                  <a:pt x="35719" y="107156"/>
                </a:cubicBezTo>
                <a:lnTo>
                  <a:pt x="35719" y="93204"/>
                </a:lnTo>
                <a:cubicBezTo>
                  <a:pt x="35719" y="90041"/>
                  <a:pt x="36984" y="87027"/>
                  <a:pt x="39216" y="84795"/>
                </a:cubicBezTo>
                <a:close/>
                <a:moveTo>
                  <a:pt x="43830" y="151544"/>
                </a:moveTo>
                <a:cubicBezTo>
                  <a:pt x="43272" y="153479"/>
                  <a:pt x="42230" y="155265"/>
                  <a:pt x="40816" y="156679"/>
                </a:cubicBezTo>
                <a:lnTo>
                  <a:pt x="15404" y="182091"/>
                </a:lnTo>
                <a:cubicBezTo>
                  <a:pt x="10753" y="186742"/>
                  <a:pt x="10753" y="194295"/>
                  <a:pt x="15404" y="198946"/>
                </a:cubicBezTo>
                <a:cubicBezTo>
                  <a:pt x="20055" y="203597"/>
                  <a:pt x="27608" y="203597"/>
                  <a:pt x="32258" y="198946"/>
                </a:cubicBezTo>
                <a:lnTo>
                  <a:pt x="57671" y="173534"/>
                </a:lnTo>
                <a:cubicBezTo>
                  <a:pt x="61950" y="169255"/>
                  <a:pt x="65075" y="163934"/>
                  <a:pt x="66749" y="158093"/>
                </a:cubicBezTo>
                <a:lnTo>
                  <a:pt x="67568" y="155265"/>
                </a:lnTo>
                <a:lnTo>
                  <a:pt x="50453" y="140605"/>
                </a:lnTo>
                <a:cubicBezTo>
                  <a:pt x="49523" y="139787"/>
                  <a:pt x="48592" y="138968"/>
                  <a:pt x="47699" y="138075"/>
                </a:cubicBezTo>
                <a:lnTo>
                  <a:pt x="43830" y="151544"/>
                </a:lnTo>
                <a:close/>
              </a:path>
            </a:pathLst>
          </a:custGeom>
          <a:solidFill>
            <a:srgbClr val="E76F51"/>
          </a:solidFill>
          <a:ln/>
        </p:spPr>
      </p:sp>
      <p:sp>
        <p:nvSpPr>
          <p:cNvPr id="30" name="Text 28"/>
          <p:cNvSpPr/>
          <p:nvPr/>
        </p:nvSpPr>
        <p:spPr>
          <a:xfrm>
            <a:off x="4898975" y="2305050"/>
            <a:ext cx="781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Deplasare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584650" y="2609850"/>
            <a:ext cx="3286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Copiii se deplasează prin „Orașul Geometric"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432250" y="3143250"/>
            <a:ext cx="3514725" cy="838200"/>
          </a:xfrm>
          <a:custGeom>
            <a:avLst/>
            <a:gdLst/>
            <a:ahLst/>
            <a:cxnLst/>
            <a:rect l="l" t="t" r="r" b="b"/>
            <a:pathLst>
              <a:path w="3514725" h="838200">
                <a:moveTo>
                  <a:pt x="114297" y="0"/>
                </a:moveTo>
                <a:lnTo>
                  <a:pt x="3400428" y="0"/>
                </a:lnTo>
                <a:cubicBezTo>
                  <a:pt x="3463553" y="0"/>
                  <a:pt x="3514725" y="51172"/>
                  <a:pt x="3514725" y="114297"/>
                </a:cubicBezTo>
                <a:lnTo>
                  <a:pt x="3514725" y="723903"/>
                </a:lnTo>
                <a:cubicBezTo>
                  <a:pt x="3514725" y="787028"/>
                  <a:pt x="3463553" y="838200"/>
                  <a:pt x="3400428" y="838200"/>
                </a:cubicBezTo>
                <a:lnTo>
                  <a:pt x="114297" y="838200"/>
                </a:lnTo>
                <a:cubicBezTo>
                  <a:pt x="51172" y="838200"/>
                  <a:pt x="0" y="787028"/>
                  <a:pt x="0" y="7239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4A90A4">
              <a:alpha val="1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4608463" y="33147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4781" y="77391"/>
                </a:moveTo>
                <a:cubicBezTo>
                  <a:pt x="154781" y="94469"/>
                  <a:pt x="149237" y="110244"/>
                  <a:pt x="139898" y="123044"/>
                </a:cubicBezTo>
                <a:lnTo>
                  <a:pt x="187003" y="170185"/>
                </a:lnTo>
                <a:cubicBezTo>
                  <a:pt x="191653" y="174836"/>
                  <a:pt x="191653" y="182389"/>
                  <a:pt x="187003" y="187040"/>
                </a:cubicBezTo>
                <a:cubicBezTo>
                  <a:pt x="182352" y="191691"/>
                  <a:pt x="174799" y="191691"/>
                  <a:pt x="170148" y="187040"/>
                </a:cubicBezTo>
                <a:lnTo>
                  <a:pt x="123044" y="139898"/>
                </a:lnTo>
                <a:cubicBezTo>
                  <a:pt x="110244" y="149237"/>
                  <a:pt x="94469" y="154781"/>
                  <a:pt x="77391" y="154781"/>
                </a:cubicBezTo>
                <a:cubicBezTo>
                  <a:pt x="34640" y="154781"/>
                  <a:pt x="0" y="120142"/>
                  <a:pt x="0" y="77391"/>
                </a:cubicBezTo>
                <a:cubicBezTo>
                  <a:pt x="0" y="34640"/>
                  <a:pt x="34640" y="0"/>
                  <a:pt x="77391" y="0"/>
                </a:cubicBezTo>
                <a:cubicBezTo>
                  <a:pt x="120142" y="0"/>
                  <a:pt x="154781" y="34640"/>
                  <a:pt x="154781" y="77391"/>
                </a:cubicBezTo>
                <a:close/>
                <a:moveTo>
                  <a:pt x="77391" y="130969"/>
                </a:moveTo>
                <a:cubicBezTo>
                  <a:pt x="106961" y="130969"/>
                  <a:pt x="130969" y="106961"/>
                  <a:pt x="130969" y="77391"/>
                </a:cubicBezTo>
                <a:cubicBezTo>
                  <a:pt x="130969" y="47820"/>
                  <a:pt x="106961" y="23812"/>
                  <a:pt x="77391" y="23812"/>
                </a:cubicBezTo>
                <a:cubicBezTo>
                  <a:pt x="47820" y="23812"/>
                  <a:pt x="23813" y="47820"/>
                  <a:pt x="23812" y="77391"/>
                </a:cubicBezTo>
                <a:cubicBezTo>
                  <a:pt x="23812" y="106961"/>
                  <a:pt x="47820" y="130969"/>
                  <a:pt x="77391" y="130969"/>
                </a:cubicBezTo>
                <a:close/>
              </a:path>
            </a:pathLst>
          </a:custGeom>
          <a:solidFill>
            <a:srgbClr val="4A90A4"/>
          </a:solidFill>
          <a:ln/>
        </p:spPr>
      </p:sp>
      <p:sp>
        <p:nvSpPr>
          <p:cNvPr id="34" name="Text 32"/>
          <p:cNvSpPr/>
          <p:nvPr/>
        </p:nvSpPr>
        <p:spPr>
          <a:xfrm>
            <a:off x="4898975" y="3295650"/>
            <a:ext cx="628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Căutare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584650" y="3600450"/>
            <a:ext cx="3286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Găsesc formele ascunse în diverse locuri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432250" y="4133850"/>
            <a:ext cx="3514725" cy="838200"/>
          </a:xfrm>
          <a:custGeom>
            <a:avLst/>
            <a:gdLst/>
            <a:ahLst/>
            <a:cxnLst/>
            <a:rect l="l" t="t" r="r" b="b"/>
            <a:pathLst>
              <a:path w="3514725" h="838200">
                <a:moveTo>
                  <a:pt x="114297" y="0"/>
                </a:moveTo>
                <a:lnTo>
                  <a:pt x="3400428" y="0"/>
                </a:lnTo>
                <a:cubicBezTo>
                  <a:pt x="3463553" y="0"/>
                  <a:pt x="3514725" y="51172"/>
                  <a:pt x="3514725" y="114297"/>
                </a:cubicBezTo>
                <a:lnTo>
                  <a:pt x="3514725" y="723903"/>
                </a:lnTo>
                <a:cubicBezTo>
                  <a:pt x="3514725" y="787028"/>
                  <a:pt x="3463553" y="838200"/>
                  <a:pt x="3400428" y="838200"/>
                </a:cubicBezTo>
                <a:lnTo>
                  <a:pt x="114297" y="838200"/>
                </a:lnTo>
                <a:cubicBezTo>
                  <a:pt x="51172" y="838200"/>
                  <a:pt x="0" y="787028"/>
                  <a:pt x="0" y="7239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4A261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4608463" y="43053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6506" y="1935"/>
                </a:moveTo>
                <a:cubicBezTo>
                  <a:pt x="92050" y="-633"/>
                  <a:pt x="98450" y="-633"/>
                  <a:pt x="103994" y="1935"/>
                </a:cubicBezTo>
                <a:lnTo>
                  <a:pt x="185328" y="39514"/>
                </a:lnTo>
                <a:cubicBezTo>
                  <a:pt x="188491" y="40965"/>
                  <a:pt x="190500" y="44128"/>
                  <a:pt x="190500" y="47625"/>
                </a:cubicBezTo>
                <a:cubicBezTo>
                  <a:pt x="190500" y="51122"/>
                  <a:pt x="188491" y="54285"/>
                  <a:pt x="185328" y="55736"/>
                </a:cubicBezTo>
                <a:lnTo>
                  <a:pt x="103994" y="93315"/>
                </a:lnTo>
                <a:cubicBezTo>
                  <a:pt x="98450" y="95883"/>
                  <a:pt x="92050" y="95883"/>
                  <a:pt x="86506" y="93315"/>
                </a:cubicBezTo>
                <a:lnTo>
                  <a:pt x="5172" y="55736"/>
                </a:lnTo>
                <a:cubicBezTo>
                  <a:pt x="2009" y="54248"/>
                  <a:pt x="0" y="51085"/>
                  <a:pt x="0" y="47625"/>
                </a:cubicBezTo>
                <a:cubicBezTo>
                  <a:pt x="0" y="44165"/>
                  <a:pt x="2009" y="40965"/>
                  <a:pt x="5172" y="39514"/>
                </a:cubicBezTo>
                <a:lnTo>
                  <a:pt x="86506" y="1935"/>
                </a:lnTo>
                <a:close/>
                <a:moveTo>
                  <a:pt x="17897" y="81260"/>
                </a:moveTo>
                <a:lnTo>
                  <a:pt x="79028" y="109500"/>
                </a:lnTo>
                <a:cubicBezTo>
                  <a:pt x="89334" y="114263"/>
                  <a:pt x="101203" y="114263"/>
                  <a:pt x="111509" y="109500"/>
                </a:cubicBezTo>
                <a:lnTo>
                  <a:pt x="172641" y="81260"/>
                </a:lnTo>
                <a:lnTo>
                  <a:pt x="185328" y="87139"/>
                </a:lnTo>
                <a:cubicBezTo>
                  <a:pt x="188491" y="88590"/>
                  <a:pt x="190500" y="91753"/>
                  <a:pt x="190500" y="95250"/>
                </a:cubicBezTo>
                <a:cubicBezTo>
                  <a:pt x="190500" y="98747"/>
                  <a:pt x="188491" y="101910"/>
                  <a:pt x="185328" y="103361"/>
                </a:cubicBezTo>
                <a:lnTo>
                  <a:pt x="103994" y="140940"/>
                </a:lnTo>
                <a:cubicBezTo>
                  <a:pt x="98450" y="143508"/>
                  <a:pt x="92050" y="143508"/>
                  <a:pt x="86506" y="140940"/>
                </a:cubicBezTo>
                <a:lnTo>
                  <a:pt x="5172" y="103361"/>
                </a:lnTo>
                <a:cubicBezTo>
                  <a:pt x="2009" y="101873"/>
                  <a:pt x="0" y="98710"/>
                  <a:pt x="0" y="95250"/>
                </a:cubicBezTo>
                <a:cubicBezTo>
                  <a:pt x="0" y="91790"/>
                  <a:pt x="2009" y="88590"/>
                  <a:pt x="5172" y="87139"/>
                </a:cubicBezTo>
                <a:lnTo>
                  <a:pt x="17859" y="81260"/>
                </a:lnTo>
                <a:close/>
                <a:moveTo>
                  <a:pt x="5172" y="134764"/>
                </a:moveTo>
                <a:lnTo>
                  <a:pt x="17859" y="128885"/>
                </a:lnTo>
                <a:lnTo>
                  <a:pt x="78991" y="157125"/>
                </a:lnTo>
                <a:cubicBezTo>
                  <a:pt x="89297" y="161888"/>
                  <a:pt x="101166" y="161888"/>
                  <a:pt x="111472" y="157125"/>
                </a:cubicBezTo>
                <a:lnTo>
                  <a:pt x="172603" y="128885"/>
                </a:lnTo>
                <a:lnTo>
                  <a:pt x="185291" y="134764"/>
                </a:lnTo>
                <a:cubicBezTo>
                  <a:pt x="188454" y="136215"/>
                  <a:pt x="190463" y="139378"/>
                  <a:pt x="190463" y="142875"/>
                </a:cubicBezTo>
                <a:cubicBezTo>
                  <a:pt x="190463" y="146372"/>
                  <a:pt x="188454" y="149535"/>
                  <a:pt x="185291" y="150986"/>
                </a:cubicBezTo>
                <a:lnTo>
                  <a:pt x="103956" y="188565"/>
                </a:lnTo>
                <a:cubicBezTo>
                  <a:pt x="98413" y="191133"/>
                  <a:pt x="92013" y="191133"/>
                  <a:pt x="86469" y="188565"/>
                </a:cubicBezTo>
                <a:lnTo>
                  <a:pt x="5172" y="150986"/>
                </a:lnTo>
                <a:cubicBezTo>
                  <a:pt x="2009" y="149498"/>
                  <a:pt x="0" y="146335"/>
                  <a:pt x="0" y="142875"/>
                </a:cubicBezTo>
                <a:cubicBezTo>
                  <a:pt x="0" y="139415"/>
                  <a:pt x="2009" y="136215"/>
                  <a:pt x="5172" y="134764"/>
                </a:cubicBezTo>
                <a:close/>
              </a:path>
            </a:pathLst>
          </a:custGeom>
          <a:solidFill>
            <a:srgbClr val="F4A261"/>
          </a:solidFill>
          <a:ln/>
        </p:spPr>
      </p:sp>
      <p:sp>
        <p:nvSpPr>
          <p:cNvPr id="38" name="Text 36"/>
          <p:cNvSpPr/>
          <p:nvPr/>
        </p:nvSpPr>
        <p:spPr>
          <a:xfrm>
            <a:off x="4898975" y="4286250"/>
            <a:ext cx="800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05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Clasificare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584650" y="4591050"/>
            <a:ext cx="3286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5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 așază în casa formei potrivite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102575" y="2133600"/>
            <a:ext cx="3514725" cy="2857500"/>
          </a:xfrm>
          <a:custGeom>
            <a:avLst/>
            <a:gdLst/>
            <a:ahLst/>
            <a:cxnLst/>
            <a:rect l="l" t="t" r="r" b="b"/>
            <a:pathLst>
              <a:path w="3514725" h="2857500">
                <a:moveTo>
                  <a:pt x="114300" y="0"/>
                </a:moveTo>
                <a:lnTo>
                  <a:pt x="3400425" y="0"/>
                </a:lnTo>
                <a:cubicBezTo>
                  <a:pt x="3463509" y="0"/>
                  <a:pt x="3514725" y="51216"/>
                  <a:pt x="3514725" y="114300"/>
                </a:cubicBezTo>
                <a:lnTo>
                  <a:pt x="3514725" y="2743200"/>
                </a:lnTo>
                <a:cubicBezTo>
                  <a:pt x="3514725" y="2806284"/>
                  <a:pt x="3463509" y="2857500"/>
                  <a:pt x="3400425" y="2857500"/>
                </a:cubicBezTo>
                <a:lnTo>
                  <a:pt x="114300" y="2857500"/>
                </a:lnTo>
                <a:cubicBezTo>
                  <a:pt x="51216" y="2857500"/>
                  <a:pt x="0" y="2806284"/>
                  <a:pt x="0" y="27432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A90A4"/>
              </a:gs>
              <a:gs pos="100000">
                <a:srgbClr val="4A90A4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1" name="Text 39"/>
          <p:cNvSpPr/>
          <p:nvPr/>
        </p:nvSpPr>
        <p:spPr>
          <a:xfrm>
            <a:off x="8254975" y="2286000"/>
            <a:ext cx="3295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Rolul Educatoarei: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264500" y="27051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5725" y="9525"/>
                </a:moveTo>
                <a:cubicBezTo>
                  <a:pt x="61674" y="9525"/>
                  <a:pt x="42416" y="20479"/>
                  <a:pt x="28396" y="33516"/>
                </a:cubicBezTo>
                <a:cubicBezTo>
                  <a:pt x="14466" y="46464"/>
                  <a:pt x="5149" y="61912"/>
                  <a:pt x="714" y="72539"/>
                </a:cubicBezTo>
                <a:cubicBezTo>
                  <a:pt x="-268" y="74890"/>
                  <a:pt x="-268" y="77510"/>
                  <a:pt x="714" y="79861"/>
                </a:cubicBezTo>
                <a:cubicBezTo>
                  <a:pt x="5149" y="90488"/>
                  <a:pt x="14466" y="105966"/>
                  <a:pt x="28396" y="118884"/>
                </a:cubicBezTo>
                <a:cubicBezTo>
                  <a:pt x="42416" y="131891"/>
                  <a:pt x="61674" y="142875"/>
                  <a:pt x="85725" y="142875"/>
                </a:cubicBezTo>
                <a:cubicBezTo>
                  <a:pt x="109776" y="142875"/>
                  <a:pt x="129034" y="131921"/>
                  <a:pt x="143054" y="118884"/>
                </a:cubicBezTo>
                <a:cubicBezTo>
                  <a:pt x="156984" y="105936"/>
                  <a:pt x="166301" y="90488"/>
                  <a:pt x="170736" y="79861"/>
                </a:cubicBezTo>
                <a:cubicBezTo>
                  <a:pt x="171718" y="77510"/>
                  <a:pt x="171718" y="74890"/>
                  <a:pt x="170736" y="72539"/>
                </a:cubicBezTo>
                <a:cubicBezTo>
                  <a:pt x="166301" y="61912"/>
                  <a:pt x="156984" y="46434"/>
                  <a:pt x="143054" y="33516"/>
                </a:cubicBezTo>
                <a:cubicBezTo>
                  <a:pt x="129034" y="20509"/>
                  <a:pt x="109776" y="9525"/>
                  <a:pt x="85725" y="9525"/>
                </a:cubicBezTo>
                <a:close/>
                <a:moveTo>
                  <a:pt x="42863" y="76200"/>
                </a:moveTo>
                <a:cubicBezTo>
                  <a:pt x="42863" y="52544"/>
                  <a:pt x="62069" y="33338"/>
                  <a:pt x="85725" y="33338"/>
                </a:cubicBezTo>
                <a:cubicBezTo>
                  <a:pt x="109381" y="33338"/>
                  <a:pt x="128588" y="52544"/>
                  <a:pt x="128588" y="76200"/>
                </a:cubicBezTo>
                <a:cubicBezTo>
                  <a:pt x="128588" y="99856"/>
                  <a:pt x="109381" y="119062"/>
                  <a:pt x="85725" y="119062"/>
                </a:cubicBezTo>
                <a:cubicBezTo>
                  <a:pt x="62069" y="119062"/>
                  <a:pt x="42863" y="99856"/>
                  <a:pt x="42863" y="76200"/>
                </a:cubicBezTo>
                <a:close/>
                <a:moveTo>
                  <a:pt x="85725" y="57150"/>
                </a:moveTo>
                <a:cubicBezTo>
                  <a:pt x="85725" y="67657"/>
                  <a:pt x="77182" y="76200"/>
                  <a:pt x="66675" y="76200"/>
                </a:cubicBezTo>
                <a:cubicBezTo>
                  <a:pt x="63252" y="76200"/>
                  <a:pt x="60037" y="75307"/>
                  <a:pt x="57239" y="73700"/>
                </a:cubicBezTo>
                <a:cubicBezTo>
                  <a:pt x="56942" y="76944"/>
                  <a:pt x="57210" y="80278"/>
                  <a:pt x="58103" y="83582"/>
                </a:cubicBezTo>
                <a:cubicBezTo>
                  <a:pt x="62180" y="98822"/>
                  <a:pt x="77867" y="107871"/>
                  <a:pt x="93107" y="103793"/>
                </a:cubicBezTo>
                <a:cubicBezTo>
                  <a:pt x="108347" y="99715"/>
                  <a:pt x="117396" y="84028"/>
                  <a:pt x="113318" y="68788"/>
                </a:cubicBezTo>
                <a:cubicBezTo>
                  <a:pt x="109686" y="55185"/>
                  <a:pt x="96798" y="46524"/>
                  <a:pt x="83225" y="47714"/>
                </a:cubicBezTo>
                <a:cubicBezTo>
                  <a:pt x="84802" y="50483"/>
                  <a:pt x="85725" y="53697"/>
                  <a:pt x="85725" y="571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3" name="Text 41"/>
          <p:cNvSpPr/>
          <p:nvPr/>
        </p:nvSpPr>
        <p:spPr>
          <a:xfrm>
            <a:off x="8521675" y="2667000"/>
            <a:ext cx="2695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Observă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521675" y="2895600"/>
            <a:ext cx="2695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Monitorizează progresul fiecărui copil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274025" y="3276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5719" y="16669"/>
                </a:moveTo>
                <a:cubicBezTo>
                  <a:pt x="35719" y="7471"/>
                  <a:pt x="43190" y="0"/>
                  <a:pt x="52388" y="0"/>
                </a:cubicBezTo>
                <a:lnTo>
                  <a:pt x="59531" y="0"/>
                </a:lnTo>
                <a:cubicBezTo>
                  <a:pt x="64800" y="0"/>
                  <a:pt x="69056" y="4256"/>
                  <a:pt x="69056" y="9525"/>
                </a:cubicBezTo>
                <a:lnTo>
                  <a:pt x="69056" y="142875"/>
                </a:lnTo>
                <a:cubicBezTo>
                  <a:pt x="69056" y="148144"/>
                  <a:pt x="64800" y="152400"/>
                  <a:pt x="59531" y="152400"/>
                </a:cubicBezTo>
                <a:lnTo>
                  <a:pt x="50006" y="152400"/>
                </a:lnTo>
                <a:cubicBezTo>
                  <a:pt x="41136" y="152400"/>
                  <a:pt x="33665" y="146328"/>
                  <a:pt x="31552" y="138113"/>
                </a:cubicBezTo>
                <a:cubicBezTo>
                  <a:pt x="31343" y="138113"/>
                  <a:pt x="31165" y="138113"/>
                  <a:pt x="30956" y="138113"/>
                </a:cubicBezTo>
                <a:cubicBezTo>
                  <a:pt x="17800" y="138113"/>
                  <a:pt x="7144" y="127456"/>
                  <a:pt x="7144" y="114300"/>
                </a:cubicBezTo>
                <a:cubicBezTo>
                  <a:pt x="7144" y="108942"/>
                  <a:pt x="8930" y="104001"/>
                  <a:pt x="11906" y="100013"/>
                </a:cubicBezTo>
                <a:cubicBezTo>
                  <a:pt x="6132" y="95667"/>
                  <a:pt x="2381" y="88761"/>
                  <a:pt x="2381" y="80962"/>
                </a:cubicBezTo>
                <a:cubicBezTo>
                  <a:pt x="2381" y="71765"/>
                  <a:pt x="7620" y="63758"/>
                  <a:pt x="15240" y="59799"/>
                </a:cubicBezTo>
                <a:cubicBezTo>
                  <a:pt x="13127" y="56227"/>
                  <a:pt x="11906" y="52060"/>
                  <a:pt x="11906" y="47625"/>
                </a:cubicBezTo>
                <a:cubicBezTo>
                  <a:pt x="11906" y="34469"/>
                  <a:pt x="22562" y="23813"/>
                  <a:pt x="35719" y="23813"/>
                </a:cubicBezTo>
                <a:lnTo>
                  <a:pt x="35719" y="16669"/>
                </a:lnTo>
                <a:close/>
                <a:moveTo>
                  <a:pt x="116681" y="16669"/>
                </a:moveTo>
                <a:lnTo>
                  <a:pt x="116681" y="23813"/>
                </a:lnTo>
                <a:cubicBezTo>
                  <a:pt x="129838" y="23813"/>
                  <a:pt x="140494" y="34469"/>
                  <a:pt x="140494" y="47625"/>
                </a:cubicBezTo>
                <a:cubicBezTo>
                  <a:pt x="140494" y="52090"/>
                  <a:pt x="139273" y="56257"/>
                  <a:pt x="137160" y="59799"/>
                </a:cubicBezTo>
                <a:cubicBezTo>
                  <a:pt x="144810" y="63758"/>
                  <a:pt x="150019" y="71735"/>
                  <a:pt x="150019" y="80962"/>
                </a:cubicBezTo>
                <a:cubicBezTo>
                  <a:pt x="150019" y="88761"/>
                  <a:pt x="146268" y="95667"/>
                  <a:pt x="140494" y="100013"/>
                </a:cubicBezTo>
                <a:cubicBezTo>
                  <a:pt x="143470" y="104001"/>
                  <a:pt x="145256" y="108942"/>
                  <a:pt x="145256" y="114300"/>
                </a:cubicBezTo>
                <a:cubicBezTo>
                  <a:pt x="145256" y="127456"/>
                  <a:pt x="134600" y="138113"/>
                  <a:pt x="121444" y="138113"/>
                </a:cubicBezTo>
                <a:cubicBezTo>
                  <a:pt x="121235" y="138113"/>
                  <a:pt x="121057" y="138113"/>
                  <a:pt x="120848" y="138113"/>
                </a:cubicBezTo>
                <a:cubicBezTo>
                  <a:pt x="118735" y="146328"/>
                  <a:pt x="111264" y="152400"/>
                  <a:pt x="102394" y="152400"/>
                </a:cubicBezTo>
                <a:lnTo>
                  <a:pt x="92869" y="152400"/>
                </a:lnTo>
                <a:cubicBezTo>
                  <a:pt x="87600" y="152400"/>
                  <a:pt x="83344" y="148144"/>
                  <a:pt x="83344" y="142875"/>
                </a:cubicBezTo>
                <a:lnTo>
                  <a:pt x="83344" y="9525"/>
                </a:lnTo>
                <a:cubicBezTo>
                  <a:pt x="83344" y="4256"/>
                  <a:pt x="87600" y="0"/>
                  <a:pt x="92869" y="0"/>
                </a:cubicBezTo>
                <a:lnTo>
                  <a:pt x="100013" y="0"/>
                </a:lnTo>
                <a:cubicBezTo>
                  <a:pt x="109210" y="0"/>
                  <a:pt x="116681" y="7471"/>
                  <a:pt x="116681" y="1666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6" name="Text 44"/>
          <p:cNvSpPr/>
          <p:nvPr/>
        </p:nvSpPr>
        <p:spPr>
          <a:xfrm>
            <a:off x="8521675" y="3238500"/>
            <a:ext cx="1857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Întrebări de gândire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521675" y="3467100"/>
            <a:ext cx="1857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„De ce ai pus forma aici?"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264500" y="38481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0040" y="15835"/>
                </a:moveTo>
                <a:lnTo>
                  <a:pt x="45333" y="54412"/>
                </a:lnTo>
                <a:cubicBezTo>
                  <a:pt x="43964" y="55930"/>
                  <a:pt x="44023" y="58281"/>
                  <a:pt x="45482" y="59740"/>
                </a:cubicBezTo>
                <a:cubicBezTo>
                  <a:pt x="54560" y="68818"/>
                  <a:pt x="69294" y="68818"/>
                  <a:pt x="78373" y="59740"/>
                </a:cubicBezTo>
                <a:lnTo>
                  <a:pt x="87838" y="50274"/>
                </a:lnTo>
                <a:cubicBezTo>
                  <a:pt x="89089" y="49024"/>
                  <a:pt x="90666" y="48339"/>
                  <a:pt x="92273" y="48220"/>
                </a:cubicBezTo>
                <a:cubicBezTo>
                  <a:pt x="94298" y="48042"/>
                  <a:pt x="96381" y="48726"/>
                  <a:pt x="97929" y="50274"/>
                </a:cubicBezTo>
                <a:lnTo>
                  <a:pt x="150495" y="102394"/>
                </a:lnTo>
                <a:lnTo>
                  <a:pt x="171450" y="85725"/>
                </a:lnTo>
                <a:lnTo>
                  <a:pt x="171450" y="0"/>
                </a:lnTo>
                <a:lnTo>
                  <a:pt x="138113" y="19050"/>
                </a:lnTo>
                <a:lnTo>
                  <a:pt x="131028" y="14317"/>
                </a:lnTo>
                <a:cubicBezTo>
                  <a:pt x="126325" y="11192"/>
                  <a:pt x="120819" y="9525"/>
                  <a:pt x="115163" y="9525"/>
                </a:cubicBezTo>
                <a:lnTo>
                  <a:pt x="94208" y="9525"/>
                </a:lnTo>
                <a:cubicBezTo>
                  <a:pt x="93881" y="9525"/>
                  <a:pt x="93524" y="9525"/>
                  <a:pt x="93196" y="9555"/>
                </a:cubicBezTo>
                <a:cubicBezTo>
                  <a:pt x="88166" y="9823"/>
                  <a:pt x="83433" y="12085"/>
                  <a:pt x="80040" y="15835"/>
                </a:cubicBezTo>
                <a:close/>
                <a:moveTo>
                  <a:pt x="34707" y="44857"/>
                </a:moveTo>
                <a:lnTo>
                  <a:pt x="66496" y="9525"/>
                </a:lnTo>
                <a:lnTo>
                  <a:pt x="54709" y="9525"/>
                </a:lnTo>
                <a:cubicBezTo>
                  <a:pt x="47119" y="9525"/>
                  <a:pt x="39856" y="12531"/>
                  <a:pt x="34498" y="17889"/>
                </a:cubicBezTo>
                <a:lnTo>
                  <a:pt x="0" y="57150"/>
                </a:lnTo>
                <a:lnTo>
                  <a:pt x="0" y="161925"/>
                </a:lnTo>
                <a:lnTo>
                  <a:pt x="42863" y="121444"/>
                </a:lnTo>
                <a:lnTo>
                  <a:pt x="46553" y="124510"/>
                </a:lnTo>
                <a:cubicBezTo>
                  <a:pt x="53400" y="130225"/>
                  <a:pt x="62032" y="133350"/>
                  <a:pt x="70931" y="133350"/>
                </a:cubicBezTo>
                <a:lnTo>
                  <a:pt x="75605" y="133350"/>
                </a:lnTo>
                <a:lnTo>
                  <a:pt x="73521" y="131266"/>
                </a:lnTo>
                <a:cubicBezTo>
                  <a:pt x="70723" y="128468"/>
                  <a:pt x="70723" y="123944"/>
                  <a:pt x="73521" y="121176"/>
                </a:cubicBezTo>
                <a:cubicBezTo>
                  <a:pt x="76319" y="118408"/>
                  <a:pt x="80843" y="118378"/>
                  <a:pt x="83612" y="121176"/>
                </a:cubicBezTo>
                <a:lnTo>
                  <a:pt x="95816" y="133380"/>
                </a:lnTo>
                <a:lnTo>
                  <a:pt x="98494" y="133380"/>
                </a:lnTo>
                <a:cubicBezTo>
                  <a:pt x="104180" y="133380"/>
                  <a:pt x="109746" y="132100"/>
                  <a:pt x="114806" y="129719"/>
                </a:cubicBezTo>
                <a:lnTo>
                  <a:pt x="106859" y="121741"/>
                </a:lnTo>
                <a:cubicBezTo>
                  <a:pt x="104061" y="118943"/>
                  <a:pt x="104061" y="114419"/>
                  <a:pt x="106859" y="111651"/>
                </a:cubicBezTo>
                <a:cubicBezTo>
                  <a:pt x="109657" y="108883"/>
                  <a:pt x="114181" y="108853"/>
                  <a:pt x="116949" y="111651"/>
                </a:cubicBezTo>
                <a:lnTo>
                  <a:pt x="126474" y="121176"/>
                </a:lnTo>
                <a:lnTo>
                  <a:pt x="131683" y="115967"/>
                </a:lnTo>
                <a:cubicBezTo>
                  <a:pt x="134332" y="113318"/>
                  <a:pt x="135106" y="109478"/>
                  <a:pt x="133945" y="106114"/>
                </a:cubicBezTo>
                <a:lnTo>
                  <a:pt x="92899" y="65395"/>
                </a:lnTo>
                <a:lnTo>
                  <a:pt x="88463" y="69830"/>
                </a:lnTo>
                <a:cubicBezTo>
                  <a:pt x="73789" y="84505"/>
                  <a:pt x="50036" y="84505"/>
                  <a:pt x="35362" y="69830"/>
                </a:cubicBezTo>
                <a:cubicBezTo>
                  <a:pt x="28515" y="62984"/>
                  <a:pt x="28248" y="52001"/>
                  <a:pt x="34707" y="4482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9" name="Text 47"/>
          <p:cNvSpPr/>
          <p:nvPr/>
        </p:nvSpPr>
        <p:spPr>
          <a:xfrm>
            <a:off x="8521675" y="3810000"/>
            <a:ext cx="2038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Încurajează cooperarea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521675" y="4038600"/>
            <a:ext cx="2038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Promovează lucrul în echipă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293075" y="441960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92690" y="9525"/>
                </a:moveTo>
                <a:lnTo>
                  <a:pt x="95250" y="9525"/>
                </a:lnTo>
                <a:cubicBezTo>
                  <a:pt x="105757" y="9525"/>
                  <a:pt x="114300" y="18068"/>
                  <a:pt x="114300" y="28575"/>
                </a:cubicBezTo>
                <a:lnTo>
                  <a:pt x="114300" y="133350"/>
                </a:lnTo>
                <a:cubicBezTo>
                  <a:pt x="114300" y="143857"/>
                  <a:pt x="105757" y="152400"/>
                  <a:pt x="9525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28575"/>
                </a:lnTo>
                <a:cubicBezTo>
                  <a:pt x="0" y="18068"/>
                  <a:pt x="8543" y="9525"/>
                  <a:pt x="19050" y="9525"/>
                </a:cubicBezTo>
                <a:lnTo>
                  <a:pt x="21610" y="9525"/>
                </a:lnTo>
                <a:cubicBezTo>
                  <a:pt x="24884" y="3840"/>
                  <a:pt x="31046" y="0"/>
                  <a:pt x="38100" y="0"/>
                </a:cubicBezTo>
                <a:lnTo>
                  <a:pt x="76200" y="0"/>
                </a:lnTo>
                <a:cubicBezTo>
                  <a:pt x="83254" y="0"/>
                  <a:pt x="89416" y="3840"/>
                  <a:pt x="92690" y="9525"/>
                </a:cubicBezTo>
                <a:close/>
                <a:moveTo>
                  <a:pt x="73819" y="33338"/>
                </a:moveTo>
                <a:cubicBezTo>
                  <a:pt x="77778" y="33338"/>
                  <a:pt x="80962" y="30153"/>
                  <a:pt x="80962" y="26194"/>
                </a:cubicBezTo>
                <a:cubicBezTo>
                  <a:pt x="80962" y="22235"/>
                  <a:pt x="77778" y="19050"/>
                  <a:pt x="73819" y="19050"/>
                </a:cubicBezTo>
                <a:lnTo>
                  <a:pt x="40481" y="19050"/>
                </a:lnTo>
                <a:cubicBezTo>
                  <a:pt x="36522" y="19050"/>
                  <a:pt x="33338" y="22235"/>
                  <a:pt x="33338" y="26194"/>
                </a:cubicBezTo>
                <a:cubicBezTo>
                  <a:pt x="33338" y="30153"/>
                  <a:pt x="36522" y="33338"/>
                  <a:pt x="40481" y="33338"/>
                </a:cubicBezTo>
                <a:lnTo>
                  <a:pt x="73819" y="33338"/>
                </a:lnTo>
                <a:close/>
                <a:moveTo>
                  <a:pt x="82272" y="77599"/>
                </a:moveTo>
                <a:cubicBezTo>
                  <a:pt x="84356" y="74265"/>
                  <a:pt x="83344" y="69860"/>
                  <a:pt x="80010" y="67747"/>
                </a:cubicBezTo>
                <a:cubicBezTo>
                  <a:pt x="76676" y="65633"/>
                  <a:pt x="72271" y="66675"/>
                  <a:pt x="70158" y="70009"/>
                </a:cubicBezTo>
                <a:lnTo>
                  <a:pt x="51881" y="99268"/>
                </a:lnTo>
                <a:lnTo>
                  <a:pt x="43845" y="88553"/>
                </a:lnTo>
                <a:cubicBezTo>
                  <a:pt x="41464" y="85398"/>
                  <a:pt x="36999" y="84743"/>
                  <a:pt x="33844" y="87124"/>
                </a:cubicBezTo>
                <a:cubicBezTo>
                  <a:pt x="30688" y="89505"/>
                  <a:pt x="30034" y="93970"/>
                  <a:pt x="32415" y="97125"/>
                </a:cubicBezTo>
                <a:lnTo>
                  <a:pt x="46702" y="116175"/>
                </a:lnTo>
                <a:cubicBezTo>
                  <a:pt x="48101" y="118050"/>
                  <a:pt x="50363" y="119122"/>
                  <a:pt x="52715" y="119033"/>
                </a:cubicBezTo>
                <a:cubicBezTo>
                  <a:pt x="55066" y="118943"/>
                  <a:pt x="57210" y="117693"/>
                  <a:pt x="58460" y="115669"/>
                </a:cubicBezTo>
                <a:lnTo>
                  <a:pt x="82272" y="77569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2" name="Text 50"/>
          <p:cNvSpPr/>
          <p:nvPr/>
        </p:nvSpPr>
        <p:spPr>
          <a:xfrm>
            <a:off x="8521675" y="4381500"/>
            <a:ext cx="171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Notează progresul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8521675" y="4610100"/>
            <a:ext cx="171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Documentează evoluția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4241750" y="5334000"/>
            <a:ext cx="7572375" cy="1524000"/>
          </a:xfrm>
          <a:custGeom>
            <a:avLst/>
            <a:gdLst/>
            <a:ahLst/>
            <a:cxnLst/>
            <a:rect l="l" t="t" r="r" b="b"/>
            <a:pathLst>
              <a:path w="7572375" h="1524000">
                <a:moveTo>
                  <a:pt x="152400" y="0"/>
                </a:moveTo>
                <a:lnTo>
                  <a:pt x="7419975" y="0"/>
                </a:lnTo>
                <a:cubicBezTo>
                  <a:pt x="7504087" y="0"/>
                  <a:pt x="7572375" y="68288"/>
                  <a:pt x="7572375" y="152400"/>
                </a:cubicBezTo>
                <a:lnTo>
                  <a:pt x="7572375" y="1371600"/>
                </a:lnTo>
                <a:cubicBezTo>
                  <a:pt x="7572375" y="1455712"/>
                  <a:pt x="7504087" y="1524000"/>
                  <a:pt x="7419975" y="1524000"/>
                </a:cubicBezTo>
                <a:lnTo>
                  <a:pt x="152400" y="1524000"/>
                </a:lnTo>
                <a:cubicBezTo>
                  <a:pt x="68288" y="1524000"/>
                  <a:pt x="0" y="1455712"/>
                  <a:pt x="0" y="1371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pic>
        <p:nvPicPr>
          <p:cNvPr id="55" name="Image 0" descr="https://kimi-web-img.moonshot.cn/img/www.successacademies.org/50621cafa3334553d5e5681115c76d05f14f9dc9.jpg">    </p:cNvPr>
          <p:cNvPicPr>
            <a:picLocks noChangeAspect="1"/>
          </p:cNvPicPr>
          <p:nvPr/>
        </p:nvPicPr>
        <p:blipFill>
          <a:blip r:embed="rId1"/>
          <a:srcRect l="0" r="0" t="36336" b="36336"/>
          <a:stretch/>
        </p:blipFill>
        <p:spPr>
          <a:xfrm>
            <a:off x="4394150" y="5486400"/>
            <a:ext cx="7267575" cy="1219200"/>
          </a:xfrm>
          <a:prstGeom prst="roundRect">
            <a:avLst>
              <a:gd name="adj" fmla="val 9375"/>
            </a:avLst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Vânătorii de Forme din Orașul Geometric - Joc Didactic Inovator</dc:title>
  <dc:subject>Vânătorii de Forme din Orașul Geometric - Joc Didactic Inovator</dc:subject>
  <dc:creator>Kimi</dc:creator>
  <cp:lastModifiedBy>Kimi</cp:lastModifiedBy>
  <cp:revision>1</cp:revision>
  <dcterms:created xsi:type="dcterms:W3CDTF">2026-02-14T06:19:00Z</dcterms:created>
  <dcterms:modified xsi:type="dcterms:W3CDTF">2026-02-14T06:19:00Z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{"Label":"Vânătorii de Forme din Orașul Geometric - Joc Didactic Inovator","ContentProducer":"001191110108MACG2KBH8F10000","ProduceID":"19c5ac80-de82-86fe-8000-0000080480d0","ReservedCode1":"","ContentPropagator":"001191110108MACG2KBH8F20000","PropagateID":"19c5ac80-de82-86fe-8000-0000080480d0","ReservedCode2":""}</vt:lpwstr>
  </property>
</Properties>
</file>