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0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1365" cy="6858000"/>
  <p:notesSz cx="6858000" cy="12191365"/>
  <p:embeddedFontLst>
    <p:embeddedFont>
      <p:font typeface="Bricolage Grotesque SemiBold" panose="020B0605040402000204" pitchFamily="34" charset="0"/>
      <p:bold r:id="rId18"/>
    </p:embeddedFont>
    <p:embeddedFont>
      <p:font typeface="Bricolage Grotesque SemiBold" panose="020B0605040402000204" pitchFamily="34" charset="-122"/>
      <p:bold r:id="rId19"/>
    </p:embeddedFont>
    <p:embeddedFont>
      <p:font typeface="Bricolage Grotesque SemiBold" panose="020B0605040402000204" pitchFamily="34" charset="-120"/>
      <p:bold r:id="rId20"/>
    </p:embeddedFont>
    <p:embeddedFont>
      <p:font typeface="Inter" panose="02000503000000020004" pitchFamily="34" charset="0"/>
      <p:regular r:id="rId21"/>
    </p:embeddedFont>
    <p:embeddedFont>
      <p:font typeface="Inter" panose="02000503000000020004" pitchFamily="34" charset="-122"/>
      <p:regular r:id="rId22"/>
    </p:embeddedFont>
    <p:embeddedFont>
      <p:font typeface="Inter" panose="02000503000000020004" pitchFamily="34" charset="-120"/>
      <p:regular r:id="rId23"/>
    </p:embeddedFont>
    <p:embeddedFont>
      <p:font typeface="Inter Bold" panose="02000503000000020004" pitchFamily="34" charset="0"/>
      <p:bold r:id="rId24"/>
    </p:embeddedFont>
    <p:embeddedFont>
      <p:font typeface="Inter Bold" panose="02000503000000020004" pitchFamily="34" charset="-122"/>
      <p:bold r:id="rId25"/>
    </p:embeddedFont>
    <p:embeddedFont>
      <p:font typeface="Inter Bold" panose="02000503000000020004" pitchFamily="34" charset="-120"/>
      <p:bold r:id="rId26"/>
    </p:embeddedFont>
    <p:embeddedFont>
      <p:font typeface="Calibri" panose="020F0502020204030204" charset="0"/>
      <p:regular r:id="rId27"/>
      <p:bold r:id="rId28"/>
      <p:italic r:id="rId29"/>
      <p:boldItalic r:id="rId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font" Target="fonts/font13.fntdata"/><Relationship Id="rId3" Type="http://schemas.openxmlformats.org/officeDocument/2006/relationships/slide" Target="slides/slide1.xml"/><Relationship Id="rId29" Type="http://schemas.openxmlformats.org/officeDocument/2006/relationships/font" Target="fonts/font12.fntdata"/><Relationship Id="rId28" Type="http://schemas.openxmlformats.org/officeDocument/2006/relationships/font" Target="fonts/font11.fntdata"/><Relationship Id="rId27" Type="http://schemas.openxmlformats.org/officeDocument/2006/relationships/font" Target="fonts/font10.fntdata"/><Relationship Id="rId26" Type="http://schemas.openxmlformats.org/officeDocument/2006/relationships/font" Target="fonts/font9.fntdata"/><Relationship Id="rId25" Type="http://schemas.openxmlformats.org/officeDocument/2006/relationships/font" Target="fonts/font8.fntdata"/><Relationship Id="rId24" Type="http://schemas.openxmlformats.org/officeDocument/2006/relationships/font" Target="fonts/font7.fntdata"/><Relationship Id="rId23" Type="http://schemas.openxmlformats.org/officeDocument/2006/relationships/font" Target="fonts/font6.fntdata"/><Relationship Id="rId22" Type="http://schemas.openxmlformats.org/officeDocument/2006/relationships/font" Target="fonts/font5.fntdata"/><Relationship Id="rId21" Type="http://schemas.openxmlformats.org/officeDocument/2006/relationships/font" Target="fonts/font4.fntdata"/><Relationship Id="rId20" Type="http://schemas.openxmlformats.org/officeDocument/2006/relationships/font" Target="fonts/font3.fntdata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0.svg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233360" y="552748"/>
            <a:ext cx="6296860" cy="108902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TAKING IT BACK - Plan de Lecție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5233360" y="2063353"/>
            <a:ext cx="2935909" cy="1068090"/>
          </a:xfrm>
          <a:prstGeom prst="roundRect">
            <a:avLst>
              <a:gd name="adj" fmla="val 685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13934" y="2243931"/>
            <a:ext cx="2574761" cy="278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📅</a:t>
            </a:r>
            <a:r>
              <a:rPr lang="en-US" sz="1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Data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413934" y="2683073"/>
            <a:ext cx="2574761" cy="2677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29 august 2026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5233360" y="3292078"/>
            <a:ext cx="2935909" cy="1068090"/>
          </a:xfrm>
          <a:prstGeom prst="roundRect">
            <a:avLst>
              <a:gd name="adj" fmla="val 685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13934" y="3472656"/>
            <a:ext cx="2574761" cy="278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🏫</a:t>
            </a:r>
            <a:r>
              <a:rPr lang="en-US" sz="1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Clasa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5413934" y="3911798"/>
            <a:ext cx="2574761" cy="2677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Clasa a IX-a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233360" y="4520803"/>
            <a:ext cx="2935909" cy="1068090"/>
          </a:xfrm>
          <a:prstGeom prst="roundRect">
            <a:avLst>
              <a:gd name="adj" fmla="val 685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3934" y="4701381"/>
            <a:ext cx="2574761" cy="278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👥</a:t>
            </a:r>
            <a:r>
              <a:rPr lang="en-US" sz="1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Elevi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5413934" y="5140523"/>
            <a:ext cx="2574761" cy="2677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30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8600661" y="2063353"/>
            <a:ext cx="2935909" cy="1603673"/>
          </a:xfrm>
          <a:prstGeom prst="roundRect">
            <a:avLst>
              <a:gd name="adj" fmla="val 4564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781235" y="2243931"/>
            <a:ext cx="2574761" cy="278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📘</a:t>
            </a:r>
            <a:r>
              <a:rPr lang="en-US" sz="1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Manual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8781235" y="2683073"/>
            <a:ext cx="2574761" cy="80337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New Opportunities Intermediate, Pearson Longman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8600661" y="3827661"/>
            <a:ext cx="2935909" cy="1068090"/>
          </a:xfrm>
          <a:prstGeom prst="roundRect">
            <a:avLst>
              <a:gd name="adj" fmla="val 685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781235" y="4008239"/>
            <a:ext cx="2574761" cy="278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⏱️</a:t>
            </a:r>
            <a:r>
              <a:rPr lang="en-US" sz="1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Durata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8781235" y="4447381"/>
            <a:ext cx="2574761" cy="2677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50 minute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8600661" y="5056386"/>
            <a:ext cx="2935909" cy="1068090"/>
          </a:xfrm>
          <a:prstGeom prst="roundRect">
            <a:avLst>
              <a:gd name="adj" fmla="val 685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781235" y="5236964"/>
            <a:ext cx="2574761" cy="278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📖</a:t>
            </a:r>
            <a:r>
              <a:rPr lang="en-US" sz="1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Lecția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8781235" y="5676106"/>
            <a:ext cx="2574761" cy="2677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Lecția 19, pp.62-63, Modulul 5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233360" y="745629"/>
            <a:ext cx="6296860" cy="590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Ascultare — Activitatea 5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1619746"/>
            <a:ext cx="1248637" cy="293489"/>
          </a:xfrm>
          <a:prstGeom prst="roundRect">
            <a:avLst>
              <a:gd name="adj" fmla="val 21640"/>
            </a:avLst>
          </a:prstGeom>
          <a:solidFill>
            <a:srgbClr val="F8ECD3"/>
          </a:solidFill>
        </p:spPr>
      </p:sp>
      <p:sp>
        <p:nvSpPr>
          <p:cNvPr id="5" name="Text 2"/>
          <p:cNvSpPr/>
          <p:nvPr/>
        </p:nvSpPr>
        <p:spPr>
          <a:xfrm>
            <a:off x="5346765" y="1676400"/>
            <a:ext cx="1631413" cy="1801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⏱️</a:t>
            </a:r>
            <a:r>
              <a:rPr lang="en-US" sz="11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10 MINUTE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5233360" y="2125861"/>
            <a:ext cx="378014" cy="23624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01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233360" y="2421731"/>
            <a:ext cx="3053877" cy="25400"/>
          </a:xfrm>
          <a:prstGeom prst="rect">
            <a:avLst/>
          </a:prstGeom>
          <a:solidFill>
            <a:srgbClr val="DA9B49"/>
          </a:solidFill>
        </p:spPr>
      </p:sp>
      <p:sp>
        <p:nvSpPr>
          <p:cNvPr id="8" name="Text 5"/>
          <p:cNvSpPr/>
          <p:nvPr/>
        </p:nvSpPr>
        <p:spPr>
          <a:xfrm>
            <a:off x="5233360" y="2566988"/>
            <a:ext cx="3053877" cy="2952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Citire Function File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5233360" y="2975670"/>
            <a:ext cx="3053877" cy="120967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Elevii citesc Function File pentru a se familiariza cu structurile lingvistice ale reclamațiilor și scuzelor.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8476244" y="2125861"/>
            <a:ext cx="378014" cy="23624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02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8476244" y="2421731"/>
            <a:ext cx="3053976" cy="25400"/>
          </a:xfrm>
          <a:prstGeom prst="rect">
            <a:avLst/>
          </a:prstGeom>
          <a:solidFill>
            <a:srgbClr val="DA9B49"/>
          </a:solidFill>
        </p:spPr>
      </p:sp>
      <p:sp>
        <p:nvSpPr>
          <p:cNvPr id="12" name="Text 9"/>
          <p:cNvSpPr/>
          <p:nvPr/>
        </p:nvSpPr>
        <p:spPr>
          <a:xfrm>
            <a:off x="8476244" y="2566988"/>
            <a:ext cx="3053976" cy="2952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A Doua Ascultare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476244" y="2975670"/>
            <a:ext cx="3053976" cy="120967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Elevii ascultă din nou conversațiile și, în perechi, completează dialogurile cu cuvintele și expresiile lipsă.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5233360" y="4516041"/>
            <a:ext cx="378014" cy="23624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03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5233360" y="4792960"/>
            <a:ext cx="6296860" cy="25400"/>
          </a:xfrm>
          <a:prstGeom prst="rect">
            <a:avLst/>
          </a:prstGeom>
          <a:solidFill>
            <a:srgbClr val="DA9B49"/>
          </a:solidFill>
        </p:spPr>
      </p:sp>
      <p:sp>
        <p:nvSpPr>
          <p:cNvPr id="16" name="Text 13"/>
          <p:cNvSpPr/>
          <p:nvPr/>
        </p:nvSpPr>
        <p:spPr>
          <a:xfrm>
            <a:off x="5233360" y="4957167"/>
            <a:ext cx="6296860" cy="2952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Verificare &amp; Corecție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5233360" y="5365849"/>
            <a:ext cx="6296860" cy="60483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Mai mulți elevi citesc cu voce tare întregele conversații. Elevii fac corecțiile necesare în caietele lor.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661475" y="653653"/>
            <a:ext cx="6296860" cy="5721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Joc de Rol &amp; Concluzii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61475" y="1691382"/>
            <a:ext cx="1310151" cy="284460"/>
          </a:xfrm>
          <a:prstGeom prst="roundRect">
            <a:avLst>
              <a:gd name="adj" fmla="val 21629"/>
            </a:avLst>
          </a:prstGeom>
          <a:solidFill>
            <a:srgbClr val="F8ECD3"/>
          </a:solidFill>
        </p:spPr>
      </p:sp>
      <p:sp>
        <p:nvSpPr>
          <p:cNvPr id="5" name="Text 2"/>
          <p:cNvSpPr/>
          <p:nvPr/>
        </p:nvSpPr>
        <p:spPr>
          <a:xfrm>
            <a:off x="771307" y="1746250"/>
            <a:ext cx="1700071" cy="1747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🎭</a:t>
            </a:r>
            <a:r>
              <a:rPr lang="en-US" sz="11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JOC DE ROL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61475" y="2046784"/>
            <a:ext cx="2925094" cy="2860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Activitate Finală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61475" y="2510135"/>
            <a:ext cx="2925094" cy="144214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Elevii simulează situații reale de reclamații la magazin — un elev joacă rolul clientului nemulțumit, celălalt al angajatului din magazin.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61475" y="4111923"/>
            <a:ext cx="2925094" cy="1854597"/>
          </a:xfrm>
          <a:prstGeom prst="rect">
            <a:avLst/>
          </a:prstGeom>
          <a:noFill/>
        </p:spPr>
        <p:txBody>
          <a:bodyPr wrap="square" lIns="0" tIns="73245" rIns="0" bIns="0" rtlCol="0" anchor="t">
            <a:normAutofit/>
          </a:bodyPr>
          <a:lstStyle/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Folosesc vocabularul din întreaga lecție</a:t>
            </a:r>
            <a:endParaRPr lang="en-US" sz="1400" dirty="0"/>
          </a:p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Practică reclamații, scuze și neînțelegeri</a:t>
            </a:r>
            <a:endParaRPr lang="en-US" sz="1400" dirty="0"/>
          </a:p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Situații autentice din viața reală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039590" y="1691382"/>
            <a:ext cx="2026095" cy="284460"/>
          </a:xfrm>
          <a:prstGeom prst="roundRect">
            <a:avLst>
              <a:gd name="adj" fmla="val 21629"/>
            </a:avLst>
          </a:prstGeom>
          <a:noFill/>
          <a:ln w="6350">
            <a:solidFill>
              <a:srgbClr val="E7BF6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149423" y="1746250"/>
            <a:ext cx="2416015" cy="1747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📝</a:t>
            </a:r>
            <a:r>
              <a:rPr lang="en-US" sz="1150" dirty="0">
                <a:solidFill>
                  <a:srgbClr val="E7BF6A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TEMĂ PENTRU ACASĂ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4039590" y="2046784"/>
            <a:ext cx="2925094" cy="2860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Consolidare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4039590" y="2510135"/>
            <a:ext cx="2925094" cy="144214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Elevii redactează un scurt dialog scris (8-10 replici) în care un client face o reclamație la un magazin, folosind expresiile și vocabularul studiat în lecție.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039590" y="4151809"/>
            <a:ext cx="2925094" cy="1852910"/>
          </a:xfrm>
          <a:prstGeom prst="roundRect">
            <a:avLst>
              <a:gd name="adj" fmla="val 4151"/>
            </a:avLst>
          </a:prstGeom>
          <a:solidFill>
            <a:srgbClr val="F8ECD3"/>
          </a:solidFill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644" y="4424164"/>
            <a:ext cx="228793" cy="18305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634491" y="4357191"/>
            <a:ext cx="2147139" cy="144214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Lecția </a:t>
            </a:r>
            <a:r>
              <a:rPr lang="en-US" sz="1400" b="1" dirty="0">
                <a:solidFill>
                  <a:srgbClr val="000000"/>
                </a:solidFill>
                <a:latin typeface="Inter Bold" panose="02000503000000020004" pitchFamily="34" charset="0"/>
                <a:ea typeface="Inter Bold" panose="02000503000000020004" pitchFamily="34" charset="-122"/>
                <a:cs typeface="Inter Bold" panose="02000503000000020004" pitchFamily="34" charset="-120"/>
              </a:rPr>
              <a:t>Taking It Back</a:t>
            </a:r>
            <a:r>
              <a:rPr lang="en-US" sz="140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echipează elevii cu instrumentele lingvistice esențiale pentru situații reale de cumpărături!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46695"/>
            <a:ext cx="5895034" cy="39290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628654"/>
            <a:ext cx="10868745" cy="4337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Obiectivele Lecției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661475" y="5215334"/>
            <a:ext cx="312234" cy="312241"/>
          </a:xfrm>
          <a:prstGeom prst="roundRect">
            <a:avLst>
              <a:gd name="adj" fmla="val 1867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13464" y="5241280"/>
            <a:ext cx="208156" cy="260251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75604" y="5262959"/>
            <a:ext cx="3123824" cy="2168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Vocabular Nou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075604" y="5540970"/>
            <a:ext cx="3123824" cy="77033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Achiziția de vocabular nou legat de cumpărături și probleme de cumpărături — verbe cu mai multe părți, cuvinte și expresii cheie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326821" y="5215334"/>
            <a:ext cx="312234" cy="312241"/>
          </a:xfrm>
          <a:prstGeom prst="roundRect">
            <a:avLst>
              <a:gd name="adj" fmla="val 1867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78811" y="5241280"/>
            <a:ext cx="208156" cy="260251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740950" y="5262959"/>
            <a:ext cx="3123824" cy="2168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Reclamații &amp; Scuze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740950" y="5540970"/>
            <a:ext cx="3123824" cy="57775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Achiziția și/sau revizuirea vocabularului legat de reclamații, scuze și neînțelegeri în contexte reale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7992168" y="5215334"/>
            <a:ext cx="312234" cy="312241"/>
          </a:xfrm>
          <a:prstGeom prst="roundRect">
            <a:avLst>
              <a:gd name="adj" fmla="val 18672"/>
            </a:avLst>
          </a:prstGeom>
          <a:solidFill>
            <a:srgbClr val="FFFFFF"/>
          </a:solidFill>
          <a:ln w="6350">
            <a:solidFill>
              <a:srgbClr val="F8ECD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044157" y="5241280"/>
            <a:ext cx="208156" cy="260251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8406297" y="5262959"/>
            <a:ext cx="3123824" cy="2168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Practică Activă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406297" y="5540970"/>
            <a:ext cx="3123824" cy="57775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Practica vocabularului nou și revizuit în exerciții scrise și conversații scurte legate de situații din viața reală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4810"/>
            <a:ext cx="10868745" cy="5352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Introducere</a:t>
            </a:r>
            <a:endParaRPr lang="en-US" sz="3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051" y="1568450"/>
            <a:ext cx="6735197" cy="44890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60945" y="1627188"/>
            <a:ext cx="3275526" cy="1044972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Cumpărăturile sunt una dintre modalitățile noastre preferate de a ne petrece timpul, de a ne relaxa după o zi sau o săptămână de muncă.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8004074" y="1487487"/>
            <a:ext cx="19050" cy="1324372"/>
          </a:xfrm>
          <a:prstGeom prst="roundRect">
            <a:avLst>
              <a:gd name="adj" fmla="val 49999"/>
            </a:avLst>
          </a:prstGeom>
          <a:solidFill>
            <a:srgbClr val="E7BF6A"/>
          </a:solidFill>
        </p:spPr>
      </p:sp>
      <p:sp>
        <p:nvSpPr>
          <p:cNvPr id="6" name="Text 3"/>
          <p:cNvSpPr/>
          <p:nvPr/>
        </p:nvSpPr>
        <p:spPr>
          <a:xfrm>
            <a:off x="8004074" y="2986484"/>
            <a:ext cx="3532397" cy="156745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Cumpărăm lucruri când vrem să ne răsplătim, când avem nevoie de ceva, când simțim plăcerea de a oferi un cadou. Uneori, însă, cumpărăturile pot deveni o experiență neplăcută care ne lasă fără bani și nemulțumiți.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004074" y="4728567"/>
            <a:ext cx="3532397" cy="1409898"/>
          </a:xfrm>
          <a:prstGeom prst="roundRect">
            <a:avLst>
              <a:gd name="adj" fmla="val 5103"/>
            </a:avLst>
          </a:prstGeom>
          <a:solidFill>
            <a:srgbClr val="F8ECD3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321" y="4967089"/>
            <a:ext cx="214109" cy="1712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560677" y="4911030"/>
            <a:ext cx="2804546" cy="1044972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Dacă știm cum să ne ocupăm de aceste mici nenorociri, cumpărăturile vor rămâne o experiență plăcută și relaxantă!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3269"/>
            <a:ext cx="10868745" cy="590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Structura Lecției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721941"/>
            <a:ext cx="10868745" cy="38677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349857" y="2788136"/>
            <a:ext cx="2161061" cy="2940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Partea I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3349857" y="3165801"/>
            <a:ext cx="2161061" cy="47044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Vocabular cumpărături și defecte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621994" y="3675125"/>
            <a:ext cx="2161061" cy="2940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Partea II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6621994" y="4052789"/>
            <a:ext cx="2161061" cy="47044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Reclamații, scuze și roluri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475" y="5802313"/>
            <a:ext cx="11478330" cy="3024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Lecția este structurată în două mari etape, fiecare construind progresiv competențele lingvistice ale elevilor.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661475" y="1202035"/>
            <a:ext cx="6296860" cy="590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Etapa I: Warm-Up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661475" y="2076152"/>
            <a:ext cx="1183948" cy="293489"/>
          </a:xfrm>
          <a:prstGeom prst="roundRect">
            <a:avLst>
              <a:gd name="adj" fmla="val 21640"/>
            </a:avLst>
          </a:prstGeom>
          <a:solidFill>
            <a:srgbClr val="F8ECD3"/>
          </a:solidFill>
        </p:spPr>
      </p:sp>
      <p:sp>
        <p:nvSpPr>
          <p:cNvPr id="5" name="Text 2"/>
          <p:cNvSpPr/>
          <p:nvPr/>
        </p:nvSpPr>
        <p:spPr>
          <a:xfrm>
            <a:off x="774879" y="2132806"/>
            <a:ext cx="1566724" cy="1801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⏱️</a:t>
            </a:r>
            <a:r>
              <a:rPr lang="en-US" sz="11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2 MINUTE</a:t>
            </a:r>
            <a:endParaRPr lang="en-US" sz="11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582267"/>
            <a:ext cx="6296860" cy="144234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77479" y="2796679"/>
            <a:ext cx="5766449" cy="2952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Salut &amp; Titlu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977479" y="3205361"/>
            <a:ext cx="5766449" cy="60483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Elevii sunt salutați și li se anunță titlul noii lecții și obiectivele acesteia.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4213622"/>
            <a:ext cx="6296860" cy="144234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7479" y="4428034"/>
            <a:ext cx="5766449" cy="2952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Întrebare de Activare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977479" y="4836716"/>
            <a:ext cx="5766449" cy="60483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Elevii sunt întrebați: </a:t>
            </a:r>
            <a:r>
              <a:rPr lang="en-US" sz="1450" i="1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„Ce ar putea sugera titlul </a:t>
            </a:r>
            <a:r>
              <a:rPr lang="en-US" sz="1450" b="1" i="1" dirty="0">
                <a:solidFill>
                  <a:srgbClr val="2C2926"/>
                </a:solidFill>
                <a:latin typeface="Inter Bold" panose="02000503000000020004" pitchFamily="34" charset="0"/>
                <a:ea typeface="Inter Bold" panose="02000503000000020004" pitchFamily="34" charset="-122"/>
                <a:cs typeface="Inter Bold" panose="02000503000000020004" pitchFamily="34" charset="-120"/>
              </a:rPr>
              <a:t>Taking It Back</a:t>
            </a:r>
            <a:r>
              <a:rPr lang="en-US" sz="1450" i="1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?"</a:t>
            </a:r>
            <a:r>
              <a:rPr lang="en-US" sz="14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— activând cunoștințele anterioare și curiozitatea.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7390"/>
            <a:ext cx="10868745" cy="5445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Etapa II: Introducerea Vocabularului</a:t>
            </a:r>
            <a:endParaRPr lang="en-US" sz="3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513483"/>
            <a:ext cx="6915870" cy="461645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008737" y="1561108"/>
            <a:ext cx="2288522" cy="264616"/>
          </a:xfrm>
          <a:prstGeom prst="roundRect">
            <a:avLst>
              <a:gd name="adj" fmla="val 22126"/>
            </a:avLst>
          </a:prstGeom>
          <a:solidFill>
            <a:srgbClr val="F8ECD3"/>
          </a:solidFill>
        </p:spPr>
      </p:sp>
      <p:sp>
        <p:nvSpPr>
          <p:cNvPr id="5" name="Text 2"/>
          <p:cNvSpPr/>
          <p:nvPr/>
        </p:nvSpPr>
        <p:spPr>
          <a:xfrm>
            <a:off x="8113212" y="1613297"/>
            <a:ext cx="2689158" cy="16023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⏱️</a:t>
            </a:r>
            <a:r>
              <a:rPr lang="en-US" sz="10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ACTIVITATEA 1 — 5 MINUTE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8008737" y="1889919"/>
            <a:ext cx="3527734" cy="27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Exercițiu de Potrivire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008737" y="2322711"/>
            <a:ext cx="3527734" cy="10711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Grupați în </a:t>
            </a:r>
            <a:r>
              <a:rPr lang="en-US" sz="1350" b="1" dirty="0">
                <a:solidFill>
                  <a:srgbClr val="2C2926"/>
                </a:solidFill>
                <a:latin typeface="Inter Bold" panose="02000503000000020004" pitchFamily="34" charset="0"/>
                <a:ea typeface="Inter Bold" panose="02000503000000020004" pitchFamily="34" charset="-122"/>
                <a:cs typeface="Inter Bold" panose="02000503000000020004" pitchFamily="34" charset="-120"/>
              </a:rPr>
              <a:t>perechi</a:t>
            </a: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, elevii citesc propozițiile din foaia de lucru și potrivesc verbele cu mai multe părți subliniate cu sensurile corecte.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008737" y="3538438"/>
            <a:ext cx="3527734" cy="1183481"/>
          </a:xfrm>
          <a:prstGeom prst="rect">
            <a:avLst/>
          </a:prstGeom>
          <a:noFill/>
        </p:spPr>
        <p:txBody>
          <a:bodyPr wrap="square" lIns="0" tIns="69700" rIns="0" bIns="0" rtlCol="0" anchor="t">
            <a:normAutofit/>
          </a:bodyPr>
          <a:lstStyle/>
          <a:p>
            <a:pPr marL="274320" indent="-274320" algn="l">
              <a:lnSpc>
                <a:spcPct val="128000"/>
              </a:lnSpc>
              <a:buSzPct val="100000"/>
              <a:buChar char="•"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Pot folosi Mini-dicționarul din manual</a:t>
            </a:r>
            <a:endParaRPr lang="en-US" sz="1350" dirty="0"/>
          </a:p>
          <a:p>
            <a:pPr marL="274320" indent="-274320" algn="l">
              <a:lnSpc>
                <a:spcPct val="128000"/>
              </a:lnSpc>
              <a:buSzPct val="100000"/>
              <a:buChar char="•"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Exemplu: </a:t>
            </a:r>
            <a:r>
              <a:rPr lang="en-US" sz="1350" b="1" dirty="0">
                <a:solidFill>
                  <a:srgbClr val="2C2926"/>
                </a:solidFill>
                <a:latin typeface="Inter Bold" panose="02000503000000020004" pitchFamily="34" charset="0"/>
                <a:ea typeface="Inter Bold" panose="02000503000000020004" pitchFamily="34" charset="-122"/>
                <a:cs typeface="Inter Bold" panose="02000503000000020004" pitchFamily="34" charset="-120"/>
              </a:rPr>
              <a:t>"taken-in"</a:t>
            </a: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= convins/înșelat</a:t>
            </a:r>
            <a:endParaRPr lang="en-US" sz="1350" dirty="0"/>
          </a:p>
          <a:p>
            <a:pPr marL="274320" indent="-274320" algn="l">
              <a:lnSpc>
                <a:spcPct val="128000"/>
              </a:lnSpc>
              <a:buSzPct val="100000"/>
              <a:buChar char="•"/>
            </a:pPr>
            <a:r>
              <a:rPr lang="en-US" sz="13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Profesorul verifică răspunsurile și consolidează prin întrebări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8008737" y="4902597"/>
            <a:ext cx="3527734" cy="1179612"/>
          </a:xfrm>
          <a:prstGeom prst="roundRect">
            <a:avLst>
              <a:gd name="adj" fmla="val 6204"/>
            </a:avLst>
          </a:prstGeom>
          <a:solidFill>
            <a:srgbClr val="F8ECD3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961" y="5151140"/>
            <a:ext cx="217780" cy="17422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574964" y="5090716"/>
            <a:ext cx="2787283" cy="80337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Exemplu de consolidare: „Păstrezi întotdeauna chitanța după ce cumperi ceva?"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9338"/>
            <a:ext cx="10868745" cy="4522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Activitatea 2: Defectele Produselor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61475" y="1253133"/>
            <a:ext cx="904455" cy="226219"/>
          </a:xfrm>
          <a:prstGeom prst="roundRect">
            <a:avLst>
              <a:gd name="adj" fmla="val 21495"/>
            </a:avLst>
          </a:prstGeom>
          <a:solidFill>
            <a:srgbClr val="F8ECD3"/>
          </a:solidFill>
        </p:spPr>
      </p:sp>
      <p:sp>
        <p:nvSpPr>
          <p:cNvPr id="4" name="Text 2"/>
          <p:cNvSpPr/>
          <p:nvPr/>
        </p:nvSpPr>
        <p:spPr>
          <a:xfrm>
            <a:off x="748289" y="1296491"/>
            <a:ext cx="1340412" cy="1395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⏱️</a:t>
            </a:r>
            <a:r>
              <a:rPr lang="en-US" sz="9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5 MINUTE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61475" y="1860848"/>
            <a:ext cx="3574564" cy="874911"/>
          </a:xfrm>
          <a:prstGeom prst="roundRect">
            <a:avLst>
              <a:gd name="adj" fmla="val 6947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F8ECD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5182" y="2024559"/>
            <a:ext cx="3247150" cy="2323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👖</a:t>
            </a:r>
            <a:r>
              <a:rPr lang="en-US" sz="14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Jeans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5182" y="2367657"/>
            <a:ext cx="3247150" cy="2043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fade in the wash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61475" y="2846487"/>
            <a:ext cx="3574564" cy="874911"/>
          </a:xfrm>
          <a:prstGeom prst="roundRect">
            <a:avLst>
              <a:gd name="adj" fmla="val 6947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F8EC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5182" y="3010198"/>
            <a:ext cx="3247150" cy="2323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👕</a:t>
            </a:r>
            <a:r>
              <a:rPr lang="en-US" sz="14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Cămașă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5182" y="3353296"/>
            <a:ext cx="3247150" cy="2043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have buttons missing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61475" y="3832126"/>
            <a:ext cx="3574564" cy="874911"/>
          </a:xfrm>
          <a:prstGeom prst="roundRect">
            <a:avLst>
              <a:gd name="adj" fmla="val 6947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F8ECD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5182" y="3995837"/>
            <a:ext cx="3247150" cy="2323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👟</a:t>
            </a:r>
            <a:r>
              <a:rPr lang="en-US" sz="14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Pantofi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25182" y="4338935"/>
            <a:ext cx="3247150" cy="2043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have a broken heel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817765"/>
            <a:ext cx="3574564" cy="874911"/>
          </a:xfrm>
          <a:prstGeom prst="roundRect">
            <a:avLst>
              <a:gd name="adj" fmla="val 6947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F8ECD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5182" y="4981476"/>
            <a:ext cx="3247150" cy="2323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📱</a:t>
            </a:r>
            <a:r>
              <a:rPr lang="en-US" sz="14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 Telefon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5182" y="5324574"/>
            <a:ext cx="3247150" cy="2043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have a cracked screen</a:t>
            </a:r>
            <a:endParaRPr lang="en-US" sz="1100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2959" y="1728589"/>
            <a:ext cx="6145952" cy="4096345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61475" y="6074172"/>
            <a:ext cx="11478330" cy="2043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În perechi, elevii potrivesc expresiile care descriu defectele obiectelor cu obiectul corespunzător. Profesorul oferă traduceri în română când este necesar.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233360" y="546199"/>
            <a:ext cx="6296860" cy="941189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Activitatea 3: Conversație în Perechi</a:t>
            </a:r>
            <a:endParaRPr lang="en-US" sz="2950" dirty="0"/>
          </a:p>
        </p:txBody>
      </p:sp>
      <p:sp>
        <p:nvSpPr>
          <p:cNvPr id="4" name="Shape 1"/>
          <p:cNvSpPr/>
          <p:nvPr/>
        </p:nvSpPr>
        <p:spPr>
          <a:xfrm>
            <a:off x="5233360" y="1667371"/>
            <a:ext cx="944440" cy="228898"/>
          </a:xfrm>
          <a:prstGeom prst="roundRect">
            <a:avLst>
              <a:gd name="adj" fmla="val 22110"/>
            </a:avLst>
          </a:prstGeom>
          <a:solidFill>
            <a:srgbClr val="F8ECD3"/>
          </a:solidFill>
        </p:spPr>
      </p:sp>
      <p:sp>
        <p:nvSpPr>
          <p:cNvPr id="5" name="Text 2"/>
          <p:cNvSpPr/>
          <p:nvPr/>
        </p:nvSpPr>
        <p:spPr>
          <a:xfrm>
            <a:off x="5323647" y="1712516"/>
            <a:ext cx="1373451" cy="1386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⏱️</a:t>
            </a:r>
            <a:r>
              <a:rPr lang="en-US" sz="9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3 MINUTE</a:t>
            </a:r>
            <a:endParaRPr lang="en-US" sz="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031206"/>
            <a:ext cx="376526" cy="3765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3360" y="2557760"/>
            <a:ext cx="6296860" cy="2353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Vorbire Liberă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5233360" y="2865041"/>
            <a:ext cx="6296860" cy="43299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Elevii sunt încurajați să vorbească în perechi despre diferite obiecte și defectele lor, folosind vocabularul studiat anterior.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538041"/>
            <a:ext cx="376526" cy="37653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233360" y="4064595"/>
            <a:ext cx="6296860" cy="2353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Context Real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5233360" y="4371876"/>
            <a:ext cx="6296860" cy="43299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Situații autentice din viața de zi cu zi — produse cumpărate recent, defecte descoperite acasă sau în magazin.</a:t>
            </a:r>
            <a:endParaRPr lang="en-US" sz="11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5044877"/>
            <a:ext cx="376526" cy="37653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233360" y="5571430"/>
            <a:ext cx="6296860" cy="2353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Vocabular Activ</a:t>
            </a:r>
            <a:endParaRPr lang="en-US" sz="1450" dirty="0"/>
          </a:p>
        </p:txBody>
      </p:sp>
      <p:sp>
        <p:nvSpPr>
          <p:cNvPr id="14" name="Text 8"/>
          <p:cNvSpPr/>
          <p:nvPr/>
        </p:nvSpPr>
        <p:spPr>
          <a:xfrm>
            <a:off x="5233360" y="5878711"/>
            <a:ext cx="6296860" cy="43299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Consolidarea expresiilor și verbelor cu mai multe părți din activitățile anterioare prin utilizare spontană.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0926"/>
            <a:ext cx="10868745" cy="590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Etapa II: Ascultare — Activitatea 4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4633201" y="1667669"/>
            <a:ext cx="1181467" cy="293489"/>
          </a:xfrm>
          <a:prstGeom prst="roundRect">
            <a:avLst>
              <a:gd name="adj" fmla="val 21640"/>
            </a:avLst>
          </a:prstGeom>
          <a:solidFill>
            <a:srgbClr val="F8ECD3"/>
          </a:solidFill>
        </p:spPr>
      </p:sp>
      <p:sp>
        <p:nvSpPr>
          <p:cNvPr id="4" name="Text 2"/>
          <p:cNvSpPr/>
          <p:nvPr/>
        </p:nvSpPr>
        <p:spPr>
          <a:xfrm>
            <a:off x="4746605" y="1724323"/>
            <a:ext cx="1564244" cy="1801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⏱️</a:t>
            </a:r>
            <a:r>
              <a:rPr lang="en-US" sz="115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5 MINUTE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4633201" y="2036762"/>
            <a:ext cx="6903269" cy="2952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Ascultare pentru Informații Specifice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4633201" y="2521049"/>
            <a:ext cx="7512854" cy="3024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C2926"/>
                </a:solidFill>
                <a:latin typeface="Inter Bold" panose="02000503000000020004" pitchFamily="34" charset="0"/>
                <a:ea typeface="Inter Bold" panose="02000503000000020004" pitchFamily="34" charset="-122"/>
                <a:cs typeface="Inter Bold" panose="02000503000000020004" pitchFamily="34" charset="-120"/>
              </a:rPr>
              <a:t>Exercițiul 4, pagina 64</a:t>
            </a:r>
            <a:endParaRPr lang="en-US" sz="14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33201" y="3036094"/>
            <a:ext cx="6903269" cy="302825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322317" y="5336203"/>
            <a:ext cx="1494457" cy="1868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Pregătește-te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292739" y="5576153"/>
            <a:ext cx="1553613" cy="1494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Citește cele 4 întrebări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8353118" y="3347696"/>
            <a:ext cx="1494457" cy="1868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Bold" panose="020B0605040402000204" pitchFamily="34" charset="0"/>
                <a:ea typeface="Bricolage Grotesque SemiBold" panose="020B0605040402000204" pitchFamily="34" charset="-122"/>
                <a:cs typeface="Bricolage Grotesque SemiBold" panose="020B0605040402000204" pitchFamily="34" charset="-120"/>
              </a:rPr>
              <a:t>Ascultă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8323540" y="3587645"/>
            <a:ext cx="1553613" cy="298899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Ascultă conversațiile și răspunde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3947</Words>
  <Application>WPS Presentation</Application>
  <PresentationFormat>On-screen Show (16:9)</PresentationFormat>
  <Paragraphs>188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5" baseType="lpstr">
      <vt:lpstr>Arial</vt:lpstr>
      <vt:lpstr>SimSun</vt:lpstr>
      <vt:lpstr>Wingdings</vt:lpstr>
      <vt:lpstr>Bricolage Grotesque SemiBold</vt:lpstr>
      <vt:lpstr>Bricolage Grotesque SemiBold</vt:lpstr>
      <vt:lpstr>Bricolage Grotesque SemiBold</vt:lpstr>
      <vt:lpstr>Twemoji Mozilla</vt:lpstr>
      <vt:lpstr>Segoe Print</vt:lpstr>
      <vt:lpstr>Twemoji Mozilla</vt:lpstr>
      <vt:lpstr>Twemoji Mozilla</vt:lpstr>
      <vt:lpstr>Inter</vt:lpstr>
      <vt:lpstr>Inter</vt:lpstr>
      <vt:lpstr>Inter</vt:lpstr>
      <vt:lpstr>Inter Bold</vt:lpstr>
      <vt:lpstr>Inter Bold</vt:lpstr>
      <vt:lpstr>Inter Bold</vt:lpstr>
      <vt:lpstr>Bricolage Grotesque Light</vt:lpstr>
      <vt:lpstr>Bricolage Grotesque Light</vt:lpstr>
      <vt:lpstr>Bricolage Grotesque Light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Iulia-Cristina Drimala</cp:lastModifiedBy>
  <cp:revision>2</cp:revision>
  <dcterms:created xsi:type="dcterms:W3CDTF">2026-08-29T15:23:00Z</dcterms:created>
  <dcterms:modified xsi:type="dcterms:W3CDTF">2026-08-31T10:58:52Z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CBAC5414FCB3428E990B964DB5E37EA6_13</vt:lpwstr>
  </property>
  <property fmtid="{D5CDD505-2E9C-101B-9397-08002B2CF9AE}" pid="3" name="KSOProductBuildVer">
    <vt:lpwstr>1033-12.1.0.28032</vt:lpwstr>
  </property>
</Properties>
</file>