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2" r:id="rId1"/>
  </p:sldMasterIdLst>
  <p:notesMasterIdLst>
    <p:notesMasterId r:id="rId12"/>
  </p:notesMasterIdLst>
  <p:sldIdLst>
    <p:sldId id="263" r:id="rId2"/>
    <p:sldId id="268" r:id="rId3"/>
    <p:sldId id="264" r:id="rId4"/>
    <p:sldId id="267" r:id="rId5"/>
    <p:sldId id="269" r:id="rId6"/>
    <p:sldId id="270" r:id="rId7"/>
    <p:sldId id="271" r:id="rId8"/>
    <p:sldId id="260" r:id="rId9"/>
    <p:sldId id="272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>
      <p:cViewPr varScale="1">
        <p:scale>
          <a:sx n="90" d="100"/>
          <a:sy n="90" d="100"/>
        </p:scale>
        <p:origin x="123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965E0-E647-48B6-A791-1BBF20839E5E}" type="datetimeFigureOut">
              <a:rPr lang="ro-RO" smtClean="0"/>
              <a:t>18.03.2026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D1314-4407-4741-B620-664B965F5D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78607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D1314-4407-4741-B620-664B965F5D9B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8203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4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9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4089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40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9472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72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3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5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78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5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1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2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4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1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23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5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3" r:id="rId1"/>
    <p:sldLayoutId id="2147484474" r:id="rId2"/>
    <p:sldLayoutId id="2147484475" r:id="rId3"/>
    <p:sldLayoutId id="2147484476" r:id="rId4"/>
    <p:sldLayoutId id="2147484477" r:id="rId5"/>
    <p:sldLayoutId id="2147484478" r:id="rId6"/>
    <p:sldLayoutId id="2147484479" r:id="rId7"/>
    <p:sldLayoutId id="2147484480" r:id="rId8"/>
    <p:sldLayoutId id="2147484481" r:id="rId9"/>
    <p:sldLayoutId id="2147484482" r:id="rId10"/>
    <p:sldLayoutId id="2147484483" r:id="rId11"/>
    <p:sldLayoutId id="2147484484" r:id="rId12"/>
    <p:sldLayoutId id="2147484485" r:id="rId13"/>
    <p:sldLayoutId id="2147484486" r:id="rId14"/>
    <p:sldLayoutId id="2147484487" r:id="rId15"/>
    <p:sldLayoutId id="21474844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>
            <a:extLst>
              <a:ext uri="{FF2B5EF4-FFF2-40B4-BE49-F238E27FC236}">
                <a16:creationId xmlns:a16="http://schemas.microsoft.com/office/drawing/2014/main" id="{7B139023-C082-4B74-AE8A-15C2C1E2CB9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29000" y="381000"/>
            <a:ext cx="40386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endParaRPr lang="en-US" sz="3600" kern="10" spc="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Black"/>
            </a:endParaRPr>
          </a:p>
        </p:txBody>
      </p:sp>
      <p:sp>
        <p:nvSpPr>
          <p:cNvPr id="5" name="Titlu 4">
            <a:extLst>
              <a:ext uri="{FF2B5EF4-FFF2-40B4-BE49-F238E27FC236}">
                <a16:creationId xmlns:a16="http://schemas.microsoft.com/office/drawing/2014/main" id="{FBA26B8C-B2F6-40D2-A19F-FA2DF89FB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3550" y="1201068"/>
            <a:ext cx="6593681" cy="2602278"/>
          </a:xfrm>
        </p:spPr>
        <p:txBody>
          <a:bodyPr>
            <a:normAutofit fontScale="90000"/>
          </a:bodyPr>
          <a:lstStyle/>
          <a:p>
            <a:pPr algn="ctr"/>
            <a:br>
              <a:rPr lang="ro-RO" sz="4400" dirty="0">
                <a:latin typeface="Monotype Corsiva" panose="03010101010201010101" pitchFamily="66" charset="0"/>
                <a:cs typeface="Times New Roman" panose="02020603050405020304" pitchFamily="18" charset="0"/>
              </a:rPr>
            </a:br>
            <a:br>
              <a:rPr lang="ro-RO" sz="4400" dirty="0">
                <a:latin typeface="Monotype Corsiva" panose="03010101010201010101" pitchFamily="66" charset="0"/>
                <a:cs typeface="Times New Roman" panose="02020603050405020304" pitchFamily="18" charset="0"/>
              </a:rPr>
            </a:br>
            <a:br>
              <a:rPr lang="ro-RO" sz="4400" dirty="0">
                <a:latin typeface="Monotype Corsiva" panose="03010101010201010101" pitchFamily="66" charset="0"/>
                <a:cs typeface="Times New Roman" panose="02020603050405020304" pitchFamily="18" charset="0"/>
              </a:rPr>
            </a:br>
            <a:br>
              <a:rPr lang="ro-RO" sz="4400" dirty="0">
                <a:latin typeface="Monotype Corsiva" panose="03010101010201010101" pitchFamily="66" charset="0"/>
                <a:cs typeface="Times New Roman" panose="02020603050405020304" pitchFamily="18" charset="0"/>
              </a:rPr>
            </a:br>
            <a:r>
              <a:rPr lang="ro-RO" sz="4400" b="1" dirty="0">
                <a:solidFill>
                  <a:srgbClr val="0070C0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MONOTONIA  ȘI SEMNUL FUNCȚIEI DE GRADUL I</a:t>
            </a:r>
            <a:br>
              <a:rPr lang="ro-RO" b="1" dirty="0">
                <a:solidFill>
                  <a:srgbClr val="0070C0"/>
                </a:solidFill>
                <a:latin typeface="Algerian" panose="04020705040A02060702" pitchFamily="82" charset="0"/>
              </a:rPr>
            </a:br>
            <a:endParaRPr lang="ro-RO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asetăText 7">
            <a:extLst>
              <a:ext uri="{FF2B5EF4-FFF2-40B4-BE49-F238E27FC236}">
                <a16:creationId xmlns:a16="http://schemas.microsoft.com/office/drawing/2014/main" id="{49AE1401-87D8-4185-A79A-C3389A6E4DAC}"/>
              </a:ext>
            </a:extLst>
          </p:cNvPr>
          <p:cNvSpPr txBox="1"/>
          <p:nvPr/>
        </p:nvSpPr>
        <p:spPr>
          <a:xfrm>
            <a:off x="5710009" y="6107668"/>
            <a:ext cx="28243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2000" dirty="0"/>
              <a:t>Prof. Grosu Veronica</a:t>
            </a:r>
          </a:p>
        </p:txBody>
      </p:sp>
      <p:sp>
        <p:nvSpPr>
          <p:cNvPr id="9" name="CasetăText 8">
            <a:extLst>
              <a:ext uri="{FF2B5EF4-FFF2-40B4-BE49-F238E27FC236}">
                <a16:creationId xmlns:a16="http://schemas.microsoft.com/office/drawing/2014/main" id="{3B422837-B285-4017-81D3-235146CAB82A}"/>
              </a:ext>
            </a:extLst>
          </p:cNvPr>
          <p:cNvSpPr txBox="1"/>
          <p:nvPr/>
        </p:nvSpPr>
        <p:spPr>
          <a:xfrm>
            <a:off x="2057400" y="421702"/>
            <a:ext cx="570983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 err="1"/>
              <a:t>Liceul</a:t>
            </a:r>
            <a:r>
              <a:rPr lang="fr-FR" sz="2000" dirty="0"/>
              <a:t> </a:t>
            </a:r>
            <a:r>
              <a:rPr lang="fr-FR" sz="2000" dirty="0" err="1"/>
              <a:t>Tehnologic</a:t>
            </a:r>
            <a:r>
              <a:rPr lang="fr-FR" sz="2000" dirty="0"/>
              <a:t> ” Ioan N. Roman” Constanţa </a:t>
            </a:r>
            <a:endParaRPr lang="ro-RO" sz="2000" dirty="0"/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E30F10B6-FE12-4BFF-90FF-51C5D304DC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3808426"/>
            <a:ext cx="5774900" cy="180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685561"/>
      </p:ext>
    </p:extLst>
  </p:cSld>
  <p:clrMapOvr>
    <a:masterClrMapping/>
  </p:clrMapOvr>
  <p:transition spd="slow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u 2">
            <a:extLst>
              <a:ext uri="{FF2B5EF4-FFF2-40B4-BE49-F238E27FC236}">
                <a16:creationId xmlns:a16="http://schemas.microsoft.com/office/drawing/2014/main" id="{FFA24709-D099-4CA9-8B6F-B75DB6C4B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6781800" cy="38862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o-RO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br>
              <a:rPr lang="ro-RO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Bibliografie :  </a:t>
            </a:r>
            <a:br>
              <a:rPr lang="ro-RO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Manual pentru clasa a IX-a, </a:t>
            </a:r>
            <a:r>
              <a:rPr lang="pt-BR" sz="2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Editura ”Prior &amp; Books ”, 2011;</a:t>
            </a:r>
            <a:br>
              <a:rPr lang="ro-RO" sz="22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Culegere- Matematică, clasa a IX-a, </a:t>
            </a:r>
            <a:r>
              <a:rPr lang="pt-BR" sz="2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Editura ”Campion” 2023;</a:t>
            </a:r>
            <a:r>
              <a:rPr lang="pt-BR" sz="2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o-RO" sz="22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Metodica predării matematicii, </a:t>
            </a:r>
            <a:r>
              <a:rPr lang="ro-RO" sz="22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ediţia</a:t>
            </a:r>
            <a:r>
              <a:rPr lang="ro-RO" sz="2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IV – a,</a:t>
            </a:r>
            <a:r>
              <a:rPr lang="ro-RO" sz="2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revizuită, Editura ,, Paralela  45’’, 2007;</a:t>
            </a:r>
            <a:r>
              <a:rPr lang="ro-RO" sz="2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o-RO" sz="22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sz="2000" dirty="0"/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9D1D5ED3-93CD-4BF7-A551-2786354F2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3581400"/>
            <a:ext cx="3962400" cy="280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062041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u 3">
            <a:extLst>
              <a:ext uri="{FF2B5EF4-FFF2-40B4-BE49-F238E27FC236}">
                <a16:creationId xmlns:a16="http://schemas.microsoft.com/office/drawing/2014/main" id="{2FBBAF28-0972-4190-8856-A6850AE69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71500"/>
            <a:ext cx="7696200" cy="5676900"/>
          </a:xfrm>
        </p:spPr>
        <p:txBody>
          <a:bodyPr>
            <a:normAutofit fontScale="90000"/>
          </a:bodyPr>
          <a:lstStyle/>
          <a:p>
            <a:br>
              <a:rPr lang="ro-RO" sz="2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sz="2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o-RO" sz="27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sz="31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3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descoperim</a:t>
            </a:r>
            <a:r>
              <a:rPr lang="en-US" sz="3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împreună</a:t>
            </a:r>
            <a:r>
              <a:rPr lang="en-US" sz="3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ro-RO" sz="3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o-RO" sz="2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sz="2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31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Exemplu:</a:t>
            </a:r>
            <a:r>
              <a:rPr lang="en-US" sz="3100" dirty="0">
                <a:solidFill>
                  <a:srgbClr val="0070C0"/>
                </a:solidFill>
              </a:rPr>
              <a:t> </a:t>
            </a:r>
            <a:r>
              <a:rPr lang="en-US" sz="3100" dirty="0" err="1">
                <a:solidFill>
                  <a:srgbClr val="002060"/>
                </a:solidFill>
              </a:rPr>
              <a:t>Precizați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 err="1">
                <a:solidFill>
                  <a:srgbClr val="002060"/>
                </a:solidFill>
              </a:rPr>
              <a:t>monotonia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 err="1">
                <a:solidFill>
                  <a:srgbClr val="002060"/>
                </a:solidFill>
              </a:rPr>
              <a:t>funcțiilor</a:t>
            </a:r>
            <a:r>
              <a:rPr lang="ro-RO" sz="3100" dirty="0">
                <a:solidFill>
                  <a:srgbClr val="002060"/>
                </a:solidFill>
              </a:rPr>
              <a:t>: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br>
              <a:rPr lang="ro-RO" sz="3100" dirty="0">
                <a:solidFill>
                  <a:srgbClr val="002060"/>
                </a:solidFill>
              </a:rPr>
            </a:br>
            <a:br>
              <a:rPr lang="ro-RO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a) </a:t>
            </a:r>
            <a:r>
              <a:rPr lang="ro-RO" sz="3100" dirty="0">
                <a:solidFill>
                  <a:srgbClr val="002060"/>
                </a:solidFill>
              </a:rPr>
              <a:t>f</a:t>
            </a:r>
            <a:r>
              <a:rPr lang="en-US" sz="2000" dirty="0">
                <a:solidFill>
                  <a:srgbClr val="002060"/>
                </a:solidFill>
              </a:rPr>
              <a:t>1</a:t>
            </a:r>
            <a:r>
              <a:rPr lang="en-US" sz="3100" dirty="0">
                <a:solidFill>
                  <a:srgbClr val="002060"/>
                </a:solidFill>
              </a:rPr>
              <a:t> :R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</a:t>
            </a:r>
            <a:r>
              <a:rPr lang="en-US" sz="3100" dirty="0">
                <a:solidFill>
                  <a:srgbClr val="002060"/>
                </a:solidFill>
              </a:rPr>
              <a:t>R, f</a:t>
            </a:r>
            <a:r>
              <a:rPr lang="ro-RO" sz="2000" dirty="0">
                <a:solidFill>
                  <a:srgbClr val="002060"/>
                </a:solidFill>
              </a:rPr>
              <a:t>1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3100" dirty="0">
                <a:solidFill>
                  <a:srgbClr val="002060"/>
                </a:solidFill>
              </a:rPr>
              <a:t>(x)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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</a:t>
            </a:r>
            <a:r>
              <a:rPr lang="en-US" sz="3100" dirty="0">
                <a:solidFill>
                  <a:srgbClr val="002060"/>
                </a:solidFill>
              </a:rPr>
              <a:t>4x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</a:t>
            </a:r>
            <a:r>
              <a:rPr lang="en-US" sz="3100" dirty="0">
                <a:solidFill>
                  <a:srgbClr val="002060"/>
                </a:solidFill>
              </a:rPr>
              <a:t>1 </a:t>
            </a:r>
            <a:br>
              <a:rPr lang="ro-RO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b) f</a:t>
            </a:r>
            <a:r>
              <a:rPr lang="en-US" sz="2000" dirty="0">
                <a:solidFill>
                  <a:srgbClr val="002060"/>
                </a:solidFill>
              </a:rPr>
              <a:t>2</a:t>
            </a:r>
            <a:r>
              <a:rPr lang="en-US" sz="3100" dirty="0">
                <a:solidFill>
                  <a:srgbClr val="002060"/>
                </a:solidFill>
              </a:rPr>
              <a:t> :R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</a:t>
            </a:r>
            <a:r>
              <a:rPr lang="en-US" sz="3100" dirty="0">
                <a:solidFill>
                  <a:srgbClr val="002060"/>
                </a:solidFill>
              </a:rPr>
              <a:t>R, </a:t>
            </a:r>
            <a:r>
              <a:rPr lang="ro-RO" sz="3100" dirty="0">
                <a:solidFill>
                  <a:srgbClr val="002060"/>
                </a:solidFill>
              </a:rPr>
              <a:t>f</a:t>
            </a:r>
            <a:r>
              <a:rPr lang="ro-RO" sz="2000" dirty="0">
                <a:solidFill>
                  <a:srgbClr val="002060"/>
                </a:solidFill>
              </a:rPr>
              <a:t>2</a:t>
            </a:r>
            <a:r>
              <a:rPr lang="en-US" sz="3100" dirty="0">
                <a:solidFill>
                  <a:srgbClr val="002060"/>
                </a:solidFill>
              </a:rPr>
              <a:t> (x)</a:t>
            </a:r>
            <a:r>
              <a:rPr lang="ro-RO" sz="3100" dirty="0">
                <a:solidFill>
                  <a:srgbClr val="002060"/>
                </a:solidFill>
              </a:rPr>
              <a:t>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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</a:t>
            </a:r>
            <a:r>
              <a:rPr lang="en-US" sz="3100" dirty="0">
                <a:solidFill>
                  <a:srgbClr val="002060"/>
                </a:solidFill>
              </a:rPr>
              <a:t>4x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</a:t>
            </a:r>
            <a:r>
              <a:rPr lang="en-US" sz="3100" dirty="0">
                <a:solidFill>
                  <a:srgbClr val="002060"/>
                </a:solidFill>
              </a:rPr>
              <a:t>1 </a:t>
            </a:r>
            <a:br>
              <a:rPr lang="ro-RO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Soluție</a:t>
            </a:r>
            <a:r>
              <a:rPr lang="en-US" sz="3100" dirty="0">
                <a:solidFill>
                  <a:srgbClr val="002060"/>
                </a:solidFill>
              </a:rPr>
              <a:t>:</a:t>
            </a:r>
            <a:br>
              <a:rPr lang="ro-RO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 a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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</a:t>
            </a:r>
            <a:r>
              <a:rPr lang="en-US" sz="3100" dirty="0">
                <a:solidFill>
                  <a:srgbClr val="002060"/>
                </a:solidFill>
              </a:rPr>
              <a:t>4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</a:t>
            </a:r>
            <a:r>
              <a:rPr lang="en-US" sz="3100" dirty="0">
                <a:solidFill>
                  <a:srgbClr val="002060"/>
                </a:solidFill>
              </a:rPr>
              <a:t> 0 </a:t>
            </a:r>
            <a:r>
              <a:rPr lang="en-US" sz="3100" dirty="0" err="1">
                <a:solidFill>
                  <a:srgbClr val="002060"/>
                </a:solidFill>
              </a:rPr>
              <a:t>atunci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 err="1">
                <a:solidFill>
                  <a:srgbClr val="002060"/>
                </a:solidFill>
              </a:rPr>
              <a:t>funcția</a:t>
            </a:r>
            <a:r>
              <a:rPr lang="en-US" sz="3100" dirty="0">
                <a:solidFill>
                  <a:srgbClr val="002060"/>
                </a:solidFill>
              </a:rPr>
              <a:t> f</a:t>
            </a:r>
            <a:r>
              <a:rPr lang="en-US" sz="2000" dirty="0">
                <a:solidFill>
                  <a:srgbClr val="002060"/>
                </a:solidFill>
              </a:rPr>
              <a:t>1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 err="1">
                <a:solidFill>
                  <a:srgbClr val="002060"/>
                </a:solidFill>
              </a:rPr>
              <a:t>este</a:t>
            </a:r>
            <a:r>
              <a:rPr lang="en-US" sz="3100" dirty="0">
                <a:solidFill>
                  <a:srgbClr val="002060"/>
                </a:solidFill>
              </a:rPr>
              <a:t> strict </a:t>
            </a:r>
            <a:r>
              <a:rPr lang="en-US" sz="3100" dirty="0" err="1">
                <a:solidFill>
                  <a:srgbClr val="002060"/>
                </a:solidFill>
              </a:rPr>
              <a:t>descrescătoare</a:t>
            </a:r>
            <a:r>
              <a:rPr lang="en-US" sz="3100" dirty="0">
                <a:solidFill>
                  <a:srgbClr val="002060"/>
                </a:solidFill>
              </a:rPr>
              <a:t> pe R</a:t>
            </a:r>
            <a:br>
              <a:rPr lang="ro-RO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  a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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</a:t>
            </a:r>
            <a:r>
              <a:rPr lang="ro-RO" sz="3100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en-US" sz="3100" dirty="0">
                <a:solidFill>
                  <a:srgbClr val="002060"/>
                </a:solidFill>
              </a:rPr>
              <a:t>4 </a:t>
            </a:r>
            <a:r>
              <a:rPr lang="en-US" sz="3100" dirty="0">
                <a:solidFill>
                  <a:srgbClr val="002060"/>
                </a:solidFill>
                <a:sym typeface="Symbol" panose="05050102010706020507" pitchFamily="18" charset="2"/>
              </a:rPr>
              <a:t></a:t>
            </a:r>
            <a:r>
              <a:rPr lang="en-US" sz="3100" dirty="0">
                <a:solidFill>
                  <a:srgbClr val="002060"/>
                </a:solidFill>
              </a:rPr>
              <a:t> 0 </a:t>
            </a:r>
            <a:r>
              <a:rPr lang="en-US" sz="3100" dirty="0" err="1">
                <a:solidFill>
                  <a:srgbClr val="002060"/>
                </a:solidFill>
              </a:rPr>
              <a:t>atunci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 err="1">
                <a:solidFill>
                  <a:srgbClr val="002060"/>
                </a:solidFill>
              </a:rPr>
              <a:t>funcția</a:t>
            </a:r>
            <a:r>
              <a:rPr lang="en-US" sz="3100" dirty="0">
                <a:solidFill>
                  <a:srgbClr val="002060"/>
                </a:solidFill>
              </a:rPr>
              <a:t> f</a:t>
            </a:r>
            <a:r>
              <a:rPr lang="en-US" sz="2000" dirty="0">
                <a:solidFill>
                  <a:srgbClr val="002060"/>
                </a:solidFill>
              </a:rPr>
              <a:t>2</a:t>
            </a:r>
            <a:r>
              <a:rPr lang="en-US" sz="3100" dirty="0">
                <a:solidFill>
                  <a:srgbClr val="002060"/>
                </a:solidFill>
              </a:rPr>
              <a:t> </a:t>
            </a:r>
            <a:r>
              <a:rPr lang="en-US" sz="3100" dirty="0" err="1">
                <a:solidFill>
                  <a:srgbClr val="002060"/>
                </a:solidFill>
              </a:rPr>
              <a:t>este</a:t>
            </a:r>
            <a:r>
              <a:rPr lang="en-US" sz="3100" dirty="0">
                <a:solidFill>
                  <a:srgbClr val="002060"/>
                </a:solidFill>
              </a:rPr>
              <a:t> strict </a:t>
            </a:r>
            <a:r>
              <a:rPr lang="en-US" sz="3100" dirty="0" err="1">
                <a:solidFill>
                  <a:srgbClr val="002060"/>
                </a:solidFill>
              </a:rPr>
              <a:t>crescătoare</a:t>
            </a:r>
            <a:r>
              <a:rPr lang="en-US" sz="3100" dirty="0">
                <a:solidFill>
                  <a:srgbClr val="002060"/>
                </a:solidFill>
              </a:rPr>
              <a:t> pe R</a:t>
            </a:r>
            <a:br>
              <a:rPr lang="ro-RO" sz="3100" dirty="0"/>
            </a:br>
            <a:r>
              <a:rPr lang="ro-RO" sz="3100" dirty="0"/>
              <a:t> </a:t>
            </a:r>
            <a:br>
              <a:rPr lang="ro-RO" sz="3100" dirty="0"/>
            </a:br>
            <a:endParaRPr lang="ro-RO" sz="3100" dirty="0">
              <a:solidFill>
                <a:schemeClr val="tx1"/>
              </a:solidFill>
            </a:endParaRPr>
          </a:p>
        </p:txBody>
      </p:sp>
      <p:pic>
        <p:nvPicPr>
          <p:cNvPr id="3" name="Imagine 2">
            <a:extLst>
              <a:ext uri="{FF2B5EF4-FFF2-40B4-BE49-F238E27FC236}">
                <a16:creationId xmlns:a16="http://schemas.microsoft.com/office/drawing/2014/main" id="{9F2C721A-4AB6-48D3-92FD-275D306F66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3624862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89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u 7">
            <a:extLst>
              <a:ext uri="{FF2B5EF4-FFF2-40B4-BE49-F238E27FC236}">
                <a16:creationId xmlns:a16="http://schemas.microsoft.com/office/drawing/2014/main" id="{D6AE8D75-7FC9-4A81-AA05-7BBC78F2D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3240" y="144599"/>
            <a:ext cx="4615101" cy="1667482"/>
          </a:xfrm>
        </p:spPr>
        <p:txBody>
          <a:bodyPr/>
          <a:lstStyle/>
          <a:p>
            <a:br>
              <a:rPr lang="ro-RO" b="1" dirty="0">
                <a:solidFill>
                  <a:srgbClr val="00B050"/>
                </a:solidFill>
                <a:latin typeface="Monotype Corsiva" panose="03010101010201010101" pitchFamily="66" charset="0"/>
              </a:rPr>
            </a:br>
            <a:endParaRPr lang="ro-RO" sz="4000" b="1" dirty="0">
              <a:solidFill>
                <a:srgbClr val="00B05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9" name="CasetăText 8">
            <a:extLst>
              <a:ext uri="{FF2B5EF4-FFF2-40B4-BE49-F238E27FC236}">
                <a16:creationId xmlns:a16="http://schemas.microsoft.com/office/drawing/2014/main" id="{A074197A-E4AD-40A9-A82D-899EBFE36967}"/>
              </a:ext>
            </a:extLst>
          </p:cNvPr>
          <p:cNvSpPr txBox="1"/>
          <p:nvPr/>
        </p:nvSpPr>
        <p:spPr>
          <a:xfrm>
            <a:off x="152400" y="723900"/>
            <a:ext cx="8305800" cy="5410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06000"/>
              </a:lnSpc>
              <a:spcAft>
                <a:spcPts val="800"/>
              </a:spcAft>
            </a:pP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Monotonia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funcției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gradul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</a:t>
            </a:r>
            <a:endParaRPr lang="ro-RO" sz="2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sz="2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</a:pP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Teoremă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28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</a:pP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Funcția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gradul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I, f : R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 , </a:t>
            </a:r>
            <a:endParaRPr lang="ro-RO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(x)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ax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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 ,a, b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 , a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strict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monotonă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o-RO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Dacă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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0,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funcția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f(x)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strict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crescătoare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 R, </a:t>
            </a:r>
            <a:endParaRPr lang="ro-RO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Dacă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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0,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funcția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f(x)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strict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descrescătoare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 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9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9">
            <a:extLst>
              <a:ext uri="{FF2B5EF4-FFF2-40B4-BE49-F238E27FC236}">
                <a16:creationId xmlns:a16="http://schemas.microsoft.com/office/drawing/2014/main" id="{9DA97B93-3620-4C69-BA56-CBC3B6BB8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40296"/>
            <a:ext cx="50206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endParaRPr kumimoji="0" lang="ro-RO" altLang="ro-RO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CasetăText 29">
            <a:extLst>
              <a:ext uri="{FF2B5EF4-FFF2-40B4-BE49-F238E27FC236}">
                <a16:creationId xmlns:a16="http://schemas.microsoft.com/office/drawing/2014/main" id="{89CC5C44-DC28-47DB-94AF-5D006D9736FD}"/>
              </a:ext>
            </a:extLst>
          </p:cNvPr>
          <p:cNvSpPr txBox="1"/>
          <p:nvPr/>
        </p:nvSpPr>
        <p:spPr>
          <a:xfrm>
            <a:off x="1752600" y="2438400"/>
            <a:ext cx="4932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ro-R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/>
          </a:p>
        </p:txBody>
      </p:sp>
      <p:sp>
        <p:nvSpPr>
          <p:cNvPr id="34" name="CasetăText 33">
            <a:extLst>
              <a:ext uri="{FF2B5EF4-FFF2-40B4-BE49-F238E27FC236}">
                <a16:creationId xmlns:a16="http://schemas.microsoft.com/office/drawing/2014/main" id="{262C2F4A-6247-4DEC-9E53-CA7E4A46C518}"/>
              </a:ext>
            </a:extLst>
          </p:cNvPr>
          <p:cNvSpPr txBox="1"/>
          <p:nvPr/>
        </p:nvSpPr>
        <p:spPr>
          <a:xfrm>
            <a:off x="3278087" y="540355"/>
            <a:ext cx="5187973" cy="1440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6000"/>
              </a:lnSpc>
              <a:spcAft>
                <a:spcPts val="800"/>
              </a:spcAft>
            </a:pP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Monotonia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funcției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</a:t>
            </a: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(x)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redată</a:t>
            </a:r>
            <a:r>
              <a:rPr lang="ro-RO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printr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-un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</a:t>
            </a: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CasetăText 35">
            <a:extLst>
              <a:ext uri="{FF2B5EF4-FFF2-40B4-BE49-F238E27FC236}">
                <a16:creationId xmlns:a16="http://schemas.microsoft.com/office/drawing/2014/main" id="{EA30AAA2-F067-4A98-93FD-80048A77C4CC}"/>
              </a:ext>
            </a:extLst>
          </p:cNvPr>
          <p:cNvSpPr txBox="1"/>
          <p:nvPr/>
        </p:nvSpPr>
        <p:spPr>
          <a:xfrm>
            <a:off x="1524000" y="2782542"/>
            <a:ext cx="4574540" cy="464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6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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</a:t>
            </a:r>
            <a:endParaRPr lang="ro-RO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8" name="Imagine 47">
            <a:extLst>
              <a:ext uri="{FF2B5EF4-FFF2-40B4-BE49-F238E27FC236}">
                <a16:creationId xmlns:a16="http://schemas.microsoft.com/office/drawing/2014/main" id="{5FA50C69-3B4C-44DC-B444-2C073241DF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9205" y="2342973"/>
            <a:ext cx="9733710" cy="2069553"/>
          </a:xfrm>
          <a:prstGeom prst="rect">
            <a:avLst/>
          </a:prstGeom>
        </p:spPr>
      </p:pic>
      <p:sp>
        <p:nvSpPr>
          <p:cNvPr id="50" name="CasetăText 49">
            <a:extLst>
              <a:ext uri="{FF2B5EF4-FFF2-40B4-BE49-F238E27FC236}">
                <a16:creationId xmlns:a16="http://schemas.microsoft.com/office/drawing/2014/main" id="{BE9CF807-04A0-484C-AF9B-83AB6C0B9F18}"/>
              </a:ext>
            </a:extLst>
          </p:cNvPr>
          <p:cNvSpPr txBox="1"/>
          <p:nvPr/>
        </p:nvSpPr>
        <p:spPr>
          <a:xfrm>
            <a:off x="1082065" y="5105400"/>
            <a:ext cx="50342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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0</a:t>
            </a:r>
            <a:endParaRPr lang="ro-RO" sz="2400" dirty="0">
              <a:solidFill>
                <a:srgbClr val="002060"/>
              </a:solidFill>
            </a:endParaRPr>
          </a:p>
        </p:txBody>
      </p:sp>
      <p:pic>
        <p:nvPicPr>
          <p:cNvPr id="51" name="Imagine 50">
            <a:extLst>
              <a:ext uri="{FF2B5EF4-FFF2-40B4-BE49-F238E27FC236}">
                <a16:creationId xmlns:a16="http://schemas.microsoft.com/office/drawing/2014/main" id="{9F85BF67-3E0F-428C-98C6-25B64D99B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4709448"/>
            <a:ext cx="9923311" cy="2069553"/>
          </a:xfrm>
          <a:prstGeom prst="rect">
            <a:avLst/>
          </a:prstGeom>
        </p:spPr>
      </p:pic>
      <p:pic>
        <p:nvPicPr>
          <p:cNvPr id="52" name="Imagine 51">
            <a:extLst>
              <a:ext uri="{FF2B5EF4-FFF2-40B4-BE49-F238E27FC236}">
                <a16:creationId xmlns:a16="http://schemas.microsoft.com/office/drawing/2014/main" id="{93DEF8FA-12E2-4A0A-A933-75C1763BCF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3" y="103546"/>
            <a:ext cx="2727767" cy="2069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5638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tăText 6">
                <a:extLst>
                  <a:ext uri="{FF2B5EF4-FFF2-40B4-BE49-F238E27FC236}">
                    <a16:creationId xmlns:a16="http://schemas.microsoft.com/office/drawing/2014/main" id="{E6C7770A-675F-4E61-A709-253CAFF8B09B}"/>
                  </a:ext>
                </a:extLst>
              </p:cNvPr>
              <p:cNvSpPr txBox="1"/>
              <p:nvPr/>
            </p:nvSpPr>
            <p:spPr>
              <a:xfrm>
                <a:off x="266700" y="925718"/>
                <a:ext cx="8610600" cy="50065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1750" algn="just"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ro-RO" sz="2800" b="1" dirty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Exemplu:</a:t>
                </a:r>
                <a:r>
                  <a:rPr lang="en-US" sz="2800" dirty="0">
                    <a:solidFill>
                      <a:srgbClr val="0070C0"/>
                    </a:solidFill>
                  </a:rPr>
                  <a:t> </a:t>
                </a:r>
                <a:endParaRPr lang="ro-RO" sz="2800" dirty="0">
                  <a:solidFill>
                    <a:srgbClr val="0070C0"/>
                  </a:solidFill>
                </a:endParaRPr>
              </a:p>
              <a:p>
                <a:pPr marL="31750" algn="just"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ro-RO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Determinați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valorile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reale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ale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parametrului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real m,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știind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că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funcția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f : R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R, f (x)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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(2m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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1)x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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3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este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strict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crescătoare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pe R. </a:t>
                </a:r>
                <a:endParaRPr lang="ro-RO" sz="2800" dirty="0">
                  <a:solidFill>
                    <a:srgbClr val="00206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1750" algn="just"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Soluție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endParaRPr lang="ro-RO" sz="2800" dirty="0">
                  <a:solidFill>
                    <a:srgbClr val="00206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1750" algn="just"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Deoarece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f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este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strict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crescătoare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pe R,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rezultă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că</a:t>
                </a:r>
                <a:endParaRPr lang="ro-RO" sz="28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1750" algn="just"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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2m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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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0 .</a:t>
                </a:r>
                <a:endParaRPr lang="ro-RO" sz="2800" dirty="0">
                  <a:solidFill>
                    <a:srgbClr val="00206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1750" algn="just"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Rezolvăm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inecuația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2m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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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0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</a:t>
                </a:r>
                <a:endParaRPr lang="ro-RO" sz="2800" dirty="0">
                  <a:solidFill>
                    <a:srgbClr val="00206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1750" algn="just"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2m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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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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o-RO" sz="2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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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o-RO" sz="2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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</a:t>
                </a:r>
                <a:r>
                  <a:rPr lang="en-US" sz="28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endParaRPr lang="ro-RO" sz="2800" dirty="0">
                  <a:solidFill>
                    <a:srgbClr val="00206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CasetăText 6">
                <a:extLst>
                  <a:ext uri="{FF2B5EF4-FFF2-40B4-BE49-F238E27FC236}">
                    <a16:creationId xmlns:a16="http://schemas.microsoft.com/office/drawing/2014/main" id="{E6C7770A-675F-4E61-A709-253CAFF8B0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925718"/>
                <a:ext cx="8610600" cy="5006563"/>
              </a:xfrm>
              <a:prstGeom prst="rect">
                <a:avLst/>
              </a:prstGeom>
              <a:blipFill>
                <a:blip r:embed="rId2"/>
                <a:stretch>
                  <a:fillRect l="-1133" t="-1340" r="-1416" b="-609"/>
                </a:stretch>
              </a:blipFill>
            </p:spPr>
            <p:txBody>
              <a:bodyPr/>
              <a:lstStyle/>
              <a:p>
                <a:r>
                  <a:rPr lang="ro-R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104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tăText 6">
            <a:extLst>
              <a:ext uri="{FF2B5EF4-FFF2-40B4-BE49-F238E27FC236}">
                <a16:creationId xmlns:a16="http://schemas.microsoft.com/office/drawing/2014/main" id="{8139FAE5-98DB-44A8-B8B0-7C6FD1AF9F8A}"/>
              </a:ext>
            </a:extLst>
          </p:cNvPr>
          <p:cNvSpPr txBox="1"/>
          <p:nvPr/>
        </p:nvSpPr>
        <p:spPr>
          <a:xfrm>
            <a:off x="762000" y="838200"/>
            <a:ext cx="8077200" cy="3678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endParaRPr lang="ro-RO" sz="2800" b="1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Semnul funcției de gradul I</a:t>
            </a:r>
            <a:endParaRPr lang="ro-RO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afla semnul funcției f : R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 ,</a:t>
            </a:r>
            <a:endParaRPr lang="ro-RO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 (x)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ax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</a:t>
            </a: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 , a, b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 , a 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ro-RO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 înseamnă a determina intervalele pe care funcția ia valori pozitive, respectiv valori negative.</a:t>
            </a:r>
            <a:endParaRPr lang="ro-RO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tăText 9">
                <a:extLst>
                  <a:ext uri="{FF2B5EF4-FFF2-40B4-BE49-F238E27FC236}">
                    <a16:creationId xmlns:a16="http://schemas.microsoft.com/office/drawing/2014/main" id="{BD870F90-4F19-4AAB-94BB-6D04E1DCA8FF}"/>
                  </a:ext>
                </a:extLst>
              </p:cNvPr>
              <p:cNvSpPr txBox="1"/>
              <p:nvPr/>
            </p:nvSpPr>
            <p:spPr>
              <a:xfrm>
                <a:off x="419100" y="4953000"/>
                <a:ext cx="8305800" cy="1143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Pasul 1. Se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egalează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funcția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cu zero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și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se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rezolvă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ecuația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ax + b = 0,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ecuație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care are </a:t>
                </a:r>
                <a:r>
                  <a:rPr lang="en-US" sz="2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soluția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x 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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</a:t>
                </a:r>
                <a:r>
                  <a:rPr lang="ro-RO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o-RO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.</a:t>
                </a:r>
                <a:endParaRPr lang="ro-RO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CasetăText 9">
                <a:extLst>
                  <a:ext uri="{FF2B5EF4-FFF2-40B4-BE49-F238E27FC236}">
                    <a16:creationId xmlns:a16="http://schemas.microsoft.com/office/drawing/2014/main" id="{BD870F90-4F19-4AAB-94BB-6D04E1DCA8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" y="4953000"/>
                <a:ext cx="8305800" cy="1143775"/>
              </a:xfrm>
              <a:prstGeom prst="rect">
                <a:avLst/>
              </a:prstGeom>
              <a:blipFill>
                <a:blip r:embed="rId2"/>
                <a:stretch>
                  <a:fillRect l="-1542" t="-5882" r="-734" b="-5348"/>
                </a:stretch>
              </a:blipFill>
            </p:spPr>
            <p:txBody>
              <a:bodyPr/>
              <a:lstStyle/>
              <a:p>
                <a:r>
                  <a:rPr lang="ro-RO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agine 7">
            <a:extLst>
              <a:ext uri="{FF2B5EF4-FFF2-40B4-BE49-F238E27FC236}">
                <a16:creationId xmlns:a16="http://schemas.microsoft.com/office/drawing/2014/main" id="{8B49AE88-A15C-4F61-9F32-B44F9224E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457200"/>
            <a:ext cx="2773704" cy="1734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5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tăText 5">
            <a:extLst>
              <a:ext uri="{FF2B5EF4-FFF2-40B4-BE49-F238E27FC236}">
                <a16:creationId xmlns:a16="http://schemas.microsoft.com/office/drawing/2014/main" id="{66911F12-7ADC-412A-9983-91AB3B61FF10}"/>
              </a:ext>
            </a:extLst>
          </p:cNvPr>
          <p:cNvSpPr txBox="1"/>
          <p:nvPr/>
        </p:nvSpPr>
        <p:spPr>
          <a:xfrm>
            <a:off x="-5080" y="762000"/>
            <a:ext cx="8610600" cy="984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Pasul 2. Se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întocmește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tabelul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valori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funcției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f(x)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semnul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coeficientului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al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lui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x.</a:t>
            </a:r>
            <a:endParaRPr lang="ro-RO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1AB6AAED-1911-4C48-ADA6-152BC89C0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1" y="2350382"/>
            <a:ext cx="11307516" cy="2831218"/>
          </a:xfrm>
          <a:prstGeom prst="rect">
            <a:avLst/>
          </a:prstGeom>
        </p:spPr>
      </p:pic>
      <p:sp>
        <p:nvSpPr>
          <p:cNvPr id="9" name="CasetăText 8">
            <a:extLst>
              <a:ext uri="{FF2B5EF4-FFF2-40B4-BE49-F238E27FC236}">
                <a16:creationId xmlns:a16="http://schemas.microsoft.com/office/drawing/2014/main" id="{F124FC57-AC21-4E90-A736-23CF92BDB97A}"/>
              </a:ext>
            </a:extLst>
          </p:cNvPr>
          <p:cNvSpPr txBox="1"/>
          <p:nvPr/>
        </p:nvSpPr>
        <p:spPr>
          <a:xfrm>
            <a:off x="86360" y="5750772"/>
            <a:ext cx="8768080" cy="527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Pasul 3. Se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citește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semnul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funcției</a:t>
            </a:r>
            <a:r>
              <a:rPr lang="en-US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f.</a:t>
            </a:r>
            <a:endParaRPr lang="ro-RO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59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asetăText 27">
            <a:extLst>
              <a:ext uri="{FF2B5EF4-FFF2-40B4-BE49-F238E27FC236}">
                <a16:creationId xmlns:a16="http://schemas.microsoft.com/office/drawing/2014/main" id="{E4260010-EE31-49A8-85A8-1F9FF8FC6A3C}"/>
              </a:ext>
            </a:extLst>
          </p:cNvPr>
          <p:cNvSpPr txBox="1"/>
          <p:nvPr/>
        </p:nvSpPr>
        <p:spPr>
          <a:xfrm>
            <a:off x="817880" y="468868"/>
            <a:ext cx="45872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Exemple:</a:t>
            </a:r>
            <a:endParaRPr lang="ro-RO" sz="2400" dirty="0"/>
          </a:p>
        </p:txBody>
      </p:sp>
      <p:sp>
        <p:nvSpPr>
          <p:cNvPr id="40" name="CasetăText 39">
            <a:extLst>
              <a:ext uri="{FF2B5EF4-FFF2-40B4-BE49-F238E27FC236}">
                <a16:creationId xmlns:a16="http://schemas.microsoft.com/office/drawing/2014/main" id="{31388380-050C-4FFD-8AF2-E0CDDA670837}"/>
              </a:ext>
            </a:extLst>
          </p:cNvPr>
          <p:cNvSpPr txBox="1"/>
          <p:nvPr/>
        </p:nvSpPr>
        <p:spPr>
          <a:xfrm>
            <a:off x="228600" y="930533"/>
            <a:ext cx="8458200" cy="244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1.Determinați semnul funcției f : R 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ro-RO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 </a:t>
            </a:r>
            <a:r>
              <a:rPr lang="ro-RO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(x) 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o-RO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 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</a:t>
            </a:r>
            <a:r>
              <a:rPr lang="ro-RO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endParaRPr lang="ro-RO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Soluție: </a:t>
            </a:r>
            <a:endParaRPr lang="ro-RO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rezolvă ecuația – x + 2 = 0, ecuație care are soluția x = 2 (acest număr trebuie să apară în tabelul de variație al semnelor  pentru funcția dată). </a:t>
            </a:r>
            <a:endParaRPr lang="ro-RO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completa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tabelul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avem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nevoie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a = </a:t>
            </a:r>
            <a:r>
              <a:rPr lang="en-US" sz="2000" dirty="0">
                <a:solidFill>
                  <a:srgbClr val="00206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- 1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(l-am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luat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la f(x) = </a:t>
            </a:r>
            <a:r>
              <a:rPr lang="en-US" sz="2000" dirty="0">
                <a:solidFill>
                  <a:srgbClr val="00206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- 1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 + 2). </a:t>
            </a:r>
            <a:endParaRPr lang="ro-RO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CasetăText 42">
            <a:extLst>
              <a:ext uri="{FF2B5EF4-FFF2-40B4-BE49-F238E27FC236}">
                <a16:creationId xmlns:a16="http://schemas.microsoft.com/office/drawing/2014/main" id="{67067F5B-ED9E-4BCF-B288-967582B0DCF6}"/>
              </a:ext>
            </a:extLst>
          </p:cNvPr>
          <p:cNvSpPr txBox="1"/>
          <p:nvPr/>
        </p:nvSpPr>
        <p:spPr>
          <a:xfrm>
            <a:off x="381000" y="5096534"/>
            <a:ext cx="8610600" cy="830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tabelul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sus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citim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semnul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funcției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o-RO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f(x) &gt; 0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dacă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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2)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f(x) &lt; 0 </a:t>
            </a:r>
            <a:r>
              <a:rPr lang="en-US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dacă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(2, 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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.</a:t>
            </a:r>
            <a:endParaRPr lang="ro-RO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" name="Imagine 40">
            <a:extLst>
              <a:ext uri="{FF2B5EF4-FFF2-40B4-BE49-F238E27FC236}">
                <a16:creationId xmlns:a16="http://schemas.microsoft.com/office/drawing/2014/main" id="{D78098C6-8021-4FFB-921E-305C1CED6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298058"/>
            <a:ext cx="8230313" cy="17984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2BBBC3EF-BD89-4122-BC1D-B91F8E35B7F2}"/>
              </a:ext>
            </a:extLst>
          </p:cNvPr>
          <p:cNvSpPr txBox="1"/>
          <p:nvPr/>
        </p:nvSpPr>
        <p:spPr>
          <a:xfrm>
            <a:off x="20320" y="457200"/>
            <a:ext cx="86664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2.Determinați semnul funcției f : R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 </a:t>
            </a:r>
            <a:r>
              <a:rPr lang="ro-RO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(x)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4x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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 </a:t>
            </a:r>
            <a:endParaRPr lang="ro-R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Soluție: </a:t>
            </a:r>
            <a:endParaRPr lang="ro-R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rezolvă ecuația 4x + 8 = 0, ecuație care are soluția x = -2 (acest număr trebuie să apară în tabelul de variație al semnelor pentru funcția dată). </a:t>
            </a:r>
            <a:endParaRPr lang="ro-R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tabelul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trebuie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= </a:t>
            </a:r>
            <a:r>
              <a:rPr lang="en-US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(l-am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luat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endParaRPr lang="ro-RO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6000"/>
              </a:lnSpc>
              <a:spcAft>
                <a:spcPts val="800"/>
              </a:spcAft>
              <a:tabLst>
                <a:tab pos="141605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f(x) = </a:t>
            </a:r>
            <a:r>
              <a:rPr lang="en-US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+4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 + 8). </a:t>
            </a:r>
            <a:endParaRPr lang="ro-R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ine 6">
            <a:extLst>
              <a:ext uri="{FF2B5EF4-FFF2-40B4-BE49-F238E27FC236}">
                <a16:creationId xmlns:a16="http://schemas.microsoft.com/office/drawing/2014/main" id="{E168FB11-400C-4134-BEA7-01B56B9D9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810000"/>
            <a:ext cx="102108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94604"/>
      </p:ext>
    </p:extLst>
  </p:cSld>
  <p:clrMapOvr>
    <a:masterClrMapping/>
  </p:clrMapOvr>
</p:sld>
</file>

<file path=ppt/theme/theme1.xml><?xml version="1.0" encoding="utf-8"?>
<a:theme xmlns:a="http://schemas.openxmlformats.org/drawingml/2006/main" name="Fațetă">
  <a:themeElements>
    <a:clrScheme name="Fațetă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țetă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țetă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869</TotalTime>
  <Words>688</Words>
  <Application>Microsoft Office PowerPoint</Application>
  <PresentationFormat>Expunere pe ecran (4:3)</PresentationFormat>
  <Paragraphs>47</Paragraphs>
  <Slides>10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10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10</vt:i4>
      </vt:variant>
    </vt:vector>
  </HeadingPairs>
  <TitlesOfParts>
    <vt:vector size="21" baseType="lpstr">
      <vt:lpstr>Algerian</vt:lpstr>
      <vt:lpstr>Arial</vt:lpstr>
      <vt:lpstr>Arial Black</vt:lpstr>
      <vt:lpstr>Calibri</vt:lpstr>
      <vt:lpstr>Cambria Math</vt:lpstr>
      <vt:lpstr>Monotype Corsiva</vt:lpstr>
      <vt:lpstr>Symbol</vt:lpstr>
      <vt:lpstr>Times New Roman</vt:lpstr>
      <vt:lpstr>Trebuchet MS</vt:lpstr>
      <vt:lpstr>Wingdings 3</vt:lpstr>
      <vt:lpstr>Fațetă</vt:lpstr>
      <vt:lpstr>    MONOTONIA  ȘI SEMNUL FUNCȚIEI DE GRADUL I </vt:lpstr>
      <vt:lpstr>                                          Să descoperim împreună:    Exemplu: Precizați monotonia funcțiilor:   a) f1 :R R, f1 (x)  4x 1  b) f2 :R R, f2 (x)  4x 1  Soluție:  a  4  0 atunci funcția f1 este strict descrescătoare pe R   a   4  0 atunci funcția f2 este strict crescătoare pe R   </vt:lpstr>
      <vt:lpstr> 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  Bibliografie :    Manual pentru clasa a IX-a, Editura ”Prior &amp; Books ”, 2011; Culegere- Matematică, clasa a IX-a, Editura ”Campion” 2023;  Metodica predării matematicii, ediţia a IV – a, revizuită, Editura ,, Paralela  45’’, 2007;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Teodora</dc:creator>
  <cp:lastModifiedBy>Grosu Veronica</cp:lastModifiedBy>
  <cp:revision>61</cp:revision>
  <dcterms:created xsi:type="dcterms:W3CDTF">2006-08-16T00:00:00Z</dcterms:created>
  <dcterms:modified xsi:type="dcterms:W3CDTF">2026-03-18T18:45:23Z</dcterms:modified>
</cp:coreProperties>
</file>